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74" r:id="rId5"/>
    <p:sldId id="276" r:id="rId6"/>
    <p:sldId id="282" r:id="rId7"/>
    <p:sldId id="296" r:id="rId8"/>
    <p:sldId id="287" r:id="rId9"/>
    <p:sldId id="278" r:id="rId10"/>
    <p:sldId id="279" r:id="rId11"/>
    <p:sldId id="281" r:id="rId12"/>
    <p:sldId id="280" r:id="rId13"/>
    <p:sldId id="283" r:id="rId14"/>
    <p:sldId id="284" r:id="rId15"/>
    <p:sldId id="298" r:id="rId16"/>
    <p:sldId id="285" r:id="rId17"/>
    <p:sldId id="299" r:id="rId18"/>
    <p:sldId id="286" r:id="rId19"/>
    <p:sldId id="288" r:id="rId20"/>
    <p:sldId id="289" r:id="rId21"/>
    <p:sldId id="290" r:id="rId22"/>
    <p:sldId id="291" r:id="rId23"/>
    <p:sldId id="292" r:id="rId24"/>
    <p:sldId id="293" r:id="rId25"/>
    <p:sldId id="300" r:id="rId26"/>
    <p:sldId id="294" r:id="rId27"/>
    <p:sldId id="303" r:id="rId28"/>
    <p:sldId id="304" r:id="rId29"/>
    <p:sldId id="302" r:id="rId30"/>
    <p:sldId id="305" r:id="rId31"/>
    <p:sldId id="301" r:id="rId32"/>
    <p:sldId id="295" r:id="rId33"/>
    <p:sldId id="306" r:id="rId34"/>
    <p:sldId id="275" r:id="rId35"/>
  </p:sldIdLst>
  <p:sldSz cx="9144000" cy="6858000" type="screen4x3"/>
  <p:notesSz cx="9874250" cy="6797675"/>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CCECFF"/>
    <a:srgbClr val="ECECE0"/>
    <a:srgbClr val="15C7B6"/>
    <a:srgbClr val="8E7A66"/>
    <a:srgbClr val="DC7676"/>
    <a:srgbClr val="DBF268"/>
    <a:srgbClr val="3F4D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67445" autoAdjust="0"/>
  </p:normalViewPr>
  <p:slideViewPr>
    <p:cSldViewPr>
      <p:cViewPr varScale="1">
        <p:scale>
          <a:sx n="78" d="100"/>
          <a:sy n="78" d="100"/>
        </p:scale>
        <p:origin x="255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42799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dirty="0"/>
          </a:p>
        </p:txBody>
      </p:sp>
      <p:sp>
        <p:nvSpPr>
          <p:cNvPr id="34819" name="Rectangle 3"/>
          <p:cNvSpPr>
            <a:spLocks noGrp="1" noChangeArrowheads="1"/>
          </p:cNvSpPr>
          <p:nvPr>
            <p:ph type="dt" sz="quarter" idx="1"/>
          </p:nvPr>
        </p:nvSpPr>
        <p:spPr bwMode="auto">
          <a:xfrm>
            <a:off x="5592763" y="0"/>
            <a:ext cx="42799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dirty="0"/>
          </a:p>
        </p:txBody>
      </p:sp>
      <p:sp>
        <p:nvSpPr>
          <p:cNvPr id="34820" name="Rectangle 4"/>
          <p:cNvSpPr>
            <a:spLocks noGrp="1" noChangeArrowheads="1"/>
          </p:cNvSpPr>
          <p:nvPr>
            <p:ph type="ftr" sz="quarter" idx="2"/>
          </p:nvPr>
        </p:nvSpPr>
        <p:spPr bwMode="auto">
          <a:xfrm>
            <a:off x="0" y="6456363"/>
            <a:ext cx="4279900"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dirty="0"/>
          </a:p>
        </p:txBody>
      </p:sp>
      <p:sp>
        <p:nvSpPr>
          <p:cNvPr id="34821" name="Rectangle 5"/>
          <p:cNvSpPr>
            <a:spLocks noGrp="1" noChangeArrowheads="1"/>
          </p:cNvSpPr>
          <p:nvPr>
            <p:ph type="sldNum" sz="quarter" idx="3"/>
          </p:nvPr>
        </p:nvSpPr>
        <p:spPr bwMode="auto">
          <a:xfrm>
            <a:off x="5592763" y="6456363"/>
            <a:ext cx="4279900"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7CB5901-AECC-4617-8355-2BE6BC531961}" type="slidenum">
              <a:rPr lang="en-GB"/>
              <a:pPr>
                <a:defRPr/>
              </a:pPr>
              <a:t>‹#›</a:t>
            </a:fld>
            <a:endParaRPr lang="en-GB" dirty="0"/>
          </a:p>
        </p:txBody>
      </p:sp>
    </p:spTree>
    <p:extLst>
      <p:ext uri="{BB962C8B-B14F-4D97-AF65-F5344CB8AC3E}">
        <p14:creationId xmlns:p14="http://schemas.microsoft.com/office/powerpoint/2010/main" val="1387359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42799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dirty="0"/>
          </a:p>
        </p:txBody>
      </p:sp>
      <p:sp>
        <p:nvSpPr>
          <p:cNvPr id="14339" name="Rectangle 3"/>
          <p:cNvSpPr>
            <a:spLocks noGrp="1" noChangeArrowheads="1"/>
          </p:cNvSpPr>
          <p:nvPr>
            <p:ph type="dt" idx="1"/>
          </p:nvPr>
        </p:nvSpPr>
        <p:spPr bwMode="auto">
          <a:xfrm>
            <a:off x="5592763" y="0"/>
            <a:ext cx="42799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dirty="0"/>
          </a:p>
        </p:txBody>
      </p:sp>
      <p:sp>
        <p:nvSpPr>
          <p:cNvPr id="7172" name="Rectangle 4"/>
          <p:cNvSpPr>
            <a:spLocks noGrp="1" noRot="1" noChangeAspect="1" noChangeArrowheads="1" noTextEdit="1"/>
          </p:cNvSpPr>
          <p:nvPr>
            <p:ph type="sldImg" idx="2"/>
          </p:nvPr>
        </p:nvSpPr>
        <p:spPr bwMode="auto">
          <a:xfrm>
            <a:off x="3240088" y="509588"/>
            <a:ext cx="3398837" cy="2549525"/>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87425" y="3228975"/>
            <a:ext cx="7899400" cy="30591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4342" name="Rectangle 6"/>
          <p:cNvSpPr>
            <a:spLocks noGrp="1" noChangeArrowheads="1"/>
          </p:cNvSpPr>
          <p:nvPr>
            <p:ph type="ftr" sz="quarter" idx="4"/>
          </p:nvPr>
        </p:nvSpPr>
        <p:spPr bwMode="auto">
          <a:xfrm>
            <a:off x="0" y="6456363"/>
            <a:ext cx="4279900"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dirty="0"/>
          </a:p>
        </p:txBody>
      </p:sp>
      <p:sp>
        <p:nvSpPr>
          <p:cNvPr id="14343" name="Rectangle 7"/>
          <p:cNvSpPr>
            <a:spLocks noGrp="1" noChangeArrowheads="1"/>
          </p:cNvSpPr>
          <p:nvPr>
            <p:ph type="sldNum" sz="quarter" idx="5"/>
          </p:nvPr>
        </p:nvSpPr>
        <p:spPr bwMode="auto">
          <a:xfrm>
            <a:off x="5592763" y="6456363"/>
            <a:ext cx="4279900" cy="3397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88FC5BB-A8C9-46FB-A7B5-FB24A18BBA43}" type="slidenum">
              <a:rPr lang="en-GB"/>
              <a:pPr>
                <a:defRPr/>
              </a:pPr>
              <a:t>‹#›</a:t>
            </a:fld>
            <a:endParaRPr lang="en-GB" dirty="0"/>
          </a:p>
        </p:txBody>
      </p:sp>
    </p:spTree>
    <p:extLst>
      <p:ext uri="{BB962C8B-B14F-4D97-AF65-F5344CB8AC3E}">
        <p14:creationId xmlns:p14="http://schemas.microsoft.com/office/powerpoint/2010/main" val="33954058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*Taken from Cam’s MST Business Plan</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3</a:t>
            </a:fld>
            <a:endParaRPr lang="en-GB" dirty="0"/>
          </a:p>
        </p:txBody>
      </p:sp>
    </p:spTree>
    <p:extLst>
      <p:ext uri="{BB962C8B-B14F-4D97-AF65-F5344CB8AC3E}">
        <p14:creationId xmlns:p14="http://schemas.microsoft.com/office/powerpoint/2010/main" val="1705612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b="0" i="0" u="none" strike="noStrike" kern="1200" baseline="0" dirty="0" smtClean="0">
                <a:solidFill>
                  <a:schemeClr val="tx1"/>
                </a:solidFill>
                <a:latin typeface="Times New Roman" pitchFamily="18" charset="0"/>
                <a:ea typeface="+mn-ea"/>
                <a:cs typeface="+mn-cs"/>
              </a:rPr>
              <a:t>*</a:t>
            </a:r>
            <a:r>
              <a:rPr lang="en-GB" sz="1200" b="1" i="0" u="none" strike="noStrike" kern="1200" baseline="0" dirty="0" smtClean="0">
                <a:solidFill>
                  <a:schemeClr val="tx1"/>
                </a:solidFill>
                <a:latin typeface="Times New Roman" pitchFamily="18" charset="0"/>
                <a:ea typeface="+mn-ea"/>
                <a:cs typeface="+mn-cs"/>
              </a:rPr>
              <a:t>Implementing evidence-based programmes in children’s services: key issues for success</a:t>
            </a:r>
            <a:endParaRPr lang="en-GB" sz="1200" b="0" i="0" u="none" strike="noStrike" kern="1200" baseline="0" dirty="0" smtClean="0">
              <a:solidFill>
                <a:schemeClr val="tx1"/>
              </a:solidFill>
              <a:latin typeface="Times New Roman" pitchFamily="18" charset="0"/>
              <a:ea typeface="+mn-ea"/>
              <a:cs typeface="+mn-cs"/>
            </a:endParaRPr>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25</a:t>
            </a:fld>
            <a:endParaRPr lang="en-GB" dirty="0"/>
          </a:p>
        </p:txBody>
      </p:sp>
    </p:spTree>
    <p:extLst>
      <p:ext uri="{BB962C8B-B14F-4D97-AF65-F5344CB8AC3E}">
        <p14:creationId xmlns:p14="http://schemas.microsoft.com/office/powerpoint/2010/main" val="3334670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b="0" i="0" u="none" strike="noStrike" kern="1200" baseline="0" dirty="0" smtClean="0">
                <a:solidFill>
                  <a:schemeClr val="tx1"/>
                </a:solidFill>
                <a:latin typeface="Times New Roman" pitchFamily="18" charset="0"/>
                <a:ea typeface="+mn-ea"/>
                <a:cs typeface="+mn-cs"/>
              </a:rPr>
              <a:t>*Supporting public service transformation: cost benefit analysis guidance for local partnerships</a:t>
            </a:r>
          </a:p>
          <a:p>
            <a:endParaRPr lang="en-GB" sz="1200" b="0" i="0" u="none" strike="noStrike" kern="1200" baseline="0" dirty="0" smtClean="0">
              <a:solidFill>
                <a:schemeClr val="tx1"/>
              </a:solidFill>
              <a:latin typeface="Times New Roman" pitchFamily="18" charset="0"/>
              <a:ea typeface="+mn-ea"/>
              <a:cs typeface="+mn-cs"/>
            </a:endParaRPr>
          </a:p>
          <a:p>
            <a:r>
              <a:rPr lang="en-GB" sz="1200" b="0" i="0" u="none" strike="noStrike" kern="1200" baseline="0" dirty="0" smtClean="0">
                <a:solidFill>
                  <a:schemeClr val="tx1"/>
                </a:solidFill>
                <a:latin typeface="Times New Roman" pitchFamily="18" charset="0"/>
                <a:ea typeface="+mn-ea"/>
                <a:cs typeface="+mn-cs"/>
              </a:rPr>
              <a:t>Before implementing a new or redesigned service, it is useful to start by building an ex-ante, appraisal model. This produces Net Present Values (NPV) and benefit-cost ratios (BCR) of individual projects based on:-</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estimates of how many people these projects will benefit</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forecasts of what projects will cost the public sector, and;</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estimates of the value of project benefits to the public including the wider economy</a:t>
            </a:r>
          </a:p>
          <a:p>
            <a:endParaRPr lang="en-GB" sz="1200" b="0" i="0" u="none" strike="noStrike" kern="1200" baseline="0" dirty="0" smtClean="0">
              <a:solidFill>
                <a:schemeClr val="tx1"/>
              </a:solidFill>
              <a:latin typeface="Times New Roman" pitchFamily="18" charset="0"/>
              <a:ea typeface="+mn-ea"/>
              <a:cs typeface="+mn-cs"/>
            </a:endParaRPr>
          </a:p>
          <a:p>
            <a:r>
              <a:rPr lang="en-GB" sz="1200" b="0" i="0" u="none" strike="noStrike" kern="1200" baseline="0" dirty="0" smtClean="0">
                <a:solidFill>
                  <a:schemeClr val="tx1"/>
                </a:solidFill>
                <a:latin typeface="Times New Roman" pitchFamily="18" charset="0"/>
                <a:ea typeface="+mn-ea"/>
                <a:cs typeface="+mn-cs"/>
              </a:rPr>
              <a:t>As projects begin to deliver, it is important that project managers arrange for collection and reporting of data and information on:-</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the number of people the project is working with</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the needs of this cohort</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how many of the cohort are achieving specified outcomes, and;</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how much the project costs and where possible what public agencies are incurring costs</a:t>
            </a:r>
          </a:p>
          <a:p>
            <a:pPr marL="0" indent="0">
              <a:buFont typeface="Arial" panose="020B0604020202020204" pitchFamily="34" charset="0"/>
              <a:buNone/>
            </a:pPr>
            <a:endParaRPr lang="en-GB" sz="1200" b="0" i="0" u="none" strike="noStrike" kern="1200" baseline="0" dirty="0" smtClean="0">
              <a:solidFill>
                <a:schemeClr val="tx1"/>
              </a:solidFill>
              <a:latin typeface="Times New Roman" pitchFamily="18" charset="0"/>
              <a:ea typeface="+mn-ea"/>
              <a:cs typeface="+mn-cs"/>
            </a:endParaRPr>
          </a:p>
          <a:p>
            <a:pPr marL="0" indent="0">
              <a:buFont typeface="Arial" panose="020B0604020202020204" pitchFamily="34" charset="0"/>
              <a:buNone/>
            </a:pPr>
            <a:r>
              <a:rPr lang="en-GB" sz="1200" b="0" i="0" u="none" strike="noStrike" kern="1200" baseline="0" dirty="0" smtClean="0">
                <a:solidFill>
                  <a:schemeClr val="tx1"/>
                </a:solidFill>
                <a:latin typeface="Times New Roman" pitchFamily="18" charset="0"/>
                <a:ea typeface="+mn-ea"/>
                <a:cs typeface="+mn-cs"/>
              </a:rPr>
              <a:t>This information can then be used to update the figures in the CBA model to produce a new Net Present Value (NPV) and Benefit Cost Ratio (BCR). These regular updates will help the project team track whether the interventions are meeting the original objectives of the project, and allow adjustments to be made if required.</a:t>
            </a:r>
          </a:p>
          <a:p>
            <a:pPr marL="0" indent="0">
              <a:buFont typeface="Arial" panose="020B0604020202020204" pitchFamily="34" charset="0"/>
              <a:buNone/>
            </a:pPr>
            <a:r>
              <a:rPr lang="en-GB" sz="1200" b="0" i="0" u="none" strike="noStrike" kern="1200" baseline="0" dirty="0" smtClean="0">
                <a:solidFill>
                  <a:schemeClr val="tx1"/>
                </a:solidFill>
                <a:latin typeface="Times New Roman" pitchFamily="18" charset="0"/>
                <a:ea typeface="+mn-ea"/>
                <a:cs typeface="+mn-cs"/>
              </a:rPr>
              <a:t>Where possible, plans to evaluate whether the anticipated effects, cost and benefits of a project are actually realised should be considered at early stages. The earlier that an evaluation can be planned in the policy development process, the greater the options for undertaking it and the more likely it is that most appropriate evaluation can be chosen.</a:t>
            </a:r>
          </a:p>
          <a:p>
            <a:pPr marL="0" indent="0">
              <a:buFont typeface="Arial" panose="020B0604020202020204" pitchFamily="34" charset="0"/>
              <a:buNone/>
            </a:pPr>
            <a:r>
              <a:rPr lang="en-GB" sz="1200" b="0" i="0" u="none" strike="noStrike" kern="1200" baseline="0" dirty="0" smtClean="0">
                <a:solidFill>
                  <a:schemeClr val="tx1"/>
                </a:solidFill>
                <a:latin typeface="Times New Roman" pitchFamily="18" charset="0"/>
                <a:ea typeface="+mn-ea"/>
                <a:cs typeface="+mn-cs"/>
              </a:rPr>
              <a:t>Once a project has been implemented (or for continuing projects after a suitable length of time to allow for the project to become established and the expected improvements in outcomes to be realised), a full evaluation report should be produced, setting out total outputs and outcomes and total project costs. Based on this information the CBA model can be used as an ex-post evaluation tool, to produce data on engagement and impact rates and the fiscal and public value of achieving specific outcomes that can then inform future decisions. These decisions could include the continuation, scaling up or termination of a project.</a:t>
            </a:r>
          </a:p>
          <a:p>
            <a:pPr marL="0" indent="0">
              <a:buFont typeface="Arial" panose="020B0604020202020204" pitchFamily="34" charset="0"/>
              <a:buNone/>
            </a:pPr>
            <a:r>
              <a:rPr lang="en-GB" sz="1200" b="0" i="0" u="none" strike="noStrike" kern="1200" baseline="0" dirty="0" smtClean="0">
                <a:solidFill>
                  <a:schemeClr val="tx1"/>
                </a:solidFill>
                <a:latin typeface="Times New Roman" pitchFamily="18" charset="0"/>
                <a:ea typeface="+mn-ea"/>
                <a:cs typeface="+mn-cs"/>
              </a:rPr>
              <a:t>This approach to continuing evaluation means that, year-on-year, the evidence base for public sector reform is increased and partners are able to make more accurate forecasts in relation to future propositions. </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26</a:t>
            </a:fld>
            <a:endParaRPr lang="en-GB" dirty="0"/>
          </a:p>
        </p:txBody>
      </p:sp>
    </p:spTree>
    <p:extLst>
      <p:ext uri="{BB962C8B-B14F-4D97-AF65-F5344CB8AC3E}">
        <p14:creationId xmlns:p14="http://schemas.microsoft.com/office/powerpoint/2010/main" val="1517377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Times New Roman" pitchFamily="18" charset="0"/>
                <a:ea typeface="+mn-ea"/>
                <a:cs typeface="+mn-cs"/>
              </a:rPr>
              <a:t>*HODGKINSON, I.R., 2013. Are generic strategies `t for purpose‘ in a public service context? Public Policy and Administration, 28 (1), pp. 90 - 111</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27</a:t>
            </a:fld>
            <a:endParaRPr lang="en-GB" dirty="0"/>
          </a:p>
        </p:txBody>
      </p:sp>
    </p:spTree>
    <p:extLst>
      <p:ext uri="{BB962C8B-B14F-4D97-AF65-F5344CB8AC3E}">
        <p14:creationId xmlns:p14="http://schemas.microsoft.com/office/powerpoint/2010/main" val="3585148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Arabic Typesetting" panose="03020402040406030203" pitchFamily="66" charset="-78"/>
                <a:ea typeface="+mn-ea"/>
                <a:cs typeface="Arabic Typesetting" panose="03020402040406030203" pitchFamily="66" charset="-78"/>
              </a:rPr>
              <a:t>The Mutuals Support Programme is collating information that could be equally valuable to people considering setting up mutuals. The absence of evidence is likely to be holding some authorities back from investigating mutual options.</a:t>
            </a:r>
            <a:endParaRPr lang="en-GB" b="0" dirty="0">
              <a:latin typeface="Arabic Typesetting" panose="03020402040406030203" pitchFamily="66" charset="-78"/>
              <a:cs typeface="Arabic Typesetting" panose="03020402040406030203" pitchFamily="66" charset="-78"/>
            </a:endParaRPr>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29</a:t>
            </a:fld>
            <a:endParaRPr lang="en-GB" dirty="0"/>
          </a:p>
        </p:txBody>
      </p:sp>
    </p:spTree>
    <p:extLst>
      <p:ext uri="{BB962C8B-B14F-4D97-AF65-F5344CB8AC3E}">
        <p14:creationId xmlns:p14="http://schemas.microsoft.com/office/powerpoint/2010/main" val="12200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What is a public service mutual? (From GOV.UK)</a:t>
            </a:r>
          </a:p>
          <a:p>
            <a:r>
              <a:rPr lang="en-GB" dirty="0" smtClean="0"/>
              <a:t>Public service mutuals are organisations that have left the public sector but continue delivering public services. Employee control plays a significant role in their operation.</a:t>
            </a:r>
          </a:p>
          <a:p>
            <a:r>
              <a:rPr lang="en-GB" dirty="0" smtClean="0"/>
              <a:t>There are many forms of mutual. You might think of major employee-owned businesses like John Lewis or building societies such as Nationwide which are fully or majority owned by their members. But mutuals can also be co-operatives or social enterprises.</a:t>
            </a:r>
          </a:p>
          <a:p>
            <a:r>
              <a:rPr lang="en-GB" dirty="0" smtClean="0"/>
              <a:t>Mutuals are free from government control and help their staff deliver and improve their services as they know best. </a:t>
            </a:r>
          </a:p>
          <a:p>
            <a:r>
              <a:rPr lang="en-GB" dirty="0" smtClean="0"/>
              <a:t>Mutuals let dedicated public servants combine their passion for helping others with their desire to provide world-class services, and share in the rewards of success.</a:t>
            </a:r>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4</a:t>
            </a:fld>
            <a:endParaRPr lang="en-GB" dirty="0"/>
          </a:p>
        </p:txBody>
      </p:sp>
    </p:spTree>
    <p:extLst>
      <p:ext uri="{BB962C8B-B14F-4D97-AF65-F5344CB8AC3E}">
        <p14:creationId xmlns:p14="http://schemas.microsoft.com/office/powerpoint/2010/main" val="3301942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MST therapists have caseloads of five families for a 16-week period and are available 24 hours per day, seven days per week. A clinical supervisor is on an MST team for four MST therapists.</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The salary and benefits per hour, per youth may therefore be higher than the cost of other programs, as MST involves working with youths/families on an individual basis.</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MST home-based interventions also require therapists to travel, which can further add to transportation costs.</a:t>
            </a:r>
            <a:endParaRPr lang="en-GB" dirty="0" smtClean="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12</a:t>
            </a:fld>
            <a:endParaRPr lang="en-GB" dirty="0"/>
          </a:p>
        </p:txBody>
      </p:sp>
    </p:spTree>
    <p:extLst>
      <p:ext uri="{BB962C8B-B14F-4D97-AF65-F5344CB8AC3E}">
        <p14:creationId xmlns:p14="http://schemas.microsoft.com/office/powerpoint/2010/main" val="60852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Times New Roman" pitchFamily="18" charset="0"/>
                <a:ea typeface="+mn-ea"/>
                <a:cs typeface="+mn-cs"/>
              </a:rPr>
              <a:t>Drawing upon case study evidence, key conditions of success were identified which need to be in place if mutuals are to stand a long-term chance of sustainability. What the evidence illustrates is that a complex configuration of conditions needs to be in place in order to achieve specified outcomes, however, three key conditions must always be in place for mutuals to contribute positively to effective public service delivery:-</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A contract length of five years or longer, which also locks in previous benefits such as adequate training provision and decent staff terms and conditions</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Buy-in from key stakeholders including staff, citizens and elected members</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Ongoing support, advocacy and expert advice from the public sector</a:t>
            </a:r>
          </a:p>
          <a:p>
            <a:r>
              <a:rPr lang="en-GB" sz="1200" b="0" i="0" u="none" strike="noStrike" kern="1200" baseline="0" dirty="0" smtClean="0">
                <a:solidFill>
                  <a:schemeClr val="tx1"/>
                </a:solidFill>
                <a:latin typeface="Times New Roman" pitchFamily="18" charset="0"/>
                <a:ea typeface="+mn-ea"/>
                <a:cs typeface="+mn-cs"/>
              </a:rPr>
              <a:t>In assessing whether or not a mutual service delivery model could be successful, policy makers need to consider carefully how these conditions amongst others can be safeguarded through mutual vehicles for service delivery.</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16</a:t>
            </a:fld>
            <a:endParaRPr lang="en-GB" dirty="0"/>
          </a:p>
        </p:txBody>
      </p:sp>
    </p:spTree>
    <p:extLst>
      <p:ext uri="{BB962C8B-B14F-4D97-AF65-F5344CB8AC3E}">
        <p14:creationId xmlns:p14="http://schemas.microsoft.com/office/powerpoint/2010/main" val="1865424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a:r>
            <a:r>
              <a:rPr lang="en-GB" sz="1200" i="1" dirty="0" smtClean="0"/>
              <a:t>Proof of Delivery? A review of the role of co-operatives and mutual in local service Provision</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17</a:t>
            </a:fld>
            <a:endParaRPr lang="en-GB" dirty="0"/>
          </a:p>
        </p:txBody>
      </p:sp>
    </p:spTree>
    <p:extLst>
      <p:ext uri="{BB962C8B-B14F-4D97-AF65-F5344CB8AC3E}">
        <p14:creationId xmlns:p14="http://schemas.microsoft.com/office/powerpoint/2010/main" val="990992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0" i="0" u="none" strike="noStrike" kern="1200" baseline="0" dirty="0" smtClean="0">
                <a:solidFill>
                  <a:schemeClr val="tx1"/>
                </a:solidFill>
                <a:latin typeface="Times New Roman" pitchFamily="18" charset="0"/>
                <a:ea typeface="+mn-ea"/>
                <a:cs typeface="+mn-cs"/>
              </a:rPr>
              <a:t>Understanding which aspects of a complex intervention are associated with better outcomes helps improve clinical practice and contributes to the validation of the causal developmental models on which they are based (Vitaro, Brendgen, &amp; Tremblay, 2001).</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20</a:t>
            </a:fld>
            <a:endParaRPr lang="en-GB" dirty="0"/>
          </a:p>
        </p:txBody>
      </p:sp>
    </p:spTree>
    <p:extLst>
      <p:ext uri="{BB962C8B-B14F-4D97-AF65-F5344CB8AC3E}">
        <p14:creationId xmlns:p14="http://schemas.microsoft.com/office/powerpoint/2010/main" val="3075266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Parents greatly valued the therapist’s person-centred approach, emphasising warmth, empathy, understanding, genuine support, and care.</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This fits with previous research, which has demonstrated a robust association between the therapeutic alliance and positive outcomes (Martin, Garske, &amp; Davis, 2000; Shirk &amp; Karver, 2003), and therapist characteristics that positively impact the therapeutic alliance (Ackerman &amp; Hilsenroth, 2003).</a:t>
            </a: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21</a:t>
            </a:fld>
            <a:endParaRPr lang="en-GB" dirty="0"/>
          </a:p>
        </p:txBody>
      </p:sp>
    </p:spTree>
    <p:extLst>
      <p:ext uri="{BB962C8B-B14F-4D97-AF65-F5344CB8AC3E}">
        <p14:creationId xmlns:p14="http://schemas.microsoft.com/office/powerpoint/2010/main" val="3496801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22</a:t>
            </a:fld>
            <a:endParaRPr lang="en-GB" dirty="0"/>
          </a:p>
        </p:txBody>
      </p:sp>
    </p:spTree>
    <p:extLst>
      <p:ext uri="{BB962C8B-B14F-4D97-AF65-F5344CB8AC3E}">
        <p14:creationId xmlns:p14="http://schemas.microsoft.com/office/powerpoint/2010/main" val="808084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Times New Roman" pitchFamily="18" charset="0"/>
                <a:ea typeface="+mn-ea"/>
                <a:cs typeface="+mn-cs"/>
              </a:rPr>
              <a:t>*</a:t>
            </a:r>
            <a:r>
              <a:rPr lang="en-GB" sz="1200" b="1" i="0" u="none" strike="noStrike" kern="1200" baseline="0" dirty="0" smtClean="0">
                <a:solidFill>
                  <a:schemeClr val="tx1"/>
                </a:solidFill>
                <a:latin typeface="Times New Roman" pitchFamily="18" charset="0"/>
                <a:ea typeface="+mn-ea"/>
                <a:cs typeface="+mn-cs"/>
              </a:rPr>
              <a:t>Implementing evidence-based programmes in children’s services: key issues for success </a:t>
            </a:r>
            <a:endParaRPr lang="en-GB" sz="1200" b="0" i="0" u="none" strike="noStrike" kern="1200" baseline="0" dirty="0" smtClean="0">
              <a:solidFill>
                <a:schemeClr val="tx1"/>
              </a:solidFill>
              <a:latin typeface="Times New Roman" pitchFamily="18" charset="0"/>
              <a:ea typeface="+mn-ea"/>
              <a:cs typeface="+mn-cs"/>
            </a:endParaRPr>
          </a:p>
          <a:p>
            <a:endParaRPr lang="en-GB" sz="1200" b="0" i="0" u="none" strike="noStrike" kern="1200" baseline="0" dirty="0" smtClean="0">
              <a:solidFill>
                <a:schemeClr val="tx1"/>
              </a:solidFill>
              <a:latin typeface="Times New Roman" pitchFamily="18" charset="0"/>
              <a:ea typeface="+mn-ea"/>
              <a:cs typeface="+mn-cs"/>
            </a:endParaRPr>
          </a:p>
          <a:p>
            <a:r>
              <a:rPr lang="en-GB" sz="1200" b="0" i="0" u="none" strike="noStrike" kern="1200" baseline="0" dirty="0" smtClean="0">
                <a:solidFill>
                  <a:schemeClr val="tx1"/>
                </a:solidFill>
                <a:latin typeface="Times New Roman" pitchFamily="18" charset="0"/>
                <a:ea typeface="+mn-ea"/>
                <a:cs typeface="+mn-cs"/>
              </a:rPr>
              <a:t>In order to implement evidence-based programmes successfully in typical human service settings, such as children’s services, the core components have to be built into the daily performance of thousands of practitioners in the diversity of provider organisations functioning within different types of service systems. Successful implementation of evidence-based programmes in children’s services settings, as with other educational or welfare services, is therefore a much more challenging process than introducing efficacious pharmaceutical products, for example, or effective computer systems. On average, it takes two to four years to fully establish evidence based programmes in a community (Fixsen 2005).</a:t>
            </a:r>
          </a:p>
          <a:p>
            <a:endParaRPr lang="en-GB" sz="1200" b="0" i="0" u="none" strike="noStrike" kern="1200" baseline="0" dirty="0" smtClean="0">
              <a:solidFill>
                <a:schemeClr val="tx1"/>
              </a:solidFill>
              <a:latin typeface="Times New Roman" pitchFamily="18" charset="0"/>
              <a:ea typeface="+mn-ea"/>
              <a:cs typeface="+mn-cs"/>
            </a:endParaRPr>
          </a:p>
          <a:p>
            <a:r>
              <a:rPr lang="en-GB" sz="1200" b="0" i="0" u="none" strike="noStrike" kern="1200" baseline="0" dirty="0" smtClean="0">
                <a:solidFill>
                  <a:schemeClr val="tx1"/>
                </a:solidFill>
                <a:latin typeface="Times New Roman" pitchFamily="18" charset="0"/>
                <a:ea typeface="+mn-ea"/>
                <a:cs typeface="+mn-cs"/>
              </a:rPr>
              <a:t>Many experts consider that a sustained and </a:t>
            </a:r>
            <a:r>
              <a:rPr lang="en-GB" sz="1200" b="0" i="1" u="none" strike="noStrike" kern="1200" baseline="0" dirty="0" smtClean="0">
                <a:solidFill>
                  <a:schemeClr val="tx1"/>
                </a:solidFill>
                <a:latin typeface="Times New Roman" pitchFamily="18" charset="0"/>
                <a:ea typeface="+mn-ea"/>
                <a:cs typeface="+mn-cs"/>
              </a:rPr>
              <a:t>active </a:t>
            </a:r>
            <a:r>
              <a:rPr lang="en-GB" sz="1200" b="0" i="0" u="none" strike="noStrike" kern="1200" baseline="0" dirty="0" smtClean="0">
                <a:solidFill>
                  <a:schemeClr val="tx1"/>
                </a:solidFill>
                <a:latin typeface="Times New Roman" pitchFamily="18" charset="0"/>
                <a:ea typeface="+mn-ea"/>
                <a:cs typeface="+mn-cs"/>
              </a:rPr>
              <a:t>process of implementation is required to achieve high fidelity with what has been proven to benefit users (Fixsen et al 2009, quoting Greenhalgh et al 2004). Fixsen and colleagues (2009) suggest that what is required is for outside experts (purveyors) to work with organisations, systems and practitioners in order to transform a variable, practitioner-centred service to one that is programme-centred and evidence-based. The quality of the implementation process and its outcomes exists independently of the quality of the programme or practice being implemented. Both are key to producing and maintaining better services. Fixsen and colleagues (2009) propose a framework to create and support high fidelity practitioner behaviour that is composed of the following </a:t>
            </a:r>
            <a:r>
              <a:rPr lang="en-GB" sz="1200" b="0" i="1" u="none" strike="noStrike" kern="1200" baseline="0" dirty="0" smtClean="0">
                <a:solidFill>
                  <a:schemeClr val="tx1"/>
                </a:solidFill>
                <a:latin typeface="Times New Roman" pitchFamily="18" charset="0"/>
                <a:ea typeface="+mn-ea"/>
                <a:cs typeface="+mn-cs"/>
              </a:rPr>
              <a:t>integrated </a:t>
            </a:r>
            <a:r>
              <a:rPr lang="en-GB" sz="1200" b="0" i="0" u="none" strike="noStrike" kern="1200" baseline="0" dirty="0" smtClean="0">
                <a:solidFill>
                  <a:schemeClr val="tx1"/>
                </a:solidFill>
                <a:latin typeface="Times New Roman" pitchFamily="18" charset="0"/>
                <a:ea typeface="+mn-ea"/>
                <a:cs typeface="+mn-cs"/>
              </a:rPr>
              <a:t>core implementation drivers:-</a:t>
            </a:r>
          </a:p>
          <a:p>
            <a:endParaRPr lang="en-GB" sz="1200" b="0" i="0" u="none" strike="noStrike" kern="1200" baseline="0" dirty="0" smtClean="0">
              <a:solidFill>
                <a:schemeClr val="tx1"/>
              </a:solidFill>
              <a:latin typeface="Times New Roman" pitchFamily="18" charset="0"/>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Staff recruitment and selection</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Pre-service training</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Consultation and coaching</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Staff performance evaluation</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Decision support data systems</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Facilitative ‘administrative’ (management) support, and; </a:t>
            </a:r>
          </a:p>
          <a:p>
            <a:pPr marL="171450" indent="-171450">
              <a:buFont typeface="Arial" panose="020B0604020202020204" pitchFamily="34" charset="0"/>
              <a:buChar char="•"/>
            </a:pPr>
            <a:r>
              <a:rPr lang="en-GB" sz="1200" b="0" i="0" u="none" strike="noStrike" kern="1200" baseline="0" dirty="0" smtClean="0">
                <a:solidFill>
                  <a:schemeClr val="tx1"/>
                </a:solidFill>
                <a:latin typeface="Times New Roman" pitchFamily="18" charset="0"/>
                <a:ea typeface="+mn-ea"/>
                <a:cs typeface="+mn-cs"/>
              </a:rPr>
              <a:t>Systems interventions</a:t>
            </a:r>
          </a:p>
        </p:txBody>
      </p:sp>
      <p:sp>
        <p:nvSpPr>
          <p:cNvPr id="4" name="Slide Number Placeholder 3"/>
          <p:cNvSpPr>
            <a:spLocks noGrp="1"/>
          </p:cNvSpPr>
          <p:nvPr>
            <p:ph type="sldNum" sz="quarter" idx="10"/>
          </p:nvPr>
        </p:nvSpPr>
        <p:spPr/>
        <p:txBody>
          <a:bodyPr/>
          <a:lstStyle/>
          <a:p>
            <a:pPr>
              <a:defRPr/>
            </a:pPr>
            <a:fld id="{B88FC5BB-A8C9-46FB-A7B5-FB24A18BBA43}" type="slidenum">
              <a:rPr lang="en-GB" smtClean="0"/>
              <a:pPr>
                <a:defRPr/>
              </a:pPr>
              <a:t>24</a:t>
            </a:fld>
            <a:endParaRPr lang="en-GB" dirty="0"/>
          </a:p>
        </p:txBody>
      </p:sp>
    </p:spTree>
    <p:extLst>
      <p:ext uri="{BB962C8B-B14F-4D97-AF65-F5344CB8AC3E}">
        <p14:creationId xmlns:p14="http://schemas.microsoft.com/office/powerpoint/2010/main" val="3534477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solidFill>
            <a:srgbClr val="CCECFF">
              <a:alpha val="72000"/>
            </a:srgbClr>
          </a:solidFill>
          <a:ln w="9525">
            <a:noFill/>
            <a:miter lim="800000"/>
            <a:headEnd/>
            <a:tailEnd/>
          </a:ln>
          <a:effectLst/>
        </p:spPr>
        <p:txBody>
          <a:bodyPr wrap="none" anchor="ctr"/>
          <a:lstStyle/>
          <a:p>
            <a:pPr>
              <a:defRPr/>
            </a:pPr>
            <a:endParaRPr lang="en-GB" dirty="0"/>
          </a:p>
        </p:txBody>
      </p:sp>
      <p:pic>
        <p:nvPicPr>
          <p:cNvPr id="5" name="Picture 5"/>
          <p:cNvPicPr>
            <a:picLocks noChangeAspect="1" noChangeArrowheads="1"/>
          </p:cNvPicPr>
          <p:nvPr/>
        </p:nvPicPr>
        <p:blipFill>
          <a:blip r:embed="rId2" cstate="print"/>
          <a:srcRect/>
          <a:stretch>
            <a:fillRect/>
          </a:stretch>
        </p:blipFill>
        <p:spPr bwMode="auto">
          <a:xfrm>
            <a:off x="5622925" y="5572125"/>
            <a:ext cx="2987675" cy="828675"/>
          </a:xfrm>
          <a:prstGeom prst="rect">
            <a:avLst/>
          </a:prstGeom>
          <a:solidFill>
            <a:srgbClr val="CCECFF"/>
          </a:solidFill>
          <a:ln w="9525">
            <a:noFill/>
            <a:miter lim="800000"/>
            <a:headEnd/>
            <a:tailEnd/>
          </a:ln>
        </p:spPr>
      </p:pic>
      <p:sp>
        <p:nvSpPr>
          <p:cNvPr id="37891" name="Rectangle 3"/>
          <p:cNvSpPr>
            <a:spLocks noGrp="1" noChangeArrowheads="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a:p>
        </p:txBody>
      </p:sp>
      <p:sp>
        <p:nvSpPr>
          <p:cNvPr id="37892"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5867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4572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20574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0574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0" y="0"/>
            <a:ext cx="9144000" cy="1268413"/>
          </a:xfrm>
          <a:prstGeom prst="rect">
            <a:avLst/>
          </a:prstGeom>
          <a:solidFill>
            <a:srgbClr val="CCECFF">
              <a:alpha val="72000"/>
            </a:srgbClr>
          </a:solidFill>
          <a:ln w="9525">
            <a:noFill/>
            <a:miter lim="800000"/>
            <a:headEnd/>
            <a:tailEnd/>
          </a:ln>
          <a:effectLst/>
        </p:spPr>
        <p:txBody>
          <a:bodyPr wrap="none" anchor="ctr"/>
          <a:lstStyle/>
          <a:p>
            <a:pPr>
              <a:defRPr/>
            </a:pPr>
            <a:endParaRPr lang="en-GB" dirty="0"/>
          </a:p>
        </p:txBody>
      </p:sp>
      <p:sp>
        <p:nvSpPr>
          <p:cNvPr id="1027" name="Rectangle 2"/>
          <p:cNvSpPr>
            <a:spLocks noGrp="1" noChangeArrowheads="1"/>
          </p:cNvSpPr>
          <p:nvPr>
            <p:ph type="title"/>
          </p:nvPr>
        </p:nvSpPr>
        <p:spPr bwMode="auto">
          <a:xfrm>
            <a:off x="685800" y="457200"/>
            <a:ext cx="7772400" cy="685800"/>
          </a:xfrm>
          <a:prstGeom prst="rect">
            <a:avLst/>
          </a:prstGeom>
          <a:noFill/>
          <a:ln w="9525">
            <a:noFill/>
            <a:miter lim="800000"/>
            <a:headEnd/>
            <a:tailEnd/>
          </a:ln>
        </p:spPr>
        <p:txBody>
          <a:bodyPr vert="horz" wrap="square" lIns="72000" tIns="72000" rIns="72000" bIns="72000" numCol="1" anchor="ctr" anchorCtr="0" compatLnSpc="1">
            <a:prstTxWarp prst="textNoShape">
              <a:avLst/>
            </a:prstTxWarp>
          </a:bodyPr>
          <a:lstStyle/>
          <a:p>
            <a:pPr lvl="0"/>
            <a:r>
              <a:rPr lang="en-US" smtClean="0"/>
              <a:t>Click to edit Master title style</a:t>
            </a:r>
            <a:endParaRPr lang="en-GB" smtClean="0"/>
          </a:p>
        </p:txBody>
      </p:sp>
      <p:sp>
        <p:nvSpPr>
          <p:cNvPr id="1028" name="Rectangle 3"/>
          <p:cNvSpPr>
            <a:spLocks noGrp="1" noChangeArrowheads="1"/>
          </p:cNvSpPr>
          <p:nvPr>
            <p:ph type="body" idx="1"/>
          </p:nvPr>
        </p:nvSpPr>
        <p:spPr bwMode="auto">
          <a:xfrm>
            <a:off x="685800" y="2057400"/>
            <a:ext cx="7772400" cy="3316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pic>
        <p:nvPicPr>
          <p:cNvPr id="1029" name="Picture 5" descr="SCIE_logo_March 2011_rgb.JPG"/>
          <p:cNvPicPr>
            <a:picLocks noChangeAspect="1"/>
          </p:cNvPicPr>
          <p:nvPr userDrawn="1"/>
        </p:nvPicPr>
        <p:blipFill>
          <a:blip r:embed="rId13" cstate="print"/>
          <a:srcRect/>
          <a:stretch>
            <a:fillRect/>
          </a:stretch>
        </p:blipFill>
        <p:spPr bwMode="auto">
          <a:xfrm>
            <a:off x="684213" y="5445125"/>
            <a:ext cx="3233737" cy="1079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5"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rtl="0" eaLnBrk="1" fontAlgn="base" hangingPunct="1">
        <a:spcBef>
          <a:spcPct val="0"/>
        </a:spcBef>
        <a:spcAft>
          <a:spcPct val="0"/>
        </a:spcAft>
        <a:defRPr sz="3400" b="1">
          <a:solidFill>
            <a:schemeClr val="tx1"/>
          </a:solidFill>
          <a:latin typeface="+mj-lt"/>
          <a:ea typeface="+mj-ea"/>
          <a:cs typeface="+mj-cs"/>
        </a:defRPr>
      </a:lvl1pPr>
      <a:lvl2pPr algn="l" rtl="0" eaLnBrk="1" fontAlgn="base" hangingPunct="1">
        <a:spcBef>
          <a:spcPct val="0"/>
        </a:spcBef>
        <a:spcAft>
          <a:spcPct val="0"/>
        </a:spcAft>
        <a:defRPr sz="3400" b="1">
          <a:solidFill>
            <a:schemeClr val="tx1"/>
          </a:solidFill>
          <a:latin typeface="Arial" charset="0"/>
        </a:defRPr>
      </a:lvl2pPr>
      <a:lvl3pPr algn="l" rtl="0" eaLnBrk="1" fontAlgn="base" hangingPunct="1">
        <a:spcBef>
          <a:spcPct val="0"/>
        </a:spcBef>
        <a:spcAft>
          <a:spcPct val="0"/>
        </a:spcAft>
        <a:defRPr sz="3400" b="1">
          <a:solidFill>
            <a:schemeClr val="tx1"/>
          </a:solidFill>
          <a:latin typeface="Arial" charset="0"/>
        </a:defRPr>
      </a:lvl3pPr>
      <a:lvl4pPr algn="l" rtl="0" eaLnBrk="1" fontAlgn="base" hangingPunct="1">
        <a:spcBef>
          <a:spcPct val="0"/>
        </a:spcBef>
        <a:spcAft>
          <a:spcPct val="0"/>
        </a:spcAft>
        <a:defRPr sz="3400" b="1">
          <a:solidFill>
            <a:schemeClr val="tx1"/>
          </a:solidFill>
          <a:latin typeface="Arial" charset="0"/>
        </a:defRPr>
      </a:lvl4pPr>
      <a:lvl5pPr algn="l" rtl="0" eaLnBrk="1" fontAlgn="base" hangingPunct="1">
        <a:spcBef>
          <a:spcPct val="0"/>
        </a:spcBef>
        <a:spcAft>
          <a:spcPct val="0"/>
        </a:spcAft>
        <a:defRPr sz="3400" b="1">
          <a:solidFill>
            <a:schemeClr val="tx1"/>
          </a:solidFill>
          <a:latin typeface="Arial" charset="0"/>
        </a:defRPr>
      </a:lvl5pPr>
      <a:lvl6pPr marL="457200" algn="l" rtl="0" eaLnBrk="1" fontAlgn="base" hangingPunct="1">
        <a:spcBef>
          <a:spcPct val="0"/>
        </a:spcBef>
        <a:spcAft>
          <a:spcPct val="0"/>
        </a:spcAft>
        <a:defRPr sz="3400" b="1">
          <a:solidFill>
            <a:schemeClr val="tx1"/>
          </a:solidFill>
          <a:latin typeface="Arial" charset="0"/>
        </a:defRPr>
      </a:lvl6pPr>
      <a:lvl7pPr marL="914400" algn="l" rtl="0" eaLnBrk="1" fontAlgn="base" hangingPunct="1">
        <a:spcBef>
          <a:spcPct val="0"/>
        </a:spcBef>
        <a:spcAft>
          <a:spcPct val="0"/>
        </a:spcAft>
        <a:defRPr sz="3400" b="1">
          <a:solidFill>
            <a:schemeClr val="tx1"/>
          </a:solidFill>
          <a:latin typeface="Arial" charset="0"/>
        </a:defRPr>
      </a:lvl7pPr>
      <a:lvl8pPr marL="1371600" algn="l" rtl="0" eaLnBrk="1" fontAlgn="base" hangingPunct="1">
        <a:spcBef>
          <a:spcPct val="0"/>
        </a:spcBef>
        <a:spcAft>
          <a:spcPct val="0"/>
        </a:spcAft>
        <a:defRPr sz="3400" b="1">
          <a:solidFill>
            <a:schemeClr val="tx1"/>
          </a:solidFill>
          <a:latin typeface="Arial" charset="0"/>
        </a:defRPr>
      </a:lvl8pPr>
      <a:lvl9pPr marL="1828800" algn="l" rtl="0" eaLnBrk="1" fontAlgn="base" hangingPunct="1">
        <a:spcBef>
          <a:spcPct val="0"/>
        </a:spcBef>
        <a:spcAft>
          <a:spcPct val="0"/>
        </a:spcAft>
        <a:defRPr sz="3400" b="1">
          <a:solidFill>
            <a:schemeClr val="tx1"/>
          </a:solidFill>
          <a:latin typeface="Arial" charset="0"/>
        </a:defRPr>
      </a:lvl9pPr>
    </p:titleStyle>
    <p:bodyStyle>
      <a:lvl1pPr marL="342900" indent="-342900" algn="l" rtl="0" eaLnBrk="1" fontAlgn="base" hangingPunct="1">
        <a:spcBef>
          <a:spcPct val="20000"/>
        </a:spcBef>
        <a:spcAft>
          <a:spcPct val="0"/>
        </a:spcAft>
        <a:buClr>
          <a:srgbClr val="6699FF"/>
        </a:buClr>
        <a:buSzPct val="125000"/>
        <a:buFont typeface="Wingdings" pitchFamily="2"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125000"/>
        <a:buFont typeface="Wingdings" pitchFamily="2" charset="2"/>
        <a:buChar char="§"/>
        <a:defRPr sz="2500">
          <a:solidFill>
            <a:schemeClr val="tx1"/>
          </a:solidFill>
          <a:latin typeface="+mn-lt"/>
        </a:defRPr>
      </a:lvl2pPr>
      <a:lvl3pPr marL="1143000" indent="-228600" algn="l" rtl="0" eaLnBrk="1" fontAlgn="base" hangingPunct="1">
        <a:spcBef>
          <a:spcPct val="20000"/>
        </a:spcBef>
        <a:spcAft>
          <a:spcPct val="0"/>
        </a:spcAft>
        <a:buClr>
          <a:srgbClr val="6699FF"/>
        </a:buClr>
        <a:buSzPct val="125000"/>
        <a:buFont typeface="Wingdings" pitchFamily="2" charset="2"/>
        <a:buChar char="§"/>
        <a:defRPr sz="2200">
          <a:solidFill>
            <a:schemeClr val="tx1"/>
          </a:solidFill>
          <a:latin typeface="+mn-lt"/>
        </a:defRPr>
      </a:lvl3pPr>
      <a:lvl4pPr marL="16002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rgbClr val="6699FF"/>
        </a:buClr>
        <a:buSzPct val="125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David.teeman@scie.org.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85813" y="428625"/>
            <a:ext cx="7962900" cy="685800"/>
          </a:xfrm>
        </p:spPr>
        <p:txBody>
          <a:bodyPr/>
          <a:lstStyle/>
          <a:p>
            <a:pPr algn="ctr" eaLnBrk="1" hangingPunct="1"/>
            <a:r>
              <a:rPr lang="en-GB" sz="3500" dirty="0" smtClean="0"/>
              <a:t>Cambridgeshire MST: The move to a Mutual Model</a:t>
            </a:r>
          </a:p>
        </p:txBody>
      </p:sp>
      <p:sp>
        <p:nvSpPr>
          <p:cNvPr id="3075" name="Rectangle 4"/>
          <p:cNvSpPr>
            <a:spLocks noGrp="1" noChangeArrowheads="1"/>
          </p:cNvSpPr>
          <p:nvPr>
            <p:ph type="body" idx="1"/>
          </p:nvPr>
        </p:nvSpPr>
        <p:spPr>
          <a:xfrm>
            <a:off x="755650" y="1916113"/>
            <a:ext cx="7772400" cy="3457575"/>
          </a:xfrm>
          <a:noFill/>
        </p:spPr>
        <p:txBody>
          <a:bodyPr/>
          <a:lstStyle/>
          <a:p>
            <a:pPr algn="ctr" eaLnBrk="1" hangingPunct="1">
              <a:buFont typeface="Wingdings" pitchFamily="2" charset="2"/>
              <a:buNone/>
            </a:pPr>
            <a:r>
              <a:rPr lang="en-GB" sz="3500" dirty="0" smtClean="0"/>
              <a:t>A rapid evidence review</a:t>
            </a:r>
            <a:endParaRPr lang="en-GB" sz="3500" dirty="0"/>
          </a:p>
          <a:p>
            <a:pPr algn="ctr" eaLnBrk="1" hangingPunct="1">
              <a:buFont typeface="Wingdings" pitchFamily="2" charset="2"/>
              <a:buNone/>
            </a:pPr>
            <a:endParaRPr lang="en-GB" sz="3600" dirty="0" smtClean="0"/>
          </a:p>
          <a:p>
            <a:pPr algn="ctr" eaLnBrk="1" hangingPunct="1">
              <a:buFont typeface="Wingdings" pitchFamily="2" charset="2"/>
              <a:buNone/>
            </a:pPr>
            <a:endParaRPr lang="en-GB" sz="2500" dirty="0" smtClean="0"/>
          </a:p>
          <a:p>
            <a:pPr algn="ctr">
              <a:buNone/>
            </a:pPr>
            <a:r>
              <a:rPr lang="en-GB" sz="2500" dirty="0"/>
              <a:t>Kim Caldwell</a:t>
            </a:r>
          </a:p>
          <a:p>
            <a:pPr algn="ctr" eaLnBrk="1" hangingPunct="1">
              <a:buFont typeface="Wingdings" pitchFamily="2" charset="2"/>
              <a:buNone/>
            </a:pPr>
            <a:r>
              <a:rPr lang="en-GB" sz="2500" dirty="0" smtClean="0"/>
              <a:t>Isabel Quilter</a:t>
            </a:r>
          </a:p>
          <a:p>
            <a:pPr algn="ctr">
              <a:buNone/>
            </a:pPr>
            <a:r>
              <a:rPr lang="en-GB" sz="2500" dirty="0"/>
              <a:t>David Teeman</a:t>
            </a:r>
          </a:p>
          <a:p>
            <a:pPr algn="ctr" eaLnBrk="1" hangingPunct="1">
              <a:buFont typeface="Wingdings" pitchFamily="2" charset="2"/>
              <a:buNone/>
            </a:pPr>
            <a:endParaRPr lang="en-GB" sz="25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Addressing the review questions</a:t>
            </a:r>
            <a:endParaRPr lang="en-GB" sz="3500" dirty="0"/>
          </a:p>
        </p:txBody>
      </p:sp>
      <p:sp>
        <p:nvSpPr>
          <p:cNvPr id="3" name="Content Placeholder 2"/>
          <p:cNvSpPr>
            <a:spLocks noGrp="1"/>
          </p:cNvSpPr>
          <p:nvPr>
            <p:ph idx="1"/>
          </p:nvPr>
        </p:nvSpPr>
        <p:spPr/>
        <p:txBody>
          <a:bodyPr/>
          <a:lstStyle/>
          <a:p>
            <a:pPr marL="514350" indent="-514350">
              <a:buAutoNum type="arabicPeriod"/>
            </a:pPr>
            <a:r>
              <a:rPr lang="en-US" dirty="0" smtClean="0"/>
              <a:t>What </a:t>
            </a:r>
            <a:r>
              <a:rPr lang="en-US" dirty="0"/>
              <a:t>evidence/information exists that helps contextualise and understand the issues, including potential concerns and </a:t>
            </a:r>
            <a:r>
              <a:rPr lang="en-US" dirty="0" smtClean="0"/>
              <a:t>barriers, </a:t>
            </a:r>
            <a:r>
              <a:rPr lang="en-US" dirty="0"/>
              <a:t>for those implementing a mutual model of MST delivery</a:t>
            </a:r>
            <a:r>
              <a:rPr lang="en-US" dirty="0" smtClean="0"/>
              <a:t>?</a:t>
            </a:r>
          </a:p>
        </p:txBody>
      </p:sp>
    </p:spTree>
    <p:extLst>
      <p:ext uri="{BB962C8B-B14F-4D97-AF65-F5344CB8AC3E}">
        <p14:creationId xmlns:p14="http://schemas.microsoft.com/office/powerpoint/2010/main" val="1421295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026368"/>
          </a:xfrm>
        </p:spPr>
        <p:txBody>
          <a:bodyPr/>
          <a:lstStyle/>
          <a:p>
            <a:r>
              <a:rPr lang="en-US" sz="2800" dirty="0" smtClean="0"/>
              <a:t>Concerns: costs of MST</a:t>
            </a:r>
            <a:br>
              <a:rPr lang="en-US" sz="2800" dirty="0" smtClean="0"/>
            </a:br>
            <a:r>
              <a:rPr lang="en-US" sz="2800" dirty="0" smtClean="0"/>
              <a:t>Are </a:t>
            </a:r>
            <a:r>
              <a:rPr lang="en-US" sz="2800" dirty="0"/>
              <a:t>there benefits to local services and costs of social </a:t>
            </a:r>
            <a:r>
              <a:rPr lang="en-US" sz="2800" dirty="0" smtClean="0"/>
              <a:t>provision?</a:t>
            </a:r>
            <a:endParaRPr lang="en-GB" sz="2800" dirty="0"/>
          </a:p>
        </p:txBody>
      </p:sp>
      <p:sp>
        <p:nvSpPr>
          <p:cNvPr id="3" name="Content Placeholder 2"/>
          <p:cNvSpPr>
            <a:spLocks noGrp="1"/>
          </p:cNvSpPr>
          <p:nvPr>
            <p:ph idx="1"/>
          </p:nvPr>
        </p:nvSpPr>
        <p:spPr>
          <a:xfrm>
            <a:off x="685800" y="1700808"/>
            <a:ext cx="7772400" cy="3672880"/>
          </a:xfrm>
        </p:spPr>
        <p:txBody>
          <a:bodyPr/>
          <a:lstStyle/>
          <a:p>
            <a:pPr>
              <a:spcAft>
                <a:spcPts val="600"/>
              </a:spcAft>
            </a:pPr>
            <a:r>
              <a:rPr lang="en-GB" sz="2000" dirty="0"/>
              <a:t>There is an urgent need for clinically effective and cost-effective methods to manage antisocial and criminal behaviour in </a:t>
            </a:r>
            <a:r>
              <a:rPr lang="en-GB" sz="2000" dirty="0" smtClean="0"/>
              <a:t>adolescents </a:t>
            </a:r>
            <a:r>
              <a:rPr lang="en-GB" sz="1600" i="1" dirty="0" smtClean="0"/>
              <a:t>(Fonagy et al., 2013)</a:t>
            </a:r>
          </a:p>
          <a:p>
            <a:pPr>
              <a:spcAft>
                <a:spcPts val="600"/>
              </a:spcAft>
            </a:pPr>
            <a:r>
              <a:rPr lang="en-GB" sz="2000" dirty="0" smtClean="0"/>
              <a:t>Evidence shows that MST </a:t>
            </a:r>
            <a:r>
              <a:rPr lang="en-GB" sz="2000" dirty="0"/>
              <a:t>has scope for cost-savings when compared </a:t>
            </a:r>
            <a:r>
              <a:rPr lang="en-GB" sz="2000" dirty="0" smtClean="0"/>
              <a:t>to other </a:t>
            </a:r>
            <a:r>
              <a:rPr lang="en-GB" sz="2000" dirty="0"/>
              <a:t>statutory </a:t>
            </a:r>
            <a:r>
              <a:rPr lang="en-GB" sz="2000" dirty="0" smtClean="0"/>
              <a:t>interventions</a:t>
            </a:r>
          </a:p>
          <a:p>
            <a:pPr lvl="1">
              <a:spcAft>
                <a:spcPts val="600"/>
              </a:spcAft>
              <a:buFont typeface="Wingdings" panose="05000000000000000000" pitchFamily="2" charset="2"/>
              <a:buChar char="Ø"/>
            </a:pPr>
            <a:r>
              <a:rPr lang="en-GB" sz="1700" dirty="0" smtClean="0"/>
              <a:t>For example, a study by Cary et al., (2013) which compared </a:t>
            </a:r>
            <a:r>
              <a:rPr lang="en-GB" sz="1700" dirty="0"/>
              <a:t>MST with usual services provided by two youth offending teams (YOT</a:t>
            </a:r>
            <a:r>
              <a:rPr lang="en-GB" sz="1700" dirty="0" smtClean="0"/>
              <a:t>) found that, at 18-month </a:t>
            </a:r>
            <a:r>
              <a:rPr lang="en-GB" sz="1700" dirty="0"/>
              <a:t>follow-up, </a:t>
            </a:r>
            <a:r>
              <a:rPr lang="en-GB" sz="1700" dirty="0" smtClean="0"/>
              <a:t>the </a:t>
            </a:r>
            <a:r>
              <a:rPr lang="en-GB" sz="1700" dirty="0"/>
              <a:t>MST+YOT group cost less in terms of criminal activity (£9,425 versus £11,715, p = 0.456</a:t>
            </a:r>
            <a:r>
              <a:rPr lang="en-GB" sz="1700" dirty="0" smtClean="0"/>
              <a:t>)</a:t>
            </a:r>
          </a:p>
        </p:txBody>
      </p:sp>
    </p:spTree>
    <p:extLst>
      <p:ext uri="{BB962C8B-B14F-4D97-AF65-F5344CB8AC3E}">
        <p14:creationId xmlns:p14="http://schemas.microsoft.com/office/powerpoint/2010/main" val="27609337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026368"/>
          </a:xfrm>
        </p:spPr>
        <p:txBody>
          <a:bodyPr/>
          <a:lstStyle/>
          <a:p>
            <a:r>
              <a:rPr lang="en-US" sz="2800" dirty="0" smtClean="0"/>
              <a:t>Concerns: costs of MST</a:t>
            </a:r>
            <a:br>
              <a:rPr lang="en-US" sz="2800" dirty="0" smtClean="0"/>
            </a:br>
            <a:r>
              <a:rPr lang="en-US" sz="2800" dirty="0" smtClean="0"/>
              <a:t>Are </a:t>
            </a:r>
            <a:r>
              <a:rPr lang="en-US" sz="2800" dirty="0"/>
              <a:t>there benefits to local services and costs of social </a:t>
            </a:r>
            <a:r>
              <a:rPr lang="en-US" sz="2800" dirty="0" smtClean="0"/>
              <a:t>provision?</a:t>
            </a:r>
            <a:endParaRPr lang="en-GB" sz="2800" dirty="0"/>
          </a:p>
        </p:txBody>
      </p:sp>
      <p:sp>
        <p:nvSpPr>
          <p:cNvPr id="3" name="Content Placeholder 2"/>
          <p:cNvSpPr>
            <a:spLocks noGrp="1"/>
          </p:cNvSpPr>
          <p:nvPr>
            <p:ph idx="1"/>
          </p:nvPr>
        </p:nvSpPr>
        <p:spPr>
          <a:xfrm>
            <a:off x="685800" y="1484784"/>
            <a:ext cx="7772400" cy="3888904"/>
          </a:xfrm>
        </p:spPr>
        <p:txBody>
          <a:bodyPr/>
          <a:lstStyle/>
          <a:p>
            <a:pPr>
              <a:spcAft>
                <a:spcPts val="600"/>
              </a:spcAft>
            </a:pPr>
            <a:r>
              <a:rPr lang="en-GB" sz="1800" dirty="0"/>
              <a:t>Cost analysis of providing MST in Washington State Juvenile Courts was conducted </a:t>
            </a:r>
            <a:r>
              <a:rPr lang="en-GB" sz="1600" i="1" dirty="0"/>
              <a:t>(Barnoski, </a:t>
            </a:r>
            <a:r>
              <a:rPr lang="en-GB" sz="1600" i="1" dirty="0" smtClean="0"/>
              <a:t>2009).</a:t>
            </a:r>
            <a:r>
              <a:rPr lang="en-GB" sz="1800" dirty="0" smtClean="0"/>
              <a:t>This </a:t>
            </a:r>
            <a:r>
              <a:rPr lang="en-GB" sz="1800" dirty="0"/>
              <a:t>included:-</a:t>
            </a:r>
          </a:p>
          <a:p>
            <a:pPr lvl="1">
              <a:spcAft>
                <a:spcPts val="600"/>
              </a:spcAft>
            </a:pPr>
            <a:r>
              <a:rPr lang="en-GB" sz="1600" kern="1200" dirty="0"/>
              <a:t>The direct cost of delivering the program</a:t>
            </a:r>
          </a:p>
          <a:p>
            <a:pPr lvl="1">
              <a:spcAft>
                <a:spcPts val="600"/>
              </a:spcAft>
            </a:pPr>
            <a:r>
              <a:rPr lang="en-GB" sz="1600" kern="1200" dirty="0"/>
              <a:t>Quality assurance, and;</a:t>
            </a:r>
          </a:p>
          <a:p>
            <a:pPr lvl="1">
              <a:spcAft>
                <a:spcPts val="600"/>
              </a:spcAft>
            </a:pPr>
            <a:r>
              <a:rPr lang="en-GB" sz="1600" kern="1200" dirty="0"/>
              <a:t>some indirect costs, such as transportation</a:t>
            </a:r>
            <a:endParaRPr lang="en-GB" sz="1600" dirty="0"/>
          </a:p>
          <a:p>
            <a:pPr>
              <a:spcAft>
                <a:spcPts val="600"/>
              </a:spcAft>
            </a:pPr>
            <a:r>
              <a:rPr lang="en-GB" sz="1800" kern="1200" dirty="0"/>
              <a:t>Also driving costs </a:t>
            </a:r>
            <a:r>
              <a:rPr lang="en-GB" sz="1800" dirty="0"/>
              <a:t>were the hours of service (16 weeks)</a:t>
            </a:r>
          </a:p>
          <a:p>
            <a:pPr marL="0" indent="0" algn="ctr">
              <a:spcAft>
                <a:spcPts val="600"/>
              </a:spcAft>
              <a:buNone/>
            </a:pPr>
            <a:r>
              <a:rPr lang="en-GB" sz="2000" i="1" dirty="0"/>
              <a:t>Total Service and Court Costs per Youth: $7,076</a:t>
            </a:r>
          </a:p>
          <a:p>
            <a:pPr marL="0" indent="0" algn="ctr">
              <a:spcAft>
                <a:spcPts val="600"/>
              </a:spcAft>
              <a:buNone/>
            </a:pPr>
            <a:r>
              <a:rPr lang="en-GB" sz="2000" i="1" dirty="0"/>
              <a:t>MST service delivery may be higher than the cost of other programs, however, reported </a:t>
            </a:r>
            <a:r>
              <a:rPr lang="en-GB" sz="2000" i="1" dirty="0" smtClean="0"/>
              <a:t>benefits ($23,856) </a:t>
            </a:r>
            <a:r>
              <a:rPr lang="en-GB" sz="2000" i="1" dirty="0"/>
              <a:t>considerably outweigh the costs</a:t>
            </a:r>
            <a:endParaRPr lang="en-GB" sz="2000" i="1" kern="1200" dirty="0"/>
          </a:p>
        </p:txBody>
      </p:sp>
    </p:spTree>
    <p:extLst>
      <p:ext uri="{BB962C8B-B14F-4D97-AF65-F5344CB8AC3E}">
        <p14:creationId xmlns:p14="http://schemas.microsoft.com/office/powerpoint/2010/main" val="3950223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smtClean="0"/>
              <a:t>Transportability: opportunities </a:t>
            </a:r>
            <a:r>
              <a:rPr lang="en-US" sz="3500" dirty="0"/>
              <a:t>for benchmarking</a:t>
            </a:r>
            <a:endParaRPr lang="en-GB" sz="3500" dirty="0"/>
          </a:p>
        </p:txBody>
      </p:sp>
      <p:sp>
        <p:nvSpPr>
          <p:cNvPr id="3" name="Content Placeholder 2"/>
          <p:cNvSpPr>
            <a:spLocks noGrp="1"/>
          </p:cNvSpPr>
          <p:nvPr>
            <p:ph idx="1"/>
          </p:nvPr>
        </p:nvSpPr>
        <p:spPr>
          <a:xfrm>
            <a:off x="685800" y="1484784"/>
            <a:ext cx="7772400" cy="3888904"/>
          </a:xfrm>
        </p:spPr>
        <p:txBody>
          <a:bodyPr/>
          <a:lstStyle/>
          <a:p>
            <a:pPr>
              <a:spcAft>
                <a:spcPts val="600"/>
              </a:spcAft>
            </a:pPr>
            <a:r>
              <a:rPr lang="en-GB" sz="2400" dirty="0" smtClean="0"/>
              <a:t>A New Zealand study which looked at </a:t>
            </a:r>
            <a:r>
              <a:rPr lang="en-GB" sz="2400" dirty="0"/>
              <a:t>the transportability of </a:t>
            </a:r>
            <a:r>
              <a:rPr lang="en-GB" sz="2400" dirty="0" smtClean="0"/>
              <a:t>MST, found this to </a:t>
            </a:r>
            <a:r>
              <a:rPr lang="en-GB" sz="2400" dirty="0"/>
              <a:t>be clinically equivalent to findings from MST studies conducted in the United States with juvenile </a:t>
            </a:r>
            <a:r>
              <a:rPr lang="en-GB" sz="2400" dirty="0" smtClean="0"/>
              <a:t>offenders</a:t>
            </a:r>
          </a:p>
          <a:p>
            <a:pPr>
              <a:spcAft>
                <a:spcPts val="600"/>
              </a:spcAft>
            </a:pPr>
            <a:r>
              <a:rPr lang="en-GB" sz="2400" dirty="0" smtClean="0"/>
              <a:t>Similarities </a:t>
            </a:r>
            <a:r>
              <a:rPr lang="en-GB" sz="2400" dirty="0"/>
              <a:t>in benchmarked indicators </a:t>
            </a:r>
            <a:r>
              <a:rPr lang="en-GB" sz="2400" dirty="0" smtClean="0"/>
              <a:t>suggest </a:t>
            </a:r>
            <a:r>
              <a:rPr lang="en-GB" sz="2400" dirty="0"/>
              <a:t>that MST was responsible for changes across </a:t>
            </a:r>
            <a:r>
              <a:rPr lang="en-GB" sz="2400" dirty="0" smtClean="0"/>
              <a:t>treatment, and positive </a:t>
            </a:r>
            <a:r>
              <a:rPr lang="en-GB" sz="2400" dirty="0"/>
              <a:t>treatment outcomes identified in RCTs may be able to be transferred to publicly funded not for profit </a:t>
            </a:r>
            <a:r>
              <a:rPr lang="en-GB" sz="2400" dirty="0" smtClean="0"/>
              <a:t>clinics</a:t>
            </a:r>
          </a:p>
          <a:p>
            <a:pPr marL="400050" lvl="1" indent="0">
              <a:spcAft>
                <a:spcPts val="600"/>
              </a:spcAft>
              <a:buNone/>
            </a:pPr>
            <a:r>
              <a:rPr lang="en-GB" sz="1600" i="1" dirty="0" smtClean="0"/>
              <a:t>(Curtis et al., 2009)</a:t>
            </a:r>
            <a:endParaRPr lang="en-GB" sz="1600" i="1" dirty="0"/>
          </a:p>
        </p:txBody>
      </p:sp>
    </p:spTree>
    <p:extLst>
      <p:ext uri="{BB962C8B-B14F-4D97-AF65-F5344CB8AC3E}">
        <p14:creationId xmlns:p14="http://schemas.microsoft.com/office/powerpoint/2010/main" val="1348046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a:t>Transportability: </a:t>
            </a:r>
            <a:r>
              <a:rPr lang="en-US" sz="3500" dirty="0" smtClean="0"/>
              <a:t>opportunities </a:t>
            </a:r>
            <a:r>
              <a:rPr lang="en-US" sz="3500" dirty="0"/>
              <a:t>for </a:t>
            </a:r>
            <a:r>
              <a:rPr lang="en-US" sz="3500" dirty="0" smtClean="0"/>
              <a:t>joining-up of organisations</a:t>
            </a:r>
            <a:endParaRPr lang="en-GB" sz="3500" dirty="0"/>
          </a:p>
        </p:txBody>
      </p:sp>
      <p:sp>
        <p:nvSpPr>
          <p:cNvPr id="3" name="Content Placeholder 2"/>
          <p:cNvSpPr>
            <a:spLocks noGrp="1"/>
          </p:cNvSpPr>
          <p:nvPr>
            <p:ph idx="1"/>
          </p:nvPr>
        </p:nvSpPr>
        <p:spPr>
          <a:xfrm>
            <a:off x="685800" y="1484784"/>
            <a:ext cx="7772400" cy="3888904"/>
          </a:xfrm>
        </p:spPr>
        <p:txBody>
          <a:bodyPr/>
          <a:lstStyle/>
          <a:p>
            <a:pPr>
              <a:spcAft>
                <a:spcPts val="600"/>
              </a:spcAft>
            </a:pPr>
            <a:r>
              <a:rPr lang="en-GB" sz="2000" dirty="0" smtClean="0"/>
              <a:t>Research indicates </a:t>
            </a:r>
            <a:r>
              <a:rPr lang="en-GB" sz="2000" dirty="0"/>
              <a:t>that the MST transport strategy supports the cultivation of therapist, </a:t>
            </a:r>
            <a:r>
              <a:rPr lang="en-GB" sz="2000" dirty="0" smtClean="0"/>
              <a:t>supervisor </a:t>
            </a:r>
            <a:r>
              <a:rPr lang="en-GB" sz="2000" dirty="0"/>
              <a:t>and consultant adherence in usual care </a:t>
            </a:r>
            <a:r>
              <a:rPr lang="en-GB" sz="2000" dirty="0" smtClean="0"/>
              <a:t>settings</a:t>
            </a:r>
          </a:p>
          <a:p>
            <a:pPr>
              <a:spcAft>
                <a:spcPts val="600"/>
              </a:spcAft>
            </a:pPr>
            <a:r>
              <a:rPr lang="en-GB" sz="2000" dirty="0" smtClean="0"/>
              <a:t>Such </a:t>
            </a:r>
            <a:r>
              <a:rPr lang="en-GB" sz="2000" dirty="0"/>
              <a:t>adherence is a consistent predictor of </a:t>
            </a:r>
            <a:r>
              <a:rPr lang="en-GB" sz="2000" dirty="0" smtClean="0"/>
              <a:t>short and </a:t>
            </a:r>
            <a:r>
              <a:rPr lang="en-GB" sz="2000" dirty="0"/>
              <a:t>long-term </a:t>
            </a:r>
            <a:r>
              <a:rPr lang="en-GB" sz="2000" dirty="0" smtClean="0"/>
              <a:t>outcomes</a:t>
            </a:r>
          </a:p>
          <a:p>
            <a:pPr>
              <a:spcAft>
                <a:spcPts val="600"/>
              </a:spcAft>
            </a:pPr>
            <a:r>
              <a:rPr lang="en-GB" sz="2000" dirty="0" smtClean="0"/>
              <a:t>Organisational </a:t>
            </a:r>
            <a:r>
              <a:rPr lang="en-GB" sz="2000" dirty="0"/>
              <a:t>factors also affect adherence and </a:t>
            </a:r>
            <a:r>
              <a:rPr lang="en-GB" sz="2000" dirty="0" smtClean="0"/>
              <a:t>outcomes</a:t>
            </a:r>
          </a:p>
          <a:p>
            <a:pPr>
              <a:spcAft>
                <a:spcPts val="600"/>
              </a:spcAft>
            </a:pPr>
            <a:r>
              <a:rPr lang="en-GB" sz="2000" dirty="0" smtClean="0"/>
              <a:t>For example, significant </a:t>
            </a:r>
            <a:r>
              <a:rPr lang="en-GB" sz="2000" dirty="0"/>
              <a:t>effort must be </a:t>
            </a:r>
            <a:r>
              <a:rPr lang="en-GB" sz="2000" dirty="0" smtClean="0"/>
              <a:t>invested in </a:t>
            </a:r>
            <a:r>
              <a:rPr lang="en-GB" sz="2000" dirty="0"/>
              <a:t>the development and </a:t>
            </a:r>
            <a:r>
              <a:rPr lang="en-GB" sz="2000" dirty="0" smtClean="0"/>
              <a:t>maintenance of </a:t>
            </a:r>
            <a:r>
              <a:rPr lang="en-GB" sz="2000" dirty="0"/>
              <a:t>active collaborations with both </a:t>
            </a:r>
            <a:r>
              <a:rPr lang="en-GB" sz="2000" dirty="0" smtClean="0"/>
              <a:t>the leadership </a:t>
            </a:r>
            <a:r>
              <a:rPr lang="en-GB" sz="2000" dirty="0"/>
              <a:t>and the line staff in </a:t>
            </a:r>
            <a:r>
              <a:rPr lang="en-GB" sz="2000" dirty="0" smtClean="0"/>
              <a:t>public </a:t>
            </a:r>
            <a:r>
              <a:rPr lang="en-GB" sz="2000" dirty="0"/>
              <a:t>and private service </a:t>
            </a:r>
            <a:r>
              <a:rPr lang="en-GB" sz="2000" dirty="0" smtClean="0"/>
              <a:t>sectors</a:t>
            </a:r>
          </a:p>
          <a:p>
            <a:pPr marL="400050" lvl="1" indent="0">
              <a:spcAft>
                <a:spcPts val="600"/>
              </a:spcAft>
              <a:buNone/>
            </a:pPr>
            <a:r>
              <a:rPr lang="en-GB" sz="1600" i="1" dirty="0" smtClean="0"/>
              <a:t>(</a:t>
            </a:r>
            <a:r>
              <a:rPr lang="en-US" sz="1600" i="1" dirty="0" smtClean="0"/>
              <a:t>Schoenwald, 2008; </a:t>
            </a:r>
            <a:r>
              <a:rPr lang="en-US" sz="1600" i="1" dirty="0"/>
              <a:t>Schoenwald </a:t>
            </a:r>
            <a:r>
              <a:rPr lang="en-US" sz="1600" i="1" dirty="0" smtClean="0"/>
              <a:t>&amp; Hoagwood, 2001)</a:t>
            </a:r>
            <a:endParaRPr lang="en-GB" sz="1600" i="1" dirty="0" smtClean="0"/>
          </a:p>
        </p:txBody>
      </p:sp>
    </p:spTree>
    <p:extLst>
      <p:ext uri="{BB962C8B-B14F-4D97-AF65-F5344CB8AC3E}">
        <p14:creationId xmlns:p14="http://schemas.microsoft.com/office/powerpoint/2010/main" val="368133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arabicPeriod" startAt="2"/>
            </a:pPr>
            <a:r>
              <a:rPr lang="en-US" dirty="0" smtClean="0"/>
              <a:t>What </a:t>
            </a:r>
            <a:r>
              <a:rPr lang="en-US" dirty="0"/>
              <a:t>evidence exists around what works to develop and deliver the mutual mode of delivery?</a:t>
            </a:r>
            <a:endParaRPr lang="en-US" dirty="0" smtClean="0"/>
          </a:p>
        </p:txBody>
      </p:sp>
      <p:sp>
        <p:nvSpPr>
          <p:cNvPr id="4" name="Title 3"/>
          <p:cNvSpPr>
            <a:spLocks noGrp="1"/>
          </p:cNvSpPr>
          <p:nvPr>
            <p:ph type="title"/>
          </p:nvPr>
        </p:nvSpPr>
        <p:spPr/>
        <p:txBody>
          <a:bodyPr/>
          <a:lstStyle/>
          <a:p>
            <a:endParaRPr lang="en-GB" dirty="0"/>
          </a:p>
        </p:txBody>
      </p:sp>
    </p:spTree>
    <p:extLst>
      <p:ext uri="{BB962C8B-B14F-4D97-AF65-F5344CB8AC3E}">
        <p14:creationId xmlns:p14="http://schemas.microsoft.com/office/powerpoint/2010/main" val="6650390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What makes mutuals work successfully?</a:t>
            </a:r>
            <a:endParaRPr lang="en-GB" sz="3500" dirty="0"/>
          </a:p>
        </p:txBody>
      </p:sp>
      <p:sp>
        <p:nvSpPr>
          <p:cNvPr id="3" name="Content Placeholder 2"/>
          <p:cNvSpPr>
            <a:spLocks noGrp="1"/>
          </p:cNvSpPr>
          <p:nvPr>
            <p:ph idx="1"/>
          </p:nvPr>
        </p:nvSpPr>
        <p:spPr>
          <a:xfrm>
            <a:off x="685800" y="1628800"/>
            <a:ext cx="7772400" cy="3744888"/>
          </a:xfrm>
        </p:spPr>
        <p:txBody>
          <a:bodyPr/>
          <a:lstStyle/>
          <a:p>
            <a:pPr>
              <a:spcAft>
                <a:spcPts val="600"/>
              </a:spcAft>
            </a:pPr>
            <a:r>
              <a:rPr lang="en-GB" sz="2200" dirty="0" smtClean="0"/>
              <a:t>Research has found that, for mutuals to contribute positively to public service delivery, certain conditions must either be present or absent in specific combinations </a:t>
            </a:r>
            <a:r>
              <a:rPr lang="en-GB" sz="1600" i="1" dirty="0" smtClean="0"/>
              <a:t>(</a:t>
            </a:r>
            <a:r>
              <a:rPr lang="en-GB" sz="1600" i="1" dirty="0"/>
              <a:t>Proof of Delivery? A review of the role of co-operatives and mutual in local service Provision</a:t>
            </a:r>
            <a:r>
              <a:rPr lang="en-GB" sz="1600" i="1" dirty="0" smtClean="0"/>
              <a:t>)</a:t>
            </a:r>
          </a:p>
          <a:p>
            <a:pPr>
              <a:spcAft>
                <a:spcPts val="600"/>
              </a:spcAft>
            </a:pPr>
            <a:r>
              <a:rPr lang="en-GB" sz="2200" dirty="0" smtClean="0"/>
              <a:t>Evidence suggests that these conditions are:-</a:t>
            </a:r>
          </a:p>
          <a:p>
            <a:pPr lvl="1">
              <a:spcAft>
                <a:spcPts val="600"/>
              </a:spcAft>
            </a:pPr>
            <a:r>
              <a:rPr lang="en-GB" sz="1800" dirty="0" smtClean="0"/>
              <a:t>A contract length of 5 years or longer, which also locks in previous benefits</a:t>
            </a:r>
          </a:p>
          <a:p>
            <a:pPr lvl="1">
              <a:spcAft>
                <a:spcPts val="600"/>
              </a:spcAft>
            </a:pPr>
            <a:r>
              <a:rPr lang="en-GB" sz="1800" dirty="0" smtClean="0"/>
              <a:t>Buy in from staff and/or citizens</a:t>
            </a:r>
          </a:p>
          <a:p>
            <a:pPr lvl="1">
              <a:spcAft>
                <a:spcPts val="600"/>
              </a:spcAft>
            </a:pPr>
            <a:r>
              <a:rPr lang="en-GB" sz="1800" dirty="0" smtClean="0"/>
              <a:t>Support, advocacy and expert advice</a:t>
            </a:r>
            <a:endParaRPr lang="en-GB" sz="1800" dirty="0"/>
          </a:p>
        </p:txBody>
      </p:sp>
    </p:spTree>
    <p:extLst>
      <p:ext uri="{BB962C8B-B14F-4D97-AF65-F5344CB8AC3E}">
        <p14:creationId xmlns:p14="http://schemas.microsoft.com/office/powerpoint/2010/main" val="34534532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a:t>What makes mutuals work successfully?</a:t>
            </a:r>
          </a:p>
        </p:txBody>
      </p:sp>
      <p:sp>
        <p:nvSpPr>
          <p:cNvPr id="3" name="Content Placeholder 2"/>
          <p:cNvSpPr>
            <a:spLocks noGrp="1"/>
          </p:cNvSpPr>
          <p:nvPr>
            <p:ph idx="1"/>
          </p:nvPr>
        </p:nvSpPr>
        <p:spPr>
          <a:xfrm>
            <a:off x="685800" y="1628800"/>
            <a:ext cx="7772400" cy="3744888"/>
          </a:xfrm>
        </p:spPr>
        <p:txBody>
          <a:bodyPr/>
          <a:lstStyle/>
          <a:p>
            <a:pPr>
              <a:spcAft>
                <a:spcPts val="600"/>
              </a:spcAft>
            </a:pPr>
            <a:r>
              <a:rPr lang="en-GB" dirty="0" smtClean="0"/>
              <a:t>Circumstances in which mutuals have also had a positive impact include:-</a:t>
            </a:r>
          </a:p>
          <a:p>
            <a:pPr lvl="1">
              <a:spcAft>
                <a:spcPts val="600"/>
              </a:spcAft>
            </a:pPr>
            <a:r>
              <a:rPr lang="en-GB" dirty="0"/>
              <a:t>Membership open to all;</a:t>
            </a:r>
          </a:p>
          <a:p>
            <a:pPr lvl="1">
              <a:spcAft>
                <a:spcPts val="600"/>
              </a:spcAft>
            </a:pPr>
            <a:r>
              <a:rPr lang="en-GB" dirty="0" smtClean="0"/>
              <a:t>Ability </a:t>
            </a:r>
            <a:r>
              <a:rPr lang="en-GB" dirty="0"/>
              <a:t>to raise finance;</a:t>
            </a:r>
          </a:p>
          <a:p>
            <a:pPr lvl="1">
              <a:spcAft>
                <a:spcPts val="600"/>
              </a:spcAft>
            </a:pPr>
            <a:r>
              <a:rPr lang="en-GB" dirty="0" smtClean="0"/>
              <a:t>Concern </a:t>
            </a:r>
            <a:r>
              <a:rPr lang="en-GB" dirty="0"/>
              <a:t>for social, economic and environmental </a:t>
            </a:r>
            <a:r>
              <a:rPr lang="en-GB" dirty="0" smtClean="0"/>
              <a:t>wellbeing;</a:t>
            </a:r>
          </a:p>
          <a:p>
            <a:pPr lvl="1">
              <a:spcAft>
                <a:spcPts val="600"/>
              </a:spcAft>
            </a:pPr>
            <a:r>
              <a:rPr lang="en-GB" dirty="0" smtClean="0"/>
              <a:t>Low </a:t>
            </a:r>
            <a:r>
              <a:rPr lang="en-GB" dirty="0"/>
              <a:t>resource </a:t>
            </a:r>
            <a:r>
              <a:rPr lang="en-GB" dirty="0" smtClean="0"/>
              <a:t>base</a:t>
            </a:r>
            <a:endParaRPr lang="en-GB" dirty="0"/>
          </a:p>
        </p:txBody>
      </p:sp>
    </p:spTree>
    <p:extLst>
      <p:ext uri="{BB962C8B-B14F-4D97-AF65-F5344CB8AC3E}">
        <p14:creationId xmlns:p14="http://schemas.microsoft.com/office/powerpoint/2010/main" val="1747407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smtClean="0"/>
              <a:t>What </a:t>
            </a:r>
            <a:r>
              <a:rPr lang="en-US" dirty="0"/>
              <a:t>data </a:t>
            </a:r>
            <a:r>
              <a:rPr lang="en-US" dirty="0" smtClean="0"/>
              <a:t>is </a:t>
            </a:r>
            <a:r>
              <a:rPr lang="en-US" dirty="0"/>
              <a:t>available at national and local levels that can be used by the MST to evaluate impact and outcomes</a:t>
            </a:r>
            <a:r>
              <a:rPr lang="en-US" dirty="0" smtClean="0"/>
              <a:t>?</a:t>
            </a:r>
          </a:p>
        </p:txBody>
      </p:sp>
    </p:spTree>
    <p:extLst>
      <p:ext uri="{BB962C8B-B14F-4D97-AF65-F5344CB8AC3E}">
        <p14:creationId xmlns:p14="http://schemas.microsoft.com/office/powerpoint/2010/main" val="4025185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Impact and outcomes of mutuals on services</a:t>
            </a:r>
            <a:endParaRPr lang="en-GB" sz="3500" dirty="0"/>
          </a:p>
        </p:txBody>
      </p:sp>
      <p:sp>
        <p:nvSpPr>
          <p:cNvPr id="3" name="Content Placeholder 2"/>
          <p:cNvSpPr>
            <a:spLocks noGrp="1"/>
          </p:cNvSpPr>
          <p:nvPr>
            <p:ph idx="1"/>
          </p:nvPr>
        </p:nvSpPr>
        <p:spPr>
          <a:xfrm>
            <a:off x="685800" y="1556792"/>
            <a:ext cx="7772400" cy="3816896"/>
          </a:xfrm>
        </p:spPr>
        <p:txBody>
          <a:bodyPr/>
          <a:lstStyle/>
          <a:p>
            <a:pPr>
              <a:spcAft>
                <a:spcPts val="600"/>
              </a:spcAft>
            </a:pPr>
            <a:r>
              <a:rPr lang="en-GB" sz="2000" dirty="0" smtClean="0"/>
              <a:t>Impact and outcomes have been evaluated in a number of mutual model case studies</a:t>
            </a:r>
          </a:p>
          <a:p>
            <a:pPr>
              <a:spcAft>
                <a:spcPts val="600"/>
              </a:spcAft>
            </a:pPr>
            <a:r>
              <a:rPr lang="en-GB" sz="2000" dirty="0" smtClean="0"/>
              <a:t>An example from Oldham Community Leisure has demonstrated a range of positive impacts including:-</a:t>
            </a:r>
          </a:p>
          <a:p>
            <a:pPr lvl="1">
              <a:spcAft>
                <a:spcPts val="600"/>
              </a:spcAft>
            </a:pPr>
            <a:r>
              <a:rPr lang="en-GB" sz="1800" dirty="0" smtClean="0"/>
              <a:t>Staff developing </a:t>
            </a:r>
            <a:r>
              <a:rPr lang="en-GB" sz="1800" dirty="0"/>
              <a:t>skills </a:t>
            </a:r>
            <a:r>
              <a:rPr lang="en-GB" sz="1800" dirty="0" smtClean="0"/>
              <a:t>through training </a:t>
            </a:r>
            <a:r>
              <a:rPr lang="en-GB" sz="1800" dirty="0"/>
              <a:t>and getting involved in the running of the </a:t>
            </a:r>
            <a:r>
              <a:rPr lang="en-GB" sz="1800" dirty="0" smtClean="0"/>
              <a:t>board</a:t>
            </a:r>
          </a:p>
          <a:p>
            <a:pPr lvl="1">
              <a:spcAft>
                <a:spcPts val="600"/>
              </a:spcAft>
            </a:pPr>
            <a:r>
              <a:rPr lang="en-GB" sz="1800" dirty="0" smtClean="0"/>
              <a:t>Meaningful </a:t>
            </a:r>
            <a:r>
              <a:rPr lang="en-GB" sz="1800" dirty="0"/>
              <a:t>interaction between stakeholders </a:t>
            </a:r>
            <a:r>
              <a:rPr lang="en-GB" sz="1800" dirty="0" smtClean="0"/>
              <a:t>on the board, as </a:t>
            </a:r>
            <a:r>
              <a:rPr lang="en-GB" sz="1800" dirty="0"/>
              <a:t>it was made </a:t>
            </a:r>
            <a:r>
              <a:rPr lang="en-GB" sz="1800" dirty="0" smtClean="0"/>
              <a:t>up of </a:t>
            </a:r>
            <a:r>
              <a:rPr lang="en-GB" sz="1800" dirty="0"/>
              <a:t>staff, service users and representatives of relevant </a:t>
            </a:r>
            <a:r>
              <a:rPr lang="en-GB" sz="1800" dirty="0" smtClean="0"/>
              <a:t>sectors</a:t>
            </a:r>
          </a:p>
          <a:p>
            <a:pPr lvl="1">
              <a:spcAft>
                <a:spcPts val="600"/>
              </a:spcAft>
            </a:pPr>
            <a:r>
              <a:rPr lang="en-GB" sz="1800" dirty="0" smtClean="0"/>
              <a:t>Clear accountability in the form of democratic and open process of decision making</a:t>
            </a:r>
            <a:endParaRPr lang="en-GB" sz="1800" dirty="0"/>
          </a:p>
        </p:txBody>
      </p:sp>
    </p:spTree>
    <p:extLst>
      <p:ext uri="{BB962C8B-B14F-4D97-AF65-F5344CB8AC3E}">
        <p14:creationId xmlns:p14="http://schemas.microsoft.com/office/powerpoint/2010/main" val="3541753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4213" y="476250"/>
            <a:ext cx="7772400" cy="685800"/>
          </a:xfrm>
        </p:spPr>
        <p:txBody>
          <a:bodyPr/>
          <a:lstStyle/>
          <a:p>
            <a:pPr eaLnBrk="1" hangingPunct="1"/>
            <a:r>
              <a:rPr lang="en-US" sz="3500" dirty="0" smtClean="0"/>
              <a:t>Format of review</a:t>
            </a:r>
          </a:p>
        </p:txBody>
      </p:sp>
      <p:sp>
        <p:nvSpPr>
          <p:cNvPr id="4099" name="Rectangle 3"/>
          <p:cNvSpPr>
            <a:spLocks noGrp="1" noChangeArrowheads="1"/>
          </p:cNvSpPr>
          <p:nvPr>
            <p:ph type="body" idx="1"/>
          </p:nvPr>
        </p:nvSpPr>
        <p:spPr>
          <a:xfrm>
            <a:off x="611188" y="1484784"/>
            <a:ext cx="7772400" cy="3820642"/>
          </a:xfrm>
        </p:spPr>
        <p:txBody>
          <a:bodyPr/>
          <a:lstStyle/>
          <a:p>
            <a:pPr>
              <a:spcAft>
                <a:spcPts val="600"/>
              </a:spcAft>
            </a:pPr>
            <a:r>
              <a:rPr lang="en-US" sz="2400" dirty="0"/>
              <a:t>Key stats/background</a:t>
            </a:r>
          </a:p>
          <a:p>
            <a:pPr eaLnBrk="1" hangingPunct="1">
              <a:spcAft>
                <a:spcPts val="600"/>
              </a:spcAft>
            </a:pPr>
            <a:r>
              <a:rPr lang="en-US" sz="2400" dirty="0" smtClean="0"/>
              <a:t>Aims and objectives</a:t>
            </a:r>
          </a:p>
          <a:p>
            <a:pPr eaLnBrk="1" hangingPunct="1">
              <a:spcAft>
                <a:spcPts val="600"/>
              </a:spcAft>
            </a:pPr>
            <a:r>
              <a:rPr lang="en-US" sz="2400" dirty="0" smtClean="0"/>
              <a:t>Review questions</a:t>
            </a:r>
          </a:p>
          <a:p>
            <a:pPr>
              <a:spcAft>
                <a:spcPts val="600"/>
              </a:spcAft>
            </a:pPr>
            <a:r>
              <a:rPr lang="en-US" sz="2400" dirty="0"/>
              <a:t>Methods</a:t>
            </a:r>
          </a:p>
          <a:p>
            <a:pPr eaLnBrk="1" hangingPunct="1">
              <a:spcAft>
                <a:spcPts val="600"/>
              </a:spcAft>
            </a:pPr>
            <a:r>
              <a:rPr lang="en-US" sz="2400" dirty="0" smtClean="0"/>
              <a:t>What this review </a:t>
            </a:r>
            <a:r>
              <a:rPr lang="en-US" sz="2400" i="1" dirty="0" smtClean="0"/>
              <a:t>is not</a:t>
            </a:r>
          </a:p>
          <a:p>
            <a:pPr eaLnBrk="1" hangingPunct="1">
              <a:spcAft>
                <a:spcPts val="600"/>
              </a:spcAft>
            </a:pPr>
            <a:r>
              <a:rPr lang="en-US" sz="2400" dirty="0" smtClean="0"/>
              <a:t>Addressing the key review questions</a:t>
            </a:r>
          </a:p>
          <a:p>
            <a:pPr eaLnBrk="1" hangingPunct="1">
              <a:spcAft>
                <a:spcPts val="600"/>
              </a:spcAft>
            </a:pPr>
            <a:r>
              <a:rPr lang="en-US" sz="2400" dirty="0" smtClean="0"/>
              <a:t>‘So what?’/Implications of the evidence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MST impact and outcomes studies</a:t>
            </a:r>
            <a:endParaRPr lang="en-GB" sz="3500" dirty="0"/>
          </a:p>
        </p:txBody>
      </p:sp>
      <p:sp>
        <p:nvSpPr>
          <p:cNvPr id="3" name="Content Placeholder 2"/>
          <p:cNvSpPr>
            <a:spLocks noGrp="1"/>
          </p:cNvSpPr>
          <p:nvPr>
            <p:ph idx="1"/>
          </p:nvPr>
        </p:nvSpPr>
        <p:spPr>
          <a:xfrm>
            <a:off x="685800" y="1916832"/>
            <a:ext cx="7772400" cy="3456856"/>
          </a:xfrm>
        </p:spPr>
        <p:txBody>
          <a:bodyPr/>
          <a:lstStyle/>
          <a:p>
            <a:pPr>
              <a:spcAft>
                <a:spcPts val="600"/>
              </a:spcAft>
            </a:pPr>
            <a:r>
              <a:rPr lang="en-GB" sz="2000" dirty="0"/>
              <a:t>A number of </a:t>
            </a:r>
            <a:r>
              <a:rPr lang="en-GB" sz="2000" dirty="0" smtClean="0"/>
              <a:t>RCTs </a:t>
            </a:r>
            <a:r>
              <a:rPr lang="en-GB" sz="2000" dirty="0"/>
              <a:t>have </a:t>
            </a:r>
            <a:r>
              <a:rPr lang="en-GB" sz="2000" dirty="0" smtClean="0"/>
              <a:t>shown that </a:t>
            </a:r>
            <a:r>
              <a:rPr lang="en-GB" sz="2000" dirty="0"/>
              <a:t>MST is effective in reducing youth antisocial </a:t>
            </a:r>
            <a:r>
              <a:rPr lang="en-GB" sz="2000" dirty="0" smtClean="0"/>
              <a:t>behaviour</a:t>
            </a:r>
          </a:p>
          <a:p>
            <a:pPr>
              <a:spcAft>
                <a:spcPts val="600"/>
              </a:spcAft>
            </a:pPr>
            <a:r>
              <a:rPr lang="en-GB" sz="2000" dirty="0"/>
              <a:t>Huey, </a:t>
            </a:r>
            <a:r>
              <a:rPr lang="en-GB" sz="2000" dirty="0" smtClean="0"/>
              <a:t>Henggeler, Brondino </a:t>
            </a:r>
            <a:r>
              <a:rPr lang="en-GB" sz="2000" dirty="0"/>
              <a:t>and Pickrel (2000) have identified two key </a:t>
            </a:r>
            <a:r>
              <a:rPr lang="en-GB" sz="2000" dirty="0" smtClean="0"/>
              <a:t>factors that </a:t>
            </a:r>
            <a:r>
              <a:rPr lang="en-GB" sz="2000" dirty="0"/>
              <a:t>mediate the impact of </a:t>
            </a:r>
            <a:r>
              <a:rPr lang="en-GB" sz="2000" dirty="0" smtClean="0"/>
              <a:t>MST:-</a:t>
            </a:r>
          </a:p>
          <a:p>
            <a:pPr lvl="1">
              <a:spcAft>
                <a:spcPts val="600"/>
              </a:spcAft>
            </a:pPr>
            <a:r>
              <a:rPr lang="en-GB" sz="1700" dirty="0"/>
              <a:t>T</a:t>
            </a:r>
            <a:r>
              <a:rPr lang="en-GB" sz="1700" dirty="0" smtClean="0"/>
              <a:t>herapist </a:t>
            </a:r>
            <a:r>
              <a:rPr lang="en-GB" sz="1700" dirty="0"/>
              <a:t>adherence to the </a:t>
            </a:r>
            <a:r>
              <a:rPr lang="en-GB" sz="1700" dirty="0" smtClean="0"/>
              <a:t>model (which is </a:t>
            </a:r>
            <a:r>
              <a:rPr lang="en-GB" sz="1700" dirty="0"/>
              <a:t>associated with improved family functioning and </a:t>
            </a:r>
            <a:r>
              <a:rPr lang="en-GB" sz="1700" dirty="0" smtClean="0"/>
              <a:t>decreased </a:t>
            </a:r>
            <a:r>
              <a:rPr lang="en-GB" sz="1700" dirty="0"/>
              <a:t>delinquent peer affiliation, </a:t>
            </a:r>
            <a:r>
              <a:rPr lang="en-GB" sz="1700" dirty="0" smtClean="0"/>
              <a:t>and, </a:t>
            </a:r>
            <a:r>
              <a:rPr lang="en-GB" sz="1700" dirty="0"/>
              <a:t>in </a:t>
            </a:r>
            <a:r>
              <a:rPr lang="en-GB" sz="1700" dirty="0" smtClean="0"/>
              <a:t>turn, decreased delinquent behaviour)</a:t>
            </a:r>
          </a:p>
          <a:p>
            <a:pPr lvl="1">
              <a:spcAft>
                <a:spcPts val="600"/>
              </a:spcAft>
            </a:pPr>
            <a:r>
              <a:rPr lang="en-GB" sz="1700" dirty="0"/>
              <a:t>C</a:t>
            </a:r>
            <a:r>
              <a:rPr lang="en-GB" sz="1700" dirty="0" smtClean="0"/>
              <a:t>hanges </a:t>
            </a:r>
            <a:r>
              <a:rPr lang="en-GB" sz="1700" dirty="0"/>
              <a:t>in caregiver discipline practices and youth </a:t>
            </a:r>
            <a:r>
              <a:rPr lang="en-GB" sz="1700" dirty="0" smtClean="0"/>
              <a:t>association with </a:t>
            </a:r>
            <a:r>
              <a:rPr lang="en-GB" sz="1700" dirty="0"/>
              <a:t>deviant </a:t>
            </a:r>
            <a:r>
              <a:rPr lang="en-GB" sz="1700" dirty="0" smtClean="0"/>
              <a:t>peers (which is associated with reduced antisocial behaviour)</a:t>
            </a:r>
            <a:endParaRPr lang="en-GB" sz="1700" dirty="0"/>
          </a:p>
        </p:txBody>
      </p:sp>
    </p:spTree>
    <p:extLst>
      <p:ext uri="{BB962C8B-B14F-4D97-AF65-F5344CB8AC3E}">
        <p14:creationId xmlns:p14="http://schemas.microsoft.com/office/powerpoint/2010/main" val="36684120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MST impact and outcomes studies</a:t>
            </a:r>
            <a:endParaRPr lang="en-GB" sz="3500" dirty="0"/>
          </a:p>
        </p:txBody>
      </p:sp>
      <p:sp>
        <p:nvSpPr>
          <p:cNvPr id="3" name="Content Placeholder 2"/>
          <p:cNvSpPr>
            <a:spLocks noGrp="1"/>
          </p:cNvSpPr>
          <p:nvPr>
            <p:ph idx="1"/>
          </p:nvPr>
        </p:nvSpPr>
        <p:spPr>
          <a:xfrm>
            <a:off x="685800" y="1412776"/>
            <a:ext cx="7772400" cy="4032448"/>
          </a:xfrm>
        </p:spPr>
        <p:txBody>
          <a:bodyPr/>
          <a:lstStyle/>
          <a:p>
            <a:pPr>
              <a:spcAft>
                <a:spcPts val="600"/>
              </a:spcAft>
            </a:pPr>
            <a:r>
              <a:rPr lang="en-GB" sz="1800" dirty="0" smtClean="0"/>
              <a:t>Both clinical and qualitative trials with families have demonstrated that the </a:t>
            </a:r>
            <a:r>
              <a:rPr lang="en-GB" sz="1800" dirty="0"/>
              <a:t>therapeutic relationship </a:t>
            </a:r>
            <a:r>
              <a:rPr lang="en-GB" sz="1800" dirty="0" smtClean="0"/>
              <a:t>and model </a:t>
            </a:r>
            <a:r>
              <a:rPr lang="en-GB" sz="1800" dirty="0"/>
              <a:t>of working </a:t>
            </a:r>
            <a:r>
              <a:rPr lang="en-GB" sz="1800" dirty="0" smtClean="0"/>
              <a:t>are </a:t>
            </a:r>
            <a:r>
              <a:rPr lang="en-GB" sz="1800" dirty="0"/>
              <a:t>key to families’ </a:t>
            </a:r>
            <a:r>
              <a:rPr lang="en-GB" sz="1800" dirty="0" smtClean="0"/>
              <a:t>engagement, and, thus, </a:t>
            </a:r>
            <a:r>
              <a:rPr lang="en-GB" sz="1800" dirty="0"/>
              <a:t>a range of outcomes</a:t>
            </a:r>
            <a:endParaRPr lang="en-GB" sz="1800" dirty="0" smtClean="0"/>
          </a:p>
          <a:p>
            <a:pPr>
              <a:spcAft>
                <a:spcPts val="600"/>
              </a:spcAft>
            </a:pPr>
            <a:r>
              <a:rPr lang="en-GB" sz="1800" dirty="0" smtClean="0"/>
              <a:t>These include benefits </a:t>
            </a:r>
            <a:r>
              <a:rPr lang="en-GB" sz="1800" dirty="0"/>
              <a:t>beyond reductions in youth offending and antisocial </a:t>
            </a:r>
            <a:r>
              <a:rPr lang="en-GB" sz="1800" dirty="0" smtClean="0"/>
              <a:t>behaviour, such as:-</a:t>
            </a:r>
          </a:p>
          <a:p>
            <a:pPr lvl="1">
              <a:spcAft>
                <a:spcPts val="600"/>
              </a:spcAft>
            </a:pPr>
            <a:r>
              <a:rPr lang="en-GB" sz="1600" dirty="0" smtClean="0"/>
              <a:t>Increased parental </a:t>
            </a:r>
            <a:r>
              <a:rPr lang="en-GB" sz="1600" dirty="0"/>
              <a:t>confidence and competence in </a:t>
            </a:r>
            <a:r>
              <a:rPr lang="en-GB" sz="1600" dirty="0" smtClean="0"/>
              <a:t>parenting</a:t>
            </a:r>
          </a:p>
          <a:p>
            <a:pPr lvl="1">
              <a:spcAft>
                <a:spcPts val="600"/>
              </a:spcAft>
            </a:pPr>
            <a:r>
              <a:rPr lang="en-GB" sz="1600" dirty="0"/>
              <a:t>I</a:t>
            </a:r>
            <a:r>
              <a:rPr lang="en-GB" sz="1600" dirty="0" smtClean="0"/>
              <a:t>mproved parental mental </a:t>
            </a:r>
            <a:r>
              <a:rPr lang="en-GB" sz="1600" dirty="0"/>
              <a:t>health and outlook on </a:t>
            </a:r>
            <a:r>
              <a:rPr lang="en-GB" sz="1600" dirty="0" smtClean="0"/>
              <a:t>life</a:t>
            </a:r>
          </a:p>
          <a:p>
            <a:pPr lvl="1">
              <a:spcAft>
                <a:spcPts val="600"/>
              </a:spcAft>
            </a:pPr>
            <a:r>
              <a:rPr lang="en-GB" sz="1600" dirty="0"/>
              <a:t>I</a:t>
            </a:r>
            <a:r>
              <a:rPr lang="en-GB" sz="1600" dirty="0" smtClean="0"/>
              <a:t>mproved relationships</a:t>
            </a:r>
          </a:p>
          <a:p>
            <a:pPr lvl="1">
              <a:spcAft>
                <a:spcPts val="600"/>
              </a:spcAft>
            </a:pPr>
            <a:r>
              <a:rPr lang="en-GB" sz="1600" dirty="0" smtClean="0"/>
              <a:t>Reduced substance </a:t>
            </a:r>
            <a:r>
              <a:rPr lang="en-GB" sz="1600" dirty="0"/>
              <a:t>use, psychiatric symptoms and out-of-home placements</a:t>
            </a:r>
            <a:endParaRPr lang="en-GB" sz="1600" dirty="0" smtClean="0"/>
          </a:p>
          <a:p>
            <a:pPr lvl="1">
              <a:spcAft>
                <a:spcPts val="600"/>
              </a:spcAft>
            </a:pPr>
            <a:r>
              <a:rPr lang="en-GB" sz="1600" dirty="0"/>
              <a:t>T</a:t>
            </a:r>
            <a:r>
              <a:rPr lang="en-GB" sz="1600" dirty="0" smtClean="0"/>
              <a:t>he </a:t>
            </a:r>
            <a:r>
              <a:rPr lang="en-GB" sz="1600" dirty="0"/>
              <a:t>young person being back in </a:t>
            </a:r>
            <a:r>
              <a:rPr lang="en-GB" sz="1600" dirty="0" smtClean="0"/>
              <a:t>education</a:t>
            </a:r>
          </a:p>
          <a:p>
            <a:pPr marL="457200" lvl="1" indent="0">
              <a:spcAft>
                <a:spcPts val="600"/>
              </a:spcAft>
              <a:buNone/>
            </a:pPr>
            <a:r>
              <a:rPr lang="en-GB" sz="1600" i="1" dirty="0" smtClean="0"/>
              <a:t>(Henggeler, 2011; Tighe et al., 2012)</a:t>
            </a:r>
            <a:endParaRPr lang="en-GB" sz="1600" i="1" dirty="0"/>
          </a:p>
        </p:txBody>
      </p:sp>
    </p:spTree>
    <p:extLst>
      <p:ext uri="{BB962C8B-B14F-4D97-AF65-F5344CB8AC3E}">
        <p14:creationId xmlns:p14="http://schemas.microsoft.com/office/powerpoint/2010/main" val="11236377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MST impact and outcomes studies: international findings</a:t>
            </a:r>
            <a:endParaRPr lang="en-GB" sz="3500" dirty="0"/>
          </a:p>
        </p:txBody>
      </p:sp>
      <p:sp>
        <p:nvSpPr>
          <p:cNvPr id="3" name="Content Placeholder 2"/>
          <p:cNvSpPr>
            <a:spLocks noGrp="1"/>
          </p:cNvSpPr>
          <p:nvPr>
            <p:ph idx="1"/>
          </p:nvPr>
        </p:nvSpPr>
        <p:spPr>
          <a:xfrm>
            <a:off x="685800" y="1412776"/>
            <a:ext cx="7772400" cy="4032448"/>
          </a:xfrm>
        </p:spPr>
        <p:txBody>
          <a:bodyPr/>
          <a:lstStyle/>
          <a:p>
            <a:pPr>
              <a:spcAft>
                <a:spcPts val="600"/>
              </a:spcAft>
            </a:pPr>
            <a:r>
              <a:rPr lang="en-GB" sz="1800" dirty="0" smtClean="0"/>
              <a:t>RCTs from Norway and Canada show </a:t>
            </a:r>
            <a:r>
              <a:rPr lang="en-GB" sz="1800" dirty="0"/>
              <a:t>that at </a:t>
            </a:r>
            <a:r>
              <a:rPr lang="en-GB" sz="1800" dirty="0" smtClean="0"/>
              <a:t>post-treatment</a:t>
            </a:r>
            <a:r>
              <a:rPr lang="en-GB" sz="1800" dirty="0"/>
              <a:t>, </a:t>
            </a:r>
            <a:r>
              <a:rPr lang="en-GB" sz="1800" dirty="0" smtClean="0"/>
              <a:t>youth randomised </a:t>
            </a:r>
            <a:r>
              <a:rPr lang="en-GB" sz="1800" dirty="0"/>
              <a:t>to MST </a:t>
            </a:r>
            <a:r>
              <a:rPr lang="en-GB" sz="1800" dirty="0" smtClean="0"/>
              <a:t>demonstrated a </a:t>
            </a:r>
            <a:r>
              <a:rPr lang="en-GB" sz="1800" dirty="0"/>
              <a:t>greater decrease </a:t>
            </a:r>
            <a:r>
              <a:rPr lang="en-GB" sz="1800" dirty="0" smtClean="0"/>
              <a:t>in:-</a:t>
            </a:r>
          </a:p>
          <a:p>
            <a:pPr lvl="1">
              <a:spcAft>
                <a:spcPts val="600"/>
              </a:spcAft>
            </a:pPr>
            <a:r>
              <a:rPr lang="en-GB" sz="1600" dirty="0" smtClean="0"/>
              <a:t>Both internalising </a:t>
            </a:r>
            <a:r>
              <a:rPr lang="en-GB" sz="1600" dirty="0"/>
              <a:t>and </a:t>
            </a:r>
            <a:r>
              <a:rPr lang="en-GB" sz="1600" dirty="0" smtClean="0"/>
              <a:t>externalising</a:t>
            </a:r>
          </a:p>
          <a:p>
            <a:pPr lvl="1">
              <a:spcAft>
                <a:spcPts val="600"/>
              </a:spcAft>
            </a:pPr>
            <a:r>
              <a:rPr lang="en-GB" sz="1600" dirty="0" smtClean="0"/>
              <a:t>Behaviour problems</a:t>
            </a:r>
          </a:p>
          <a:p>
            <a:pPr lvl="1">
              <a:spcAft>
                <a:spcPts val="600"/>
              </a:spcAft>
            </a:pPr>
            <a:r>
              <a:rPr lang="en-GB" sz="1600" dirty="0" smtClean="0"/>
              <a:t>Self-reported criminal activity, antisocial beliefs and attitudes</a:t>
            </a:r>
          </a:p>
          <a:p>
            <a:pPr lvl="1">
              <a:spcAft>
                <a:spcPts val="600"/>
              </a:spcAft>
            </a:pPr>
            <a:r>
              <a:rPr lang="en-GB" sz="1600" dirty="0" smtClean="0"/>
              <a:t>Frequency </a:t>
            </a:r>
            <a:r>
              <a:rPr lang="en-GB" sz="1600" dirty="0"/>
              <a:t>and length of stays in out-of-home placements than youth receiving </a:t>
            </a:r>
            <a:r>
              <a:rPr lang="en-GB" sz="1600" dirty="0" smtClean="0"/>
              <a:t>usual services</a:t>
            </a:r>
            <a:endParaRPr lang="en-GB" sz="1600" dirty="0"/>
          </a:p>
          <a:p>
            <a:pPr>
              <a:spcAft>
                <a:spcPts val="600"/>
              </a:spcAft>
            </a:pPr>
            <a:r>
              <a:rPr lang="en-GB" sz="1800" dirty="0"/>
              <a:t>Long-term outcomes from Norway indicated that at 2 years </a:t>
            </a:r>
            <a:r>
              <a:rPr lang="en-GB" sz="1800" dirty="0" smtClean="0"/>
              <a:t>post-intake</a:t>
            </a:r>
            <a:r>
              <a:rPr lang="en-GB" sz="1800" dirty="0"/>
              <a:t>, youth </a:t>
            </a:r>
            <a:r>
              <a:rPr lang="en-GB" sz="1800" dirty="0" smtClean="0"/>
              <a:t>who received </a:t>
            </a:r>
            <a:r>
              <a:rPr lang="en-GB" sz="1800" dirty="0"/>
              <a:t>MST continued to </a:t>
            </a:r>
            <a:r>
              <a:rPr lang="en-GB" sz="1800" dirty="0" smtClean="0"/>
              <a:t>demonstrate these effects</a:t>
            </a:r>
          </a:p>
          <a:p>
            <a:pPr>
              <a:spcAft>
                <a:spcPts val="600"/>
              </a:spcAft>
            </a:pPr>
            <a:r>
              <a:rPr lang="en-GB" sz="1800" dirty="0"/>
              <a:t>These findings suggest </a:t>
            </a:r>
            <a:r>
              <a:rPr lang="en-GB" sz="1800" dirty="0" smtClean="0"/>
              <a:t>favourable </a:t>
            </a:r>
            <a:r>
              <a:rPr lang="en-GB" sz="1800" dirty="0"/>
              <a:t>MST outcomes can </a:t>
            </a:r>
            <a:r>
              <a:rPr lang="en-GB" sz="1800" dirty="0" smtClean="0"/>
              <a:t>generalise across </a:t>
            </a:r>
            <a:r>
              <a:rPr lang="en-GB" sz="1800" dirty="0"/>
              <a:t>cultural and ethnic </a:t>
            </a:r>
            <a:r>
              <a:rPr lang="en-GB" sz="1800" dirty="0" smtClean="0"/>
              <a:t>groups, </a:t>
            </a:r>
            <a:r>
              <a:rPr lang="en-GB" sz="1800" dirty="0"/>
              <a:t>and across international </a:t>
            </a:r>
            <a:r>
              <a:rPr lang="en-GB" sz="1800" dirty="0" smtClean="0"/>
              <a:t>borders</a:t>
            </a:r>
          </a:p>
          <a:p>
            <a:pPr marL="400050" lvl="1" indent="0">
              <a:spcAft>
                <a:spcPts val="600"/>
              </a:spcAft>
              <a:buNone/>
            </a:pPr>
            <a:r>
              <a:rPr lang="en-GB" sz="1600" i="1" dirty="0" smtClean="0"/>
              <a:t>(Schoenwald et al., 2008)</a:t>
            </a:r>
          </a:p>
        </p:txBody>
      </p:sp>
    </p:spTree>
    <p:extLst>
      <p:ext uri="{BB962C8B-B14F-4D97-AF65-F5344CB8AC3E}">
        <p14:creationId xmlns:p14="http://schemas.microsoft.com/office/powerpoint/2010/main" val="12127979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514350" indent="-514350">
              <a:spcAft>
                <a:spcPts val="600"/>
              </a:spcAft>
              <a:buFont typeface="+mj-lt"/>
              <a:buAutoNum type="arabicPeriod" startAt="4"/>
            </a:pPr>
            <a:r>
              <a:rPr lang="en-GB" dirty="0" smtClean="0"/>
              <a:t>What </a:t>
            </a:r>
            <a:r>
              <a:rPr lang="en-GB" dirty="0"/>
              <a:t>opportunities may exist to ‘benchmark’ mutual modes of delivery with other schemes (nationally and </a:t>
            </a:r>
            <a:r>
              <a:rPr lang="en-GB" dirty="0" smtClean="0"/>
              <a:t>internationally)?</a:t>
            </a:r>
          </a:p>
        </p:txBody>
      </p:sp>
    </p:spTree>
    <p:extLst>
      <p:ext uri="{BB962C8B-B14F-4D97-AF65-F5344CB8AC3E}">
        <p14:creationId xmlns:p14="http://schemas.microsoft.com/office/powerpoint/2010/main" val="6698529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026368"/>
          </a:xfrm>
        </p:spPr>
        <p:txBody>
          <a:bodyPr/>
          <a:lstStyle/>
          <a:p>
            <a:r>
              <a:rPr lang="en-GB" sz="3000" dirty="0" smtClean="0"/>
              <a:t>Implementing </a:t>
            </a:r>
            <a:r>
              <a:rPr lang="en-GB" sz="3000" dirty="0"/>
              <a:t>evidence-based programmes in children’s services: key issues for </a:t>
            </a:r>
            <a:r>
              <a:rPr lang="en-GB" sz="3000" dirty="0" smtClean="0"/>
              <a:t>success/benchmarking</a:t>
            </a:r>
            <a:endParaRPr lang="en-GB" sz="3000" dirty="0"/>
          </a:p>
        </p:txBody>
      </p:sp>
      <p:sp>
        <p:nvSpPr>
          <p:cNvPr id="3" name="Content Placeholder 2"/>
          <p:cNvSpPr>
            <a:spLocks noGrp="1"/>
          </p:cNvSpPr>
          <p:nvPr>
            <p:ph idx="1"/>
          </p:nvPr>
        </p:nvSpPr>
        <p:spPr>
          <a:xfrm>
            <a:off x="685800" y="1412776"/>
            <a:ext cx="7772400" cy="3960912"/>
          </a:xfrm>
        </p:spPr>
        <p:txBody>
          <a:bodyPr/>
          <a:lstStyle/>
          <a:p>
            <a:pPr>
              <a:spcAft>
                <a:spcPts val="600"/>
              </a:spcAft>
            </a:pPr>
            <a:r>
              <a:rPr lang="en-GB" sz="1800" dirty="0"/>
              <a:t>Evidence suggests that a carefully planned and well-resourced implementation is key to better outcomes and </a:t>
            </a:r>
            <a:r>
              <a:rPr lang="en-GB" sz="1800" dirty="0" smtClean="0"/>
              <a:t>programme success</a:t>
            </a:r>
          </a:p>
          <a:p>
            <a:pPr>
              <a:spcAft>
                <a:spcPts val="600"/>
              </a:spcAft>
            </a:pPr>
            <a:r>
              <a:rPr lang="en-GB" sz="1800" dirty="0"/>
              <a:t>One of the best known </a:t>
            </a:r>
            <a:r>
              <a:rPr lang="en-GB" sz="1800" dirty="0" smtClean="0"/>
              <a:t>implementation frameworks was </a:t>
            </a:r>
            <a:r>
              <a:rPr lang="en-GB" sz="1800" dirty="0"/>
              <a:t>developed by Fixsen and colleagues (</a:t>
            </a:r>
            <a:r>
              <a:rPr lang="en-GB" sz="1800" dirty="0" smtClean="0"/>
              <a:t>2005)</a:t>
            </a:r>
          </a:p>
          <a:p>
            <a:pPr>
              <a:spcAft>
                <a:spcPts val="600"/>
              </a:spcAft>
            </a:pPr>
            <a:r>
              <a:rPr lang="en-GB" sz="1800" dirty="0"/>
              <a:t>This </a:t>
            </a:r>
            <a:r>
              <a:rPr lang="en-GB" sz="1800" dirty="0" smtClean="0"/>
              <a:t>takes </a:t>
            </a:r>
            <a:r>
              <a:rPr lang="en-GB" sz="1800" dirty="0"/>
              <a:t>the view that to implement innovative programmes, change is required at the practitioner, supervisory and administrative support levels, as well as at the system </a:t>
            </a:r>
            <a:r>
              <a:rPr lang="en-GB" sz="1800" dirty="0" smtClean="0"/>
              <a:t>level</a:t>
            </a:r>
          </a:p>
          <a:p>
            <a:pPr>
              <a:spcAft>
                <a:spcPts val="600"/>
              </a:spcAft>
            </a:pPr>
            <a:r>
              <a:rPr lang="en-GB" sz="1800" dirty="0"/>
              <a:t>The authors suggest there are four key stages to </a:t>
            </a:r>
            <a:r>
              <a:rPr lang="en-GB" sz="1800" dirty="0" smtClean="0"/>
              <a:t>implementation:-</a:t>
            </a:r>
          </a:p>
          <a:p>
            <a:pPr lvl="1">
              <a:spcAft>
                <a:spcPts val="600"/>
              </a:spcAft>
            </a:pPr>
            <a:r>
              <a:rPr lang="en-GB" sz="1600" dirty="0"/>
              <a:t>E</a:t>
            </a:r>
            <a:r>
              <a:rPr lang="en-GB" sz="1600" dirty="0" smtClean="0"/>
              <a:t>xploration </a:t>
            </a:r>
            <a:r>
              <a:rPr lang="en-GB" sz="1600" dirty="0"/>
              <a:t>and </a:t>
            </a:r>
            <a:r>
              <a:rPr lang="en-GB" sz="1600" dirty="0" smtClean="0"/>
              <a:t>adoption</a:t>
            </a:r>
          </a:p>
          <a:p>
            <a:pPr lvl="1">
              <a:spcAft>
                <a:spcPts val="600"/>
              </a:spcAft>
            </a:pPr>
            <a:r>
              <a:rPr lang="en-GB" sz="1600" dirty="0" smtClean="0"/>
              <a:t>Installation</a:t>
            </a:r>
          </a:p>
          <a:p>
            <a:pPr lvl="1">
              <a:spcAft>
                <a:spcPts val="600"/>
              </a:spcAft>
            </a:pPr>
            <a:r>
              <a:rPr lang="en-GB" sz="1600" dirty="0"/>
              <a:t>I</a:t>
            </a:r>
            <a:r>
              <a:rPr lang="en-GB" sz="1600" dirty="0" smtClean="0"/>
              <a:t>nitial implementation, and;</a:t>
            </a:r>
          </a:p>
          <a:p>
            <a:pPr lvl="1">
              <a:spcAft>
                <a:spcPts val="600"/>
              </a:spcAft>
            </a:pPr>
            <a:r>
              <a:rPr lang="en-GB" sz="1600" dirty="0" smtClean="0"/>
              <a:t>full </a:t>
            </a:r>
            <a:r>
              <a:rPr lang="en-GB" sz="1600" dirty="0"/>
              <a:t>operation</a:t>
            </a:r>
          </a:p>
        </p:txBody>
      </p:sp>
    </p:spTree>
    <p:extLst>
      <p:ext uri="{BB962C8B-B14F-4D97-AF65-F5344CB8AC3E}">
        <p14:creationId xmlns:p14="http://schemas.microsoft.com/office/powerpoint/2010/main" val="2028761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296144"/>
          </a:xfrm>
        </p:spPr>
        <p:txBody>
          <a:bodyPr/>
          <a:lstStyle/>
          <a:p>
            <a:r>
              <a:rPr lang="en-GB" sz="3500" dirty="0"/>
              <a:t>Implementing </a:t>
            </a:r>
            <a:r>
              <a:rPr lang="en-GB" sz="3500" dirty="0" smtClean="0"/>
              <a:t>MST: key issues for success/benchmarking</a:t>
            </a:r>
            <a:endParaRPr lang="en-GB" sz="3500" dirty="0"/>
          </a:p>
        </p:txBody>
      </p:sp>
      <p:sp>
        <p:nvSpPr>
          <p:cNvPr id="3" name="Content Placeholder 2"/>
          <p:cNvSpPr>
            <a:spLocks noGrp="1"/>
          </p:cNvSpPr>
          <p:nvPr>
            <p:ph idx="1"/>
          </p:nvPr>
        </p:nvSpPr>
        <p:spPr>
          <a:xfrm>
            <a:off x="685800" y="1628800"/>
            <a:ext cx="7772400" cy="3744888"/>
          </a:xfrm>
        </p:spPr>
        <p:txBody>
          <a:bodyPr/>
          <a:lstStyle/>
          <a:p>
            <a:pPr>
              <a:spcAft>
                <a:spcPts val="600"/>
              </a:spcAft>
            </a:pPr>
            <a:r>
              <a:rPr lang="en-GB" sz="1800" dirty="0"/>
              <a:t>A number of </a:t>
            </a:r>
            <a:r>
              <a:rPr lang="en-GB" sz="1800" dirty="0" smtClean="0"/>
              <a:t>MST trials </a:t>
            </a:r>
            <a:r>
              <a:rPr lang="en-GB" sz="1800" dirty="0"/>
              <a:t>have provided evidence that fidelity to the programme leads to better results (Henggeler et al 1997</a:t>
            </a:r>
            <a:r>
              <a:rPr lang="en-GB" sz="1800" dirty="0" smtClean="0"/>
              <a:t>)</a:t>
            </a:r>
          </a:p>
          <a:p>
            <a:pPr>
              <a:spcAft>
                <a:spcPts val="600"/>
              </a:spcAft>
            </a:pPr>
            <a:r>
              <a:rPr lang="en-GB" sz="1800" dirty="0"/>
              <a:t>In response, the originators of MST have developed </a:t>
            </a:r>
            <a:r>
              <a:rPr lang="en-GB" sz="1800" dirty="0" smtClean="0"/>
              <a:t>strict </a:t>
            </a:r>
            <a:r>
              <a:rPr lang="en-GB" sz="1800" dirty="0"/>
              <a:t>treatment protocols and adoption </a:t>
            </a:r>
            <a:r>
              <a:rPr lang="en-GB" sz="1800" dirty="0" smtClean="0"/>
              <a:t>criteria (e.g. maintaining rigorous </a:t>
            </a:r>
            <a:r>
              <a:rPr lang="en-GB" sz="1800" dirty="0"/>
              <a:t>training procedures and a high level of contact including weekly telephone </a:t>
            </a:r>
            <a:r>
              <a:rPr lang="en-GB" sz="1800" dirty="0" smtClean="0"/>
              <a:t>consultations)</a:t>
            </a:r>
          </a:p>
          <a:p>
            <a:pPr>
              <a:spcAft>
                <a:spcPts val="600"/>
              </a:spcAft>
            </a:pPr>
            <a:r>
              <a:rPr lang="en-GB" sz="1800" dirty="0" smtClean="0"/>
              <a:t>Fidelity </a:t>
            </a:r>
            <a:r>
              <a:rPr lang="en-GB" sz="1800" dirty="0"/>
              <a:t>is </a:t>
            </a:r>
            <a:r>
              <a:rPr lang="en-GB" sz="1800" dirty="0" smtClean="0"/>
              <a:t>also measured </a:t>
            </a:r>
            <a:r>
              <a:rPr lang="en-GB" sz="1800" dirty="0"/>
              <a:t>through the use of the MST Therapist Adherence Measure (TAM), a 28-item questionnaire completed by parents at regular intervals during the </a:t>
            </a:r>
            <a:r>
              <a:rPr lang="en-GB" sz="1800" dirty="0" smtClean="0"/>
              <a:t>intervention</a:t>
            </a:r>
          </a:p>
          <a:p>
            <a:pPr>
              <a:spcAft>
                <a:spcPts val="600"/>
              </a:spcAft>
            </a:pPr>
            <a:r>
              <a:rPr lang="en-GB" sz="1800" dirty="0"/>
              <a:t>MST has since been implemented in the UK, Australia, New Zealand, Canada, Denmark, Ireland, Netherlands, Norway, and </a:t>
            </a:r>
            <a:r>
              <a:rPr lang="en-GB" sz="1800" dirty="0" smtClean="0"/>
              <a:t>Sweden</a:t>
            </a:r>
            <a:endParaRPr lang="en-GB" sz="1800" dirty="0"/>
          </a:p>
        </p:txBody>
      </p:sp>
    </p:spTree>
    <p:extLst>
      <p:ext uri="{BB962C8B-B14F-4D97-AF65-F5344CB8AC3E}">
        <p14:creationId xmlns:p14="http://schemas.microsoft.com/office/powerpoint/2010/main" val="3843837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026368"/>
          </a:xfrm>
        </p:spPr>
        <p:txBody>
          <a:bodyPr/>
          <a:lstStyle/>
          <a:p>
            <a:r>
              <a:rPr lang="en-GB" sz="3000" dirty="0" smtClean="0"/>
              <a:t>Experts </a:t>
            </a:r>
            <a:r>
              <a:rPr lang="en-GB" sz="3000" dirty="0"/>
              <a:t>in public sector cost benefit delivery </a:t>
            </a:r>
            <a:r>
              <a:rPr lang="en-GB" sz="3000" dirty="0" smtClean="0"/>
              <a:t>analysis: mapping benchmarking opportunities</a:t>
            </a:r>
            <a:endParaRPr lang="en-GB" sz="3000" dirty="0"/>
          </a:p>
        </p:txBody>
      </p:sp>
      <p:sp>
        <p:nvSpPr>
          <p:cNvPr id="3" name="Content Placeholder 2"/>
          <p:cNvSpPr>
            <a:spLocks noGrp="1"/>
          </p:cNvSpPr>
          <p:nvPr>
            <p:ph idx="1"/>
          </p:nvPr>
        </p:nvSpPr>
        <p:spPr>
          <a:xfrm>
            <a:off x="685800" y="1628800"/>
            <a:ext cx="7772400" cy="3744888"/>
          </a:xfrm>
        </p:spPr>
        <p:txBody>
          <a:bodyPr/>
          <a:lstStyle/>
          <a:p>
            <a:pPr>
              <a:spcAft>
                <a:spcPts val="600"/>
              </a:spcAft>
            </a:pPr>
            <a:r>
              <a:rPr lang="en-GB" sz="2000" dirty="0" smtClean="0"/>
              <a:t>One approach to cost benefit analysis (CBA) has been developed by New Economy, and local authorities and other public sectors across Greater Manchester </a:t>
            </a:r>
            <a:r>
              <a:rPr lang="en-GB" sz="2000" dirty="0"/>
              <a:t>based on existing best practice</a:t>
            </a:r>
            <a:endParaRPr lang="en-GB" sz="2000" dirty="0" smtClean="0"/>
          </a:p>
          <a:p>
            <a:pPr>
              <a:spcAft>
                <a:spcPts val="600"/>
              </a:spcAft>
            </a:pPr>
            <a:r>
              <a:rPr lang="en-GB" sz="2000" dirty="0"/>
              <a:t>Partnerships </a:t>
            </a:r>
            <a:r>
              <a:rPr lang="en-GB" sz="2000" dirty="0" smtClean="0"/>
              <a:t>across </a:t>
            </a:r>
            <a:r>
              <a:rPr lang="en-GB" sz="2000" dirty="0"/>
              <a:t>Greater Manchester and in other areas of the UK are using </a:t>
            </a:r>
            <a:r>
              <a:rPr lang="en-GB" sz="2000" dirty="0" smtClean="0"/>
              <a:t>this </a:t>
            </a:r>
            <a:r>
              <a:rPr lang="en-GB" sz="2000" dirty="0"/>
              <a:t>model </a:t>
            </a:r>
            <a:r>
              <a:rPr lang="en-GB" sz="2000" dirty="0" smtClean="0"/>
              <a:t>to </a:t>
            </a:r>
            <a:r>
              <a:rPr lang="en-GB" sz="2000" dirty="0"/>
              <a:t>appraise and evaluate interventions, and support </a:t>
            </a:r>
            <a:r>
              <a:rPr lang="en-GB" sz="2000" dirty="0" smtClean="0"/>
              <a:t>decision making </a:t>
            </a:r>
            <a:r>
              <a:rPr lang="en-GB" sz="2000" dirty="0"/>
              <a:t>on investment approaches across public, private and third sector </a:t>
            </a:r>
            <a:r>
              <a:rPr lang="en-GB" sz="2000" dirty="0" smtClean="0"/>
              <a:t>agencies</a:t>
            </a:r>
          </a:p>
          <a:p>
            <a:pPr>
              <a:spcAft>
                <a:spcPts val="600"/>
              </a:spcAft>
            </a:pPr>
            <a:r>
              <a:rPr lang="en-GB" sz="2000" dirty="0" smtClean="0"/>
              <a:t>This </a:t>
            </a:r>
            <a:r>
              <a:rPr lang="en-GB" sz="2000" dirty="0"/>
              <a:t>approach to CBA has been developed as a flexible methodology that can be used before, during and after project delivery </a:t>
            </a:r>
          </a:p>
        </p:txBody>
      </p:sp>
    </p:spTree>
    <p:extLst>
      <p:ext uri="{BB962C8B-B14F-4D97-AF65-F5344CB8AC3E}">
        <p14:creationId xmlns:p14="http://schemas.microsoft.com/office/powerpoint/2010/main" val="1400779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6632"/>
            <a:ext cx="7772400" cy="1026368"/>
          </a:xfrm>
        </p:spPr>
        <p:txBody>
          <a:bodyPr/>
          <a:lstStyle/>
          <a:p>
            <a:r>
              <a:rPr lang="en-GB" sz="3000" dirty="0"/>
              <a:t>Experts in public sector cost benefit delivery analysis: mapping benchmarking opportunities</a:t>
            </a:r>
          </a:p>
        </p:txBody>
      </p:sp>
      <p:sp>
        <p:nvSpPr>
          <p:cNvPr id="3" name="Content Placeholder 2"/>
          <p:cNvSpPr>
            <a:spLocks noGrp="1"/>
          </p:cNvSpPr>
          <p:nvPr>
            <p:ph idx="1"/>
          </p:nvPr>
        </p:nvSpPr>
        <p:spPr>
          <a:xfrm>
            <a:off x="685800" y="1412776"/>
            <a:ext cx="7772400" cy="3960912"/>
          </a:xfrm>
        </p:spPr>
        <p:txBody>
          <a:bodyPr/>
          <a:lstStyle/>
          <a:p>
            <a:pPr>
              <a:spcAft>
                <a:spcPts val="600"/>
              </a:spcAft>
            </a:pPr>
            <a:r>
              <a:rPr lang="en-GB" sz="2000" dirty="0" smtClean="0"/>
              <a:t>Another study has advocated the use of a hybrid strategy, </a:t>
            </a:r>
            <a:r>
              <a:rPr lang="en-GB" sz="2000" dirty="0"/>
              <a:t>which seeks to add value </a:t>
            </a:r>
            <a:r>
              <a:rPr lang="en-GB" sz="2000" dirty="0" smtClean="0"/>
              <a:t>whilst </a:t>
            </a:r>
            <a:r>
              <a:rPr lang="en-GB" sz="2000" dirty="0"/>
              <a:t>also having a cost base </a:t>
            </a:r>
            <a:r>
              <a:rPr lang="en-GB" sz="2000" dirty="0" smtClean="0"/>
              <a:t>that permits </a:t>
            </a:r>
            <a:r>
              <a:rPr lang="en-GB" sz="2000" dirty="0"/>
              <a:t>low prices relative to </a:t>
            </a:r>
            <a:r>
              <a:rPr lang="en-GB" sz="2000" dirty="0" smtClean="0"/>
              <a:t>competitors</a:t>
            </a:r>
          </a:p>
          <a:p>
            <a:pPr>
              <a:spcAft>
                <a:spcPts val="600"/>
              </a:spcAft>
            </a:pPr>
            <a:r>
              <a:rPr lang="en-GB" sz="2000" dirty="0" smtClean="0"/>
              <a:t>The </a:t>
            </a:r>
            <a:r>
              <a:rPr lang="en-GB" sz="2000" dirty="0"/>
              <a:t>success of </a:t>
            </a:r>
            <a:r>
              <a:rPr lang="en-GB" sz="2000" dirty="0" smtClean="0"/>
              <a:t>this strategy </a:t>
            </a:r>
            <a:r>
              <a:rPr lang="en-GB" sz="2000" dirty="0"/>
              <a:t>depends on the ability to deliver enhanced benefits to customers together with </a:t>
            </a:r>
            <a:r>
              <a:rPr lang="en-GB" sz="2000" dirty="0" smtClean="0"/>
              <a:t>low prices</a:t>
            </a:r>
            <a:r>
              <a:rPr lang="en-GB" sz="2000" dirty="0"/>
              <a:t>, which can be sustained through a low-cost base to realise sufficient margins </a:t>
            </a:r>
            <a:r>
              <a:rPr lang="en-GB" sz="2000" dirty="0" smtClean="0"/>
              <a:t>for reinvestment </a:t>
            </a:r>
            <a:r>
              <a:rPr lang="en-GB" sz="2000" dirty="0"/>
              <a:t>into bases of </a:t>
            </a:r>
            <a:r>
              <a:rPr lang="en-GB" sz="2000" dirty="0" smtClean="0"/>
              <a:t>differentiation</a:t>
            </a:r>
          </a:p>
          <a:p>
            <a:pPr>
              <a:spcAft>
                <a:spcPts val="600"/>
              </a:spcAft>
            </a:pPr>
            <a:r>
              <a:rPr lang="en-GB" sz="2000" dirty="0"/>
              <a:t>This strategic approach to service provision </a:t>
            </a:r>
            <a:r>
              <a:rPr lang="en-GB" sz="2000" dirty="0" smtClean="0"/>
              <a:t>also enables providers </a:t>
            </a:r>
            <a:r>
              <a:rPr lang="en-GB" sz="2000" dirty="0"/>
              <a:t>to sustain quality of provision within acceptable budgets through </a:t>
            </a:r>
            <a:r>
              <a:rPr lang="en-GB" sz="2000" dirty="0" smtClean="0"/>
              <a:t>an emphasis </a:t>
            </a:r>
            <a:r>
              <a:rPr lang="en-GB" sz="2000" dirty="0"/>
              <a:t>on both value and cost relative to </a:t>
            </a:r>
            <a:r>
              <a:rPr lang="en-GB" sz="2000" dirty="0" smtClean="0"/>
              <a:t>competitors</a:t>
            </a:r>
          </a:p>
          <a:p>
            <a:pPr marL="400050" lvl="1" indent="0">
              <a:spcAft>
                <a:spcPts val="600"/>
              </a:spcAft>
              <a:buNone/>
            </a:pPr>
            <a:r>
              <a:rPr lang="en-GB" sz="1600" i="1" dirty="0" smtClean="0"/>
              <a:t>(Hodgkinson, 2013)</a:t>
            </a:r>
          </a:p>
        </p:txBody>
      </p:sp>
    </p:spTree>
    <p:extLst>
      <p:ext uri="{BB962C8B-B14F-4D97-AF65-F5344CB8AC3E}">
        <p14:creationId xmlns:p14="http://schemas.microsoft.com/office/powerpoint/2010/main" val="3760668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514350" indent="-514350">
              <a:buFont typeface="+mj-lt"/>
              <a:buAutoNum type="arabicPeriod" startAt="5"/>
            </a:pPr>
            <a:r>
              <a:rPr lang="en-US" dirty="0" smtClean="0"/>
              <a:t>What </a:t>
            </a:r>
            <a:r>
              <a:rPr lang="en-US" dirty="0"/>
              <a:t>are the main gaps in the evidence base related to the mutual mode of delivery</a:t>
            </a:r>
            <a:r>
              <a:rPr lang="en-US" dirty="0" smtClean="0"/>
              <a:t>?</a:t>
            </a:r>
            <a:endParaRPr lang="en-US" dirty="0"/>
          </a:p>
        </p:txBody>
      </p:sp>
    </p:spTree>
    <p:extLst>
      <p:ext uri="{BB962C8B-B14F-4D97-AF65-F5344CB8AC3E}">
        <p14:creationId xmlns:p14="http://schemas.microsoft.com/office/powerpoint/2010/main" val="12577104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Gaps in evidence relating to the mutual mode of delivery</a:t>
            </a:r>
            <a:endParaRPr lang="en-GB" sz="3500" dirty="0"/>
          </a:p>
        </p:txBody>
      </p:sp>
      <p:sp>
        <p:nvSpPr>
          <p:cNvPr id="3" name="Content Placeholder 2"/>
          <p:cNvSpPr>
            <a:spLocks noGrp="1"/>
          </p:cNvSpPr>
          <p:nvPr>
            <p:ph idx="1"/>
          </p:nvPr>
        </p:nvSpPr>
        <p:spPr>
          <a:xfrm>
            <a:off x="685800" y="1700808"/>
            <a:ext cx="7772400" cy="3672880"/>
          </a:xfrm>
        </p:spPr>
        <p:txBody>
          <a:bodyPr/>
          <a:lstStyle/>
          <a:p>
            <a:pPr>
              <a:spcAft>
                <a:spcPts val="600"/>
              </a:spcAft>
            </a:pPr>
            <a:r>
              <a:rPr lang="en-GB" sz="2400" dirty="0"/>
              <a:t>The evidence for the benefits of </a:t>
            </a:r>
            <a:r>
              <a:rPr lang="en-GB" sz="2400" dirty="0" smtClean="0"/>
              <a:t>mutual operating </a:t>
            </a:r>
            <a:r>
              <a:rPr lang="en-GB" sz="2400" dirty="0"/>
              <a:t>in </a:t>
            </a:r>
            <a:r>
              <a:rPr lang="en-GB" sz="2400" dirty="0" smtClean="0"/>
              <a:t>a local government is limited</a:t>
            </a:r>
          </a:p>
          <a:p>
            <a:pPr>
              <a:spcAft>
                <a:spcPts val="600"/>
              </a:spcAft>
            </a:pPr>
            <a:r>
              <a:rPr lang="en-GB" sz="2400" dirty="0" smtClean="0"/>
              <a:t>More evidence is needed to demonstrate:-</a:t>
            </a:r>
          </a:p>
          <a:p>
            <a:pPr lvl="1">
              <a:spcAft>
                <a:spcPts val="600"/>
              </a:spcAft>
            </a:pPr>
            <a:r>
              <a:rPr lang="en-GB" sz="2100" dirty="0" smtClean="0"/>
              <a:t>Conclusive </a:t>
            </a:r>
            <a:r>
              <a:rPr lang="en-GB" sz="2100" dirty="0"/>
              <a:t>improvements in </a:t>
            </a:r>
            <a:r>
              <a:rPr lang="en-GB" sz="2100" dirty="0" smtClean="0"/>
              <a:t>services</a:t>
            </a:r>
          </a:p>
          <a:p>
            <a:pPr lvl="1">
              <a:spcAft>
                <a:spcPts val="600"/>
              </a:spcAft>
            </a:pPr>
            <a:r>
              <a:rPr lang="en-GB" sz="2100" dirty="0" smtClean="0"/>
              <a:t>That </a:t>
            </a:r>
            <a:r>
              <a:rPr lang="en-GB" sz="2100" dirty="0"/>
              <a:t>savings can be </a:t>
            </a:r>
            <a:r>
              <a:rPr lang="en-GB" sz="2100" dirty="0" smtClean="0"/>
              <a:t>made, or;</a:t>
            </a:r>
          </a:p>
          <a:p>
            <a:pPr lvl="1">
              <a:spcAft>
                <a:spcPts val="600"/>
              </a:spcAft>
            </a:pPr>
            <a:r>
              <a:rPr lang="en-GB" sz="2100" dirty="0"/>
              <a:t>t</a:t>
            </a:r>
            <a:r>
              <a:rPr lang="en-GB" sz="2100" dirty="0" smtClean="0"/>
              <a:t>hat benefits </a:t>
            </a:r>
            <a:r>
              <a:rPr lang="en-GB" sz="2100" dirty="0"/>
              <a:t>in engagement and accountability will </a:t>
            </a:r>
            <a:r>
              <a:rPr lang="en-GB" sz="2100" dirty="0" smtClean="0"/>
              <a:t>follow</a:t>
            </a:r>
          </a:p>
          <a:p>
            <a:pPr marL="457200" lvl="1" indent="0">
              <a:spcAft>
                <a:spcPts val="600"/>
              </a:spcAft>
              <a:buNone/>
            </a:pPr>
            <a:r>
              <a:rPr lang="en-GB" sz="1600" i="1" dirty="0" smtClean="0"/>
              <a:t>(Mutual </a:t>
            </a:r>
            <a:r>
              <a:rPr lang="en-GB" sz="1600" i="1" dirty="0"/>
              <a:t>and </a:t>
            </a:r>
            <a:r>
              <a:rPr lang="en-GB" sz="1600" i="1" dirty="0" smtClean="0"/>
              <a:t>cooperative approaches to </a:t>
            </a:r>
            <a:r>
              <a:rPr lang="en-GB" sz="1600" i="1" dirty="0"/>
              <a:t>delivering </a:t>
            </a:r>
            <a:r>
              <a:rPr lang="en-GB" sz="1600" i="1" dirty="0" smtClean="0"/>
              <a:t>local services)</a:t>
            </a:r>
            <a:endParaRPr lang="en-GB" sz="1600" i="1" dirty="0"/>
          </a:p>
        </p:txBody>
      </p:sp>
    </p:spTree>
    <p:extLst>
      <p:ext uri="{BB962C8B-B14F-4D97-AF65-F5344CB8AC3E}">
        <p14:creationId xmlns:p14="http://schemas.microsoft.com/office/powerpoint/2010/main" val="772565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Key stats</a:t>
            </a:r>
            <a:endParaRPr lang="en-GB" sz="3500" dirty="0"/>
          </a:p>
        </p:txBody>
      </p:sp>
      <p:sp>
        <p:nvSpPr>
          <p:cNvPr id="3" name="Content Placeholder 2"/>
          <p:cNvSpPr>
            <a:spLocks noGrp="1"/>
          </p:cNvSpPr>
          <p:nvPr>
            <p:ph idx="1"/>
          </p:nvPr>
        </p:nvSpPr>
        <p:spPr>
          <a:xfrm>
            <a:off x="685800" y="1484784"/>
            <a:ext cx="7772400" cy="3888904"/>
          </a:xfrm>
        </p:spPr>
        <p:txBody>
          <a:bodyPr/>
          <a:lstStyle/>
          <a:p>
            <a:pPr>
              <a:spcAft>
                <a:spcPts val="600"/>
              </a:spcAft>
            </a:pPr>
            <a:r>
              <a:rPr lang="en-GB" sz="1800" dirty="0">
                <a:latin typeface="Arial (Body)"/>
              </a:rPr>
              <a:t>In the year to March </a:t>
            </a:r>
            <a:r>
              <a:rPr lang="en-GB" sz="1800" dirty="0" smtClean="0">
                <a:latin typeface="Arial (Body)"/>
              </a:rPr>
              <a:t>2014, </a:t>
            </a:r>
            <a:r>
              <a:rPr lang="en-GB" sz="1800" dirty="0">
                <a:latin typeface="Arial (Body)"/>
              </a:rPr>
              <a:t>over 30,400 children started to be looked </a:t>
            </a:r>
            <a:r>
              <a:rPr lang="en-GB" sz="1800" dirty="0" smtClean="0">
                <a:latin typeface="Arial (Body)"/>
              </a:rPr>
              <a:t>after </a:t>
            </a:r>
            <a:r>
              <a:rPr lang="en-GB" sz="1800" dirty="0">
                <a:latin typeface="Arial (Body)"/>
              </a:rPr>
              <a:t>by local authorities in England, and the number of new entrants to care is </a:t>
            </a:r>
            <a:r>
              <a:rPr lang="en-GB" sz="1800" dirty="0" smtClean="0">
                <a:latin typeface="Arial (Body)"/>
              </a:rPr>
              <a:t>increasing</a:t>
            </a:r>
          </a:p>
          <a:p>
            <a:pPr>
              <a:spcAft>
                <a:spcPts val="600"/>
              </a:spcAft>
            </a:pPr>
            <a:r>
              <a:rPr lang="en-GB" sz="1800" dirty="0">
                <a:latin typeface="Arial (Body)"/>
              </a:rPr>
              <a:t>Of these children, 28% were aged </a:t>
            </a:r>
            <a:r>
              <a:rPr lang="en-GB" sz="1800" dirty="0" smtClean="0">
                <a:latin typeface="Arial (Body)"/>
              </a:rPr>
              <a:t>10-15</a:t>
            </a:r>
          </a:p>
          <a:p>
            <a:pPr>
              <a:spcAft>
                <a:spcPts val="600"/>
              </a:spcAft>
            </a:pPr>
            <a:r>
              <a:rPr lang="en-GB" sz="1800" dirty="0" smtClean="0">
                <a:latin typeface="Arial (Body)"/>
              </a:rPr>
              <a:t>The </a:t>
            </a:r>
            <a:r>
              <a:rPr lang="en-GB" sz="1800" dirty="0">
                <a:latin typeface="Arial (Body)"/>
              </a:rPr>
              <a:t>majority of </a:t>
            </a:r>
            <a:r>
              <a:rPr lang="en-GB" sz="1800" dirty="0" smtClean="0">
                <a:latin typeface="Arial (Body)"/>
              </a:rPr>
              <a:t>these </a:t>
            </a:r>
            <a:r>
              <a:rPr lang="en-GB" sz="1800" dirty="0">
                <a:latin typeface="Arial (Body)"/>
              </a:rPr>
              <a:t>children became looked after on s.20 placements due to their own disruptive behaviour/other relevant CIN </a:t>
            </a:r>
            <a:r>
              <a:rPr lang="en-GB" sz="1800" dirty="0" smtClean="0">
                <a:latin typeface="Arial (Body)"/>
              </a:rPr>
              <a:t>categories</a:t>
            </a:r>
          </a:p>
          <a:p>
            <a:pPr>
              <a:spcAft>
                <a:spcPts val="600"/>
              </a:spcAft>
            </a:pPr>
            <a:r>
              <a:rPr lang="en-GB" sz="1800" dirty="0">
                <a:latin typeface="Arial (Body)"/>
              </a:rPr>
              <a:t>Outcomes for children in care are notoriously poor: 15.3% of LAC achieved 5 A*-C GCSEs in 2013 compared to 58% </a:t>
            </a:r>
            <a:r>
              <a:rPr lang="en-GB" sz="1800" dirty="0" smtClean="0">
                <a:latin typeface="Arial (Body)"/>
              </a:rPr>
              <a:t>overall, 40</a:t>
            </a:r>
            <a:r>
              <a:rPr lang="en-GB" sz="1800" dirty="0">
                <a:latin typeface="Arial (Body)"/>
              </a:rPr>
              <a:t>% of prisoners under 21 were in care as </a:t>
            </a:r>
            <a:r>
              <a:rPr lang="en-GB" sz="1800" dirty="0" smtClean="0">
                <a:latin typeface="Arial (Body)"/>
              </a:rPr>
              <a:t>children, </a:t>
            </a:r>
            <a:r>
              <a:rPr lang="en-GB" sz="1800" dirty="0">
                <a:latin typeface="Arial (Body)"/>
              </a:rPr>
              <a:t>and children in care are 4-5 times more likely to have mental health issues than their </a:t>
            </a:r>
            <a:r>
              <a:rPr lang="en-GB" sz="1800" dirty="0" smtClean="0">
                <a:latin typeface="Arial (Body)"/>
              </a:rPr>
              <a:t>peers</a:t>
            </a:r>
          </a:p>
          <a:p>
            <a:pPr>
              <a:spcAft>
                <a:spcPts val="600"/>
              </a:spcAft>
            </a:pPr>
            <a:r>
              <a:rPr lang="en-GB" sz="1800" dirty="0">
                <a:latin typeface="Arial (Body)"/>
              </a:rPr>
              <a:t>T</a:t>
            </a:r>
            <a:r>
              <a:rPr lang="en-GB" sz="1800" dirty="0" smtClean="0">
                <a:latin typeface="Arial (Body)"/>
              </a:rPr>
              <a:t>he </a:t>
            </a:r>
            <a:r>
              <a:rPr lang="en-GB" sz="1800" dirty="0">
                <a:latin typeface="Arial (Body)"/>
              </a:rPr>
              <a:t>cost to the public purse of looking after a child is estimated to be around £</a:t>
            </a:r>
            <a:r>
              <a:rPr lang="en-GB" sz="1800" dirty="0" smtClean="0">
                <a:latin typeface="Arial (Body)"/>
              </a:rPr>
              <a:t>36,524</a:t>
            </a:r>
            <a:endParaRPr lang="en-GB" sz="1800" dirty="0">
              <a:latin typeface="Arial (Body)"/>
            </a:endParaRPr>
          </a:p>
        </p:txBody>
      </p:sp>
    </p:spTree>
    <p:extLst>
      <p:ext uri="{BB962C8B-B14F-4D97-AF65-F5344CB8AC3E}">
        <p14:creationId xmlns:p14="http://schemas.microsoft.com/office/powerpoint/2010/main" val="42377364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88640"/>
            <a:ext cx="7772400" cy="1080120"/>
          </a:xfrm>
        </p:spPr>
        <p:txBody>
          <a:bodyPr/>
          <a:lstStyle/>
          <a:p>
            <a:r>
              <a:rPr lang="en-GB" sz="3500" dirty="0" smtClean="0"/>
              <a:t>‘So what?’: What does the evidence mean for MST mutual delivery?</a:t>
            </a:r>
            <a:endParaRPr lang="en-GB" sz="3500" dirty="0"/>
          </a:p>
        </p:txBody>
      </p:sp>
      <p:sp>
        <p:nvSpPr>
          <p:cNvPr id="3" name="Content Placeholder 2"/>
          <p:cNvSpPr>
            <a:spLocks noGrp="1"/>
          </p:cNvSpPr>
          <p:nvPr>
            <p:ph idx="1"/>
          </p:nvPr>
        </p:nvSpPr>
        <p:spPr>
          <a:xfrm>
            <a:off x="685800" y="1412776"/>
            <a:ext cx="7772400" cy="3960912"/>
          </a:xfrm>
        </p:spPr>
        <p:txBody>
          <a:bodyPr/>
          <a:lstStyle/>
          <a:p>
            <a:pPr>
              <a:spcAft>
                <a:spcPts val="600"/>
              </a:spcAft>
            </a:pPr>
            <a:r>
              <a:rPr lang="en-GB" sz="2400" dirty="0" smtClean="0">
                <a:latin typeface="+mj-lt"/>
              </a:rPr>
              <a:t>Successful mutual delivery is dependent upon a complex set of conditions</a:t>
            </a:r>
          </a:p>
          <a:p>
            <a:pPr>
              <a:spcAft>
                <a:spcPts val="600"/>
              </a:spcAft>
            </a:pPr>
            <a:r>
              <a:rPr lang="en-GB" sz="2400" kern="1200" dirty="0" smtClean="0">
                <a:latin typeface="+mj-lt"/>
              </a:rPr>
              <a:t>A </a:t>
            </a:r>
            <a:r>
              <a:rPr lang="en-GB" sz="2400" kern="1200" dirty="0">
                <a:latin typeface="+mj-lt"/>
              </a:rPr>
              <a:t>sustained and </a:t>
            </a:r>
            <a:r>
              <a:rPr lang="en-GB" sz="2400" i="1" kern="1200" dirty="0">
                <a:latin typeface="+mj-lt"/>
              </a:rPr>
              <a:t>active </a:t>
            </a:r>
            <a:r>
              <a:rPr lang="en-GB" sz="2400" kern="1200" dirty="0">
                <a:latin typeface="+mj-lt"/>
              </a:rPr>
              <a:t>process of implementation is required to achieve high </a:t>
            </a:r>
            <a:r>
              <a:rPr lang="en-GB" sz="2400" kern="1200" dirty="0" smtClean="0">
                <a:latin typeface="+mj-lt"/>
              </a:rPr>
              <a:t>fidelity with what </a:t>
            </a:r>
            <a:r>
              <a:rPr lang="en-GB" sz="2400" kern="1200" dirty="0">
                <a:latin typeface="+mj-lt"/>
              </a:rPr>
              <a:t>has been proven to benefit </a:t>
            </a:r>
            <a:r>
              <a:rPr lang="en-GB" sz="2400" kern="1200" dirty="0" smtClean="0">
                <a:latin typeface="+mj-lt"/>
              </a:rPr>
              <a:t>users</a:t>
            </a:r>
          </a:p>
          <a:p>
            <a:pPr>
              <a:spcAft>
                <a:spcPts val="600"/>
              </a:spcAft>
            </a:pPr>
            <a:r>
              <a:rPr lang="en-GB" sz="2400" dirty="0" smtClean="0">
                <a:latin typeface="+mj-lt"/>
              </a:rPr>
              <a:t>CBA that </a:t>
            </a:r>
            <a:r>
              <a:rPr lang="en-GB" sz="2400" dirty="0">
                <a:latin typeface="+mj-lt"/>
              </a:rPr>
              <a:t>can be used before, during and after project </a:t>
            </a:r>
            <a:r>
              <a:rPr lang="en-GB" sz="2400" dirty="0" smtClean="0">
                <a:latin typeface="+mj-lt"/>
              </a:rPr>
              <a:t>delivery may be the best approach (i.e. to </a:t>
            </a:r>
            <a:r>
              <a:rPr lang="en-GB" sz="2400" kern="1200" dirty="0">
                <a:latin typeface="+mj-lt"/>
              </a:rPr>
              <a:t>track whether </a:t>
            </a:r>
            <a:r>
              <a:rPr lang="en-GB" sz="2400" kern="1200" dirty="0" smtClean="0">
                <a:latin typeface="+mj-lt"/>
              </a:rPr>
              <a:t>interventions </a:t>
            </a:r>
            <a:r>
              <a:rPr lang="en-GB" sz="2400" kern="1200" dirty="0">
                <a:latin typeface="+mj-lt"/>
              </a:rPr>
              <a:t>are meeting the original objectives of the project, and allow adjustments to be made if </a:t>
            </a:r>
            <a:r>
              <a:rPr lang="en-GB" sz="2400" kern="1200" dirty="0" smtClean="0">
                <a:latin typeface="+mj-lt"/>
              </a:rPr>
              <a:t>required)</a:t>
            </a:r>
            <a:endParaRPr lang="en-GB" sz="2400" dirty="0" smtClean="0">
              <a:latin typeface="+mj-lt"/>
            </a:endParaRPr>
          </a:p>
          <a:p>
            <a:endParaRPr lang="en-GB" sz="2000" dirty="0">
              <a:latin typeface="+mj-lt"/>
            </a:endParaRPr>
          </a:p>
        </p:txBody>
      </p:sp>
    </p:spTree>
    <p:extLst>
      <p:ext uri="{BB962C8B-B14F-4D97-AF65-F5344CB8AC3E}">
        <p14:creationId xmlns:p14="http://schemas.microsoft.com/office/powerpoint/2010/main" val="32946128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dirty="0" smtClean="0"/>
              <a:t>Contact details</a:t>
            </a:r>
          </a:p>
        </p:txBody>
      </p:sp>
      <p:sp>
        <p:nvSpPr>
          <p:cNvPr id="6147" name="Rectangle 3"/>
          <p:cNvSpPr>
            <a:spLocks noGrp="1" noChangeArrowheads="1"/>
          </p:cNvSpPr>
          <p:nvPr>
            <p:ph type="body" idx="1"/>
          </p:nvPr>
        </p:nvSpPr>
        <p:spPr/>
        <p:txBody>
          <a:bodyPr/>
          <a:lstStyle/>
          <a:p>
            <a:pPr eaLnBrk="1" hangingPunct="1"/>
            <a:r>
              <a:rPr lang="en-GB" dirty="0" smtClean="0"/>
              <a:t>David Teeman</a:t>
            </a:r>
          </a:p>
          <a:p>
            <a:pPr eaLnBrk="1" hangingPunct="1"/>
            <a:r>
              <a:rPr lang="en-US" dirty="0" smtClean="0">
                <a:hlinkClick r:id="rId2"/>
              </a:rPr>
              <a:t>David.teeman@scie.org.uk</a:t>
            </a:r>
            <a:r>
              <a:rPr lang="en-US" dirty="0" smtClean="0"/>
              <a:t> / 020 7766 7366</a:t>
            </a:r>
          </a:p>
          <a:p>
            <a:pPr eaLnBrk="1" hangingPunct="1"/>
            <a:r>
              <a:rPr lang="en-GB" dirty="0" smtClean="0"/>
              <a:t>www.scie.org.uk</a:t>
            </a:r>
          </a:p>
          <a:p>
            <a:pPr eaLnBrk="1" hangingPunct="1">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Cambridgeshire MST: towards a mutual mode of delivery</a:t>
            </a:r>
            <a:endParaRPr lang="en-GB" sz="3500" dirty="0"/>
          </a:p>
        </p:txBody>
      </p:sp>
      <p:sp>
        <p:nvSpPr>
          <p:cNvPr id="3" name="Content Placeholder 2"/>
          <p:cNvSpPr>
            <a:spLocks noGrp="1"/>
          </p:cNvSpPr>
          <p:nvPr>
            <p:ph idx="1"/>
          </p:nvPr>
        </p:nvSpPr>
        <p:spPr>
          <a:xfrm>
            <a:off x="685800" y="1484784"/>
            <a:ext cx="7772400" cy="4032448"/>
          </a:xfrm>
        </p:spPr>
        <p:txBody>
          <a:bodyPr/>
          <a:lstStyle/>
          <a:p>
            <a:pPr>
              <a:spcAft>
                <a:spcPts val="600"/>
              </a:spcAft>
            </a:pPr>
            <a:r>
              <a:rPr lang="en-GB" sz="1600" dirty="0"/>
              <a:t>In </a:t>
            </a:r>
            <a:r>
              <a:rPr lang="en-GB" sz="1600" dirty="0" smtClean="0"/>
              <a:t>2001, </a:t>
            </a:r>
            <a:r>
              <a:rPr lang="en-GB" sz="1600" dirty="0"/>
              <a:t>Cambridgeshire County Council implemented the first MST team in Great Britain, with the aim of preventing adolescents from entering custody and then expanded to those at risk of entry to </a:t>
            </a:r>
            <a:r>
              <a:rPr lang="en-GB" sz="1600" dirty="0" smtClean="0"/>
              <a:t>care</a:t>
            </a:r>
          </a:p>
          <a:p>
            <a:pPr>
              <a:spcAft>
                <a:spcPts val="600"/>
              </a:spcAft>
            </a:pPr>
            <a:r>
              <a:rPr lang="en-GB" sz="1600" dirty="0"/>
              <a:t>A local research sample of 57 cases eligible for MST between January 2009 and November 2010 demonstrated significant improvement in outcomes in both the number of days in care and the continued involvement in services between the MST and non-MST groups at 12 month follow </a:t>
            </a:r>
            <a:r>
              <a:rPr lang="en-GB" sz="1600" dirty="0" smtClean="0"/>
              <a:t>up</a:t>
            </a:r>
          </a:p>
          <a:p>
            <a:pPr>
              <a:spcAft>
                <a:spcPts val="600"/>
              </a:spcAft>
            </a:pPr>
            <a:r>
              <a:rPr lang="en-GB" sz="1600" dirty="0"/>
              <a:t>Since 2013, Cambridgeshire County Council has been considering the possibility of spinning out the MST service to allow for freer </a:t>
            </a:r>
            <a:r>
              <a:rPr lang="en-GB" sz="1600" dirty="0" smtClean="0"/>
              <a:t>expansion</a:t>
            </a:r>
          </a:p>
          <a:p>
            <a:pPr>
              <a:spcAft>
                <a:spcPts val="600"/>
              </a:spcAft>
            </a:pPr>
            <a:r>
              <a:rPr lang="en-GB" sz="1600" dirty="0" smtClean="0"/>
              <a:t>After </a:t>
            </a:r>
            <a:r>
              <a:rPr lang="en-GB" sz="1600" dirty="0"/>
              <a:t>a thorough assessment </a:t>
            </a:r>
            <a:r>
              <a:rPr lang="en-GB" sz="1600" dirty="0" smtClean="0"/>
              <a:t>process, </a:t>
            </a:r>
            <a:r>
              <a:rPr lang="en-GB" sz="1600" dirty="0"/>
              <a:t>it has become apparent that a </a:t>
            </a:r>
            <a:r>
              <a:rPr lang="en-GB" sz="1600" b="1" dirty="0"/>
              <a:t>public service mutual </a:t>
            </a:r>
            <a:r>
              <a:rPr lang="en-GB" sz="1600" dirty="0"/>
              <a:t>is the most sensible </a:t>
            </a:r>
            <a:r>
              <a:rPr lang="en-GB" sz="1600" dirty="0" smtClean="0"/>
              <a:t>option</a:t>
            </a:r>
          </a:p>
          <a:p>
            <a:pPr>
              <a:spcAft>
                <a:spcPts val="600"/>
              </a:spcAft>
            </a:pPr>
            <a:r>
              <a:rPr lang="en-GB" sz="1600" dirty="0" smtClean="0"/>
              <a:t>This </a:t>
            </a:r>
            <a:r>
              <a:rPr lang="en-GB" sz="1600" dirty="0"/>
              <a:t>new independent organisation will both provide both clinical service delivery and consultancy services to support effective implementation across a broader geography </a:t>
            </a:r>
          </a:p>
        </p:txBody>
      </p:sp>
    </p:spTree>
    <p:extLst>
      <p:ext uri="{BB962C8B-B14F-4D97-AF65-F5344CB8AC3E}">
        <p14:creationId xmlns:p14="http://schemas.microsoft.com/office/powerpoint/2010/main" val="3325289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772400" cy="685800"/>
          </a:xfrm>
        </p:spPr>
        <p:txBody>
          <a:bodyPr/>
          <a:lstStyle/>
          <a:p>
            <a:r>
              <a:rPr lang="en-GB" sz="3500" dirty="0" smtClean="0"/>
              <a:t>Why a mutual mode </a:t>
            </a:r>
            <a:r>
              <a:rPr lang="en-GB" sz="3500" dirty="0"/>
              <a:t>of </a:t>
            </a:r>
            <a:r>
              <a:rPr lang="en-GB" sz="3500" dirty="0" smtClean="0"/>
              <a:t>delivery?</a:t>
            </a:r>
            <a:endParaRPr lang="en-GB" sz="3500" dirty="0"/>
          </a:p>
        </p:txBody>
      </p:sp>
      <p:sp>
        <p:nvSpPr>
          <p:cNvPr id="3" name="Content Placeholder 2"/>
          <p:cNvSpPr>
            <a:spLocks noGrp="1"/>
          </p:cNvSpPr>
          <p:nvPr>
            <p:ph idx="1"/>
          </p:nvPr>
        </p:nvSpPr>
        <p:spPr>
          <a:xfrm>
            <a:off x="685800" y="1628800"/>
            <a:ext cx="7772400" cy="3744888"/>
          </a:xfrm>
        </p:spPr>
        <p:txBody>
          <a:bodyPr/>
          <a:lstStyle/>
          <a:p>
            <a:pPr marL="0" indent="0">
              <a:spcAft>
                <a:spcPts val="600"/>
              </a:spcAft>
              <a:buNone/>
            </a:pPr>
            <a:r>
              <a:rPr lang="en-GB" sz="2000" dirty="0" smtClean="0"/>
              <a:t>There is increasing interest in using mutuals to deliver public services. This is due to:-</a:t>
            </a:r>
          </a:p>
          <a:p>
            <a:pPr>
              <a:spcAft>
                <a:spcPts val="600"/>
              </a:spcAft>
            </a:pPr>
            <a:r>
              <a:rPr lang="en-GB" sz="2000" dirty="0" smtClean="0"/>
              <a:t>The Government’s commitment to creating a ‘Big Society’ through introducing a greater diversity of public service providers, and;</a:t>
            </a:r>
          </a:p>
          <a:p>
            <a:pPr>
              <a:spcAft>
                <a:spcPts val="600"/>
              </a:spcAft>
            </a:pPr>
            <a:r>
              <a:rPr lang="en-GB" sz="2000" dirty="0"/>
              <a:t>a</a:t>
            </a:r>
            <a:r>
              <a:rPr lang="en-GB" sz="2000" dirty="0" smtClean="0"/>
              <a:t> view held by many authorities that </a:t>
            </a:r>
            <a:r>
              <a:rPr lang="en-GB" sz="2000" dirty="0"/>
              <a:t>mutuals could be a possible way to sustain local public services during </a:t>
            </a:r>
            <a:r>
              <a:rPr lang="en-GB" sz="2000" dirty="0" smtClean="0"/>
              <a:t>a period </a:t>
            </a:r>
            <a:r>
              <a:rPr lang="en-GB" sz="2000" dirty="0"/>
              <a:t>of unprecedented public spending </a:t>
            </a:r>
            <a:r>
              <a:rPr lang="en-GB" sz="2000" dirty="0" smtClean="0"/>
              <a:t>cuts</a:t>
            </a:r>
          </a:p>
          <a:p>
            <a:pPr marL="400050" lvl="1" indent="0">
              <a:spcAft>
                <a:spcPts val="600"/>
              </a:spcAft>
              <a:buNone/>
            </a:pPr>
            <a:r>
              <a:rPr lang="en-GB" sz="1600" i="1" dirty="0" smtClean="0"/>
              <a:t>(Proof of Delivery? A review of the role of co-operatives and mutual in local service Provision)</a:t>
            </a:r>
            <a:endParaRPr lang="en-GB" sz="1600" i="1" dirty="0"/>
          </a:p>
        </p:txBody>
      </p:sp>
    </p:spTree>
    <p:extLst>
      <p:ext uri="{BB962C8B-B14F-4D97-AF65-F5344CB8AC3E}">
        <p14:creationId xmlns:p14="http://schemas.microsoft.com/office/powerpoint/2010/main" val="1564700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4213" y="476250"/>
            <a:ext cx="7772400" cy="685800"/>
          </a:xfrm>
        </p:spPr>
        <p:txBody>
          <a:bodyPr/>
          <a:lstStyle/>
          <a:p>
            <a:pPr eaLnBrk="1" hangingPunct="1"/>
            <a:r>
              <a:rPr lang="en-US" sz="3500" dirty="0" smtClean="0"/>
              <a:t>Aims and objectives</a:t>
            </a:r>
          </a:p>
        </p:txBody>
      </p:sp>
      <p:sp>
        <p:nvSpPr>
          <p:cNvPr id="5123" name="Rectangle 3"/>
          <p:cNvSpPr>
            <a:spLocks noGrp="1" noChangeArrowheads="1"/>
          </p:cNvSpPr>
          <p:nvPr>
            <p:ph type="body" idx="1"/>
          </p:nvPr>
        </p:nvSpPr>
        <p:spPr>
          <a:xfrm>
            <a:off x="611188" y="1412776"/>
            <a:ext cx="7772400" cy="3892649"/>
          </a:xfrm>
        </p:spPr>
        <p:txBody>
          <a:bodyPr/>
          <a:lstStyle/>
          <a:p>
            <a:pPr marL="0" indent="0" eaLnBrk="1" hangingPunct="1">
              <a:spcAft>
                <a:spcPts val="600"/>
              </a:spcAft>
              <a:buNone/>
            </a:pPr>
            <a:r>
              <a:rPr lang="en-US" dirty="0" smtClean="0"/>
              <a:t>The aims of this rapid review were to:-</a:t>
            </a:r>
          </a:p>
          <a:p>
            <a:pPr>
              <a:spcAft>
                <a:spcPts val="600"/>
              </a:spcAft>
            </a:pPr>
            <a:r>
              <a:rPr lang="en-US" dirty="0" smtClean="0"/>
              <a:t>Provide a basis for answering the questions of ‘knowing why, how, who, what works and how much’</a:t>
            </a:r>
          </a:p>
          <a:p>
            <a:pPr>
              <a:spcAft>
                <a:spcPts val="600"/>
              </a:spcAft>
            </a:pPr>
            <a:r>
              <a:rPr lang="en-US" dirty="0" smtClean="0"/>
              <a:t>Identify key documentation </a:t>
            </a:r>
            <a:r>
              <a:rPr lang="en-US" dirty="0"/>
              <a:t>to ensure that the </a:t>
            </a:r>
            <a:r>
              <a:rPr lang="en-GB" dirty="0"/>
              <a:t>study builds on and links to </a:t>
            </a:r>
            <a:r>
              <a:rPr lang="en-US" dirty="0"/>
              <a:t> current available best </a:t>
            </a:r>
            <a:r>
              <a:rPr lang="en-US" dirty="0" smtClean="0"/>
              <a:t>evidence, and;</a:t>
            </a:r>
          </a:p>
          <a:p>
            <a:pPr>
              <a:spcAft>
                <a:spcPts val="600"/>
              </a:spcAft>
            </a:pPr>
            <a:r>
              <a:rPr lang="en-US" dirty="0"/>
              <a:t>i</a:t>
            </a:r>
            <a:r>
              <a:rPr lang="en-US" dirty="0" smtClean="0"/>
              <a:t>n doing so, address the key review questions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Review questions</a:t>
            </a:r>
            <a:endParaRPr lang="en-GB" sz="3500" dirty="0"/>
          </a:p>
        </p:txBody>
      </p:sp>
      <p:sp>
        <p:nvSpPr>
          <p:cNvPr id="3" name="Content Placeholder 2"/>
          <p:cNvSpPr>
            <a:spLocks noGrp="1"/>
          </p:cNvSpPr>
          <p:nvPr>
            <p:ph idx="1"/>
          </p:nvPr>
        </p:nvSpPr>
        <p:spPr>
          <a:xfrm>
            <a:off x="685800" y="1484784"/>
            <a:ext cx="7772400" cy="3888904"/>
          </a:xfrm>
        </p:spPr>
        <p:txBody>
          <a:bodyPr/>
          <a:lstStyle/>
          <a:p>
            <a:pPr marL="514350" indent="-514350">
              <a:spcAft>
                <a:spcPts val="600"/>
              </a:spcAft>
              <a:buAutoNum type="arabicPeriod"/>
            </a:pPr>
            <a:r>
              <a:rPr lang="en-US" sz="1800" dirty="0" smtClean="0"/>
              <a:t>What evidence/information exists </a:t>
            </a:r>
            <a:r>
              <a:rPr lang="en-US" sz="1800" dirty="0"/>
              <a:t>that helps contextualise and understand the issues, including potential concerns and </a:t>
            </a:r>
            <a:r>
              <a:rPr lang="en-US" sz="1800" dirty="0" smtClean="0"/>
              <a:t>barriers, </a:t>
            </a:r>
            <a:r>
              <a:rPr lang="en-US" sz="1800" dirty="0"/>
              <a:t>for those implementing a mutual model of MST </a:t>
            </a:r>
            <a:r>
              <a:rPr lang="en-US" sz="1800" dirty="0" smtClean="0"/>
              <a:t>delivery?</a:t>
            </a:r>
          </a:p>
          <a:p>
            <a:pPr marL="514350" indent="-514350">
              <a:spcAft>
                <a:spcPts val="600"/>
              </a:spcAft>
              <a:buAutoNum type="arabicPeriod"/>
            </a:pPr>
            <a:r>
              <a:rPr lang="en-GB" sz="1800" dirty="0" smtClean="0"/>
              <a:t>What </a:t>
            </a:r>
            <a:r>
              <a:rPr lang="en-GB" sz="1800" dirty="0"/>
              <a:t>evidence exists around what works to develop and deliver the mutual mode of </a:t>
            </a:r>
            <a:r>
              <a:rPr lang="en-GB" sz="1800" dirty="0" smtClean="0"/>
              <a:t>delivery?</a:t>
            </a:r>
          </a:p>
          <a:p>
            <a:pPr marL="514350" indent="-514350">
              <a:spcAft>
                <a:spcPts val="600"/>
              </a:spcAft>
              <a:buAutoNum type="arabicPeriod"/>
            </a:pPr>
            <a:r>
              <a:rPr lang="en-GB" sz="1800" dirty="0" smtClean="0"/>
              <a:t>What </a:t>
            </a:r>
            <a:r>
              <a:rPr lang="en-GB" sz="1800" dirty="0"/>
              <a:t>data </a:t>
            </a:r>
            <a:r>
              <a:rPr lang="en-GB" sz="1800" dirty="0" smtClean="0"/>
              <a:t>is </a:t>
            </a:r>
            <a:r>
              <a:rPr lang="en-GB" sz="1800" dirty="0"/>
              <a:t>available at national and local levels that can be used by the MST to evaluate impact and </a:t>
            </a:r>
            <a:r>
              <a:rPr lang="en-GB" sz="1800" dirty="0" smtClean="0"/>
              <a:t>outcomes?</a:t>
            </a:r>
          </a:p>
          <a:p>
            <a:pPr marL="514350" indent="-514350">
              <a:spcAft>
                <a:spcPts val="600"/>
              </a:spcAft>
              <a:buAutoNum type="arabicPeriod"/>
            </a:pPr>
            <a:r>
              <a:rPr lang="en-GB" sz="1800" dirty="0" smtClean="0"/>
              <a:t>What </a:t>
            </a:r>
            <a:r>
              <a:rPr lang="en-GB" sz="1800" dirty="0"/>
              <a:t>opportunities may exist to ‘benchmark’ mutual modes of delivery with other schemes (nationally and internationally</a:t>
            </a:r>
            <a:r>
              <a:rPr lang="en-GB" sz="1800" dirty="0" smtClean="0"/>
              <a:t>)?</a:t>
            </a:r>
          </a:p>
          <a:p>
            <a:pPr marL="514350" indent="-514350">
              <a:spcAft>
                <a:spcPts val="600"/>
              </a:spcAft>
              <a:buAutoNum type="arabicPeriod"/>
            </a:pPr>
            <a:r>
              <a:rPr lang="en-US" sz="1800" dirty="0" smtClean="0"/>
              <a:t>What </a:t>
            </a:r>
            <a:r>
              <a:rPr lang="en-US" sz="1800" dirty="0"/>
              <a:t>are the main gaps in the evidence base related to the mutual mode of </a:t>
            </a:r>
            <a:r>
              <a:rPr lang="en-US" sz="1800" dirty="0" smtClean="0"/>
              <a:t>delivery?</a:t>
            </a:r>
          </a:p>
          <a:p>
            <a:pPr marL="514350" indent="-514350">
              <a:buAutoNum type="arabicPeriod"/>
            </a:pPr>
            <a:endParaRPr lang="en-GB" dirty="0"/>
          </a:p>
        </p:txBody>
      </p:sp>
    </p:spTree>
    <p:extLst>
      <p:ext uri="{BB962C8B-B14F-4D97-AF65-F5344CB8AC3E}">
        <p14:creationId xmlns:p14="http://schemas.microsoft.com/office/powerpoint/2010/main" val="3295461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Methods</a:t>
            </a:r>
            <a:endParaRPr lang="en-GB" sz="3500" dirty="0"/>
          </a:p>
        </p:txBody>
      </p:sp>
      <p:sp>
        <p:nvSpPr>
          <p:cNvPr id="3" name="Content Placeholder 2"/>
          <p:cNvSpPr>
            <a:spLocks noGrp="1"/>
          </p:cNvSpPr>
          <p:nvPr>
            <p:ph idx="1"/>
          </p:nvPr>
        </p:nvSpPr>
        <p:spPr>
          <a:xfrm>
            <a:off x="685800" y="1700808"/>
            <a:ext cx="7772400" cy="3672880"/>
          </a:xfrm>
        </p:spPr>
        <p:txBody>
          <a:bodyPr/>
          <a:lstStyle/>
          <a:p>
            <a:pPr>
              <a:spcAft>
                <a:spcPts val="600"/>
              </a:spcAft>
            </a:pPr>
            <a:r>
              <a:rPr lang="en-GB" dirty="0" smtClean="0"/>
              <a:t>Initial sift and selection (</a:t>
            </a:r>
            <a:r>
              <a:rPr lang="en-US" dirty="0" smtClean="0"/>
              <a:t>on </a:t>
            </a:r>
            <a:r>
              <a:rPr lang="en-US" dirty="0"/>
              <a:t>the basis </a:t>
            </a:r>
            <a:r>
              <a:rPr lang="en-US" dirty="0" smtClean="0"/>
              <a:t>of relevance </a:t>
            </a:r>
            <a:r>
              <a:rPr lang="en-US" dirty="0"/>
              <a:t>and </a:t>
            </a:r>
            <a:r>
              <a:rPr lang="en-US" dirty="0" smtClean="0"/>
              <a:t>quality)</a:t>
            </a:r>
          </a:p>
          <a:p>
            <a:pPr>
              <a:spcAft>
                <a:spcPts val="600"/>
              </a:spcAft>
            </a:pPr>
            <a:r>
              <a:rPr lang="en-US" dirty="0" smtClean="0"/>
              <a:t>Categorisation (according </a:t>
            </a:r>
            <a:r>
              <a:rPr lang="en-US" dirty="0"/>
              <a:t>to </a:t>
            </a:r>
            <a:r>
              <a:rPr lang="en-US" dirty="0" smtClean="0"/>
              <a:t>relevance to review </a:t>
            </a:r>
            <a:r>
              <a:rPr lang="en-US" dirty="0"/>
              <a:t>foci and </a:t>
            </a:r>
            <a:r>
              <a:rPr lang="en-US" dirty="0" smtClean="0"/>
              <a:t>themes, as well as type </a:t>
            </a:r>
            <a:r>
              <a:rPr lang="en-US" dirty="0"/>
              <a:t>and </a:t>
            </a:r>
            <a:r>
              <a:rPr lang="en-US" dirty="0" smtClean="0"/>
              <a:t>quality)</a:t>
            </a:r>
          </a:p>
          <a:p>
            <a:pPr>
              <a:spcAft>
                <a:spcPts val="600"/>
              </a:spcAft>
            </a:pPr>
            <a:r>
              <a:rPr lang="en-US" dirty="0" smtClean="0"/>
              <a:t>Analysis of abstracts/selected documents</a:t>
            </a:r>
          </a:p>
          <a:p>
            <a:pPr>
              <a:spcAft>
                <a:spcPts val="600"/>
              </a:spcAft>
            </a:pPr>
            <a:r>
              <a:rPr lang="en-US" dirty="0" smtClean="0"/>
              <a:t>Reporting i.e. this review</a:t>
            </a:r>
            <a:endParaRPr lang="en-GB" dirty="0"/>
          </a:p>
        </p:txBody>
      </p:sp>
    </p:spTree>
    <p:extLst>
      <p:ext uri="{BB962C8B-B14F-4D97-AF65-F5344CB8AC3E}">
        <p14:creationId xmlns:p14="http://schemas.microsoft.com/office/powerpoint/2010/main" val="235740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500" dirty="0" smtClean="0"/>
              <a:t>What this review </a:t>
            </a:r>
            <a:r>
              <a:rPr lang="en-GB" sz="3500" i="1" dirty="0" smtClean="0"/>
              <a:t>is not</a:t>
            </a:r>
            <a:endParaRPr lang="en-GB" sz="3500" i="1" dirty="0"/>
          </a:p>
        </p:txBody>
      </p:sp>
      <p:sp>
        <p:nvSpPr>
          <p:cNvPr id="3" name="Content Placeholder 2"/>
          <p:cNvSpPr>
            <a:spLocks noGrp="1"/>
          </p:cNvSpPr>
          <p:nvPr>
            <p:ph idx="1"/>
          </p:nvPr>
        </p:nvSpPr>
        <p:spPr>
          <a:xfrm>
            <a:off x="685800" y="1700808"/>
            <a:ext cx="7772400" cy="3672880"/>
          </a:xfrm>
        </p:spPr>
        <p:txBody>
          <a:bodyPr/>
          <a:lstStyle/>
          <a:p>
            <a:pPr>
              <a:spcAft>
                <a:spcPts val="600"/>
              </a:spcAft>
            </a:pPr>
            <a:r>
              <a:rPr lang="en-GB" dirty="0" smtClean="0"/>
              <a:t>A literature review; the main difference being that a rapid review has a much narrower focus, using ‘tighter’ parameters</a:t>
            </a:r>
          </a:p>
          <a:p>
            <a:pPr>
              <a:spcAft>
                <a:spcPts val="600"/>
              </a:spcAft>
            </a:pPr>
            <a:r>
              <a:rPr lang="en-US" dirty="0"/>
              <a:t>A</a:t>
            </a:r>
            <a:r>
              <a:rPr lang="en-US" dirty="0" smtClean="0"/>
              <a:t>n </a:t>
            </a:r>
            <a:r>
              <a:rPr lang="en-US" dirty="0"/>
              <a:t>evaluation of the efficacy of the MST approach or the mutual delivery </a:t>
            </a:r>
            <a:r>
              <a:rPr lang="en-US" dirty="0" smtClean="0"/>
              <a:t>model; rather, the aim of the review is to </a:t>
            </a:r>
            <a:r>
              <a:rPr lang="en-US" dirty="0"/>
              <a:t>identify original strategic intentions and intended delivery of the mutual model</a:t>
            </a:r>
            <a:endParaRPr lang="en-GB" dirty="0"/>
          </a:p>
        </p:txBody>
      </p:sp>
    </p:spTree>
    <p:extLst>
      <p:ext uri="{BB962C8B-B14F-4D97-AF65-F5344CB8AC3E}">
        <p14:creationId xmlns:p14="http://schemas.microsoft.com/office/powerpoint/2010/main" val="270008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SCIE powerpoint">
  <a:themeElements>
    <a:clrScheme name="SCIE powerpoin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CIE 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CIE powerpoin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CIE powerpoin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CIE powerpoin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CIE powerpoin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CIE powerpoin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CIE powerpoin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CIE powerpoin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09E14BBA-0B08-4473-A0DF-DEA5582D8C21}" vid="{A9A49D1E-B53B-41F2-8BA0-4ADA10DDD5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Owner xmlns="B4DF195A-89E8-4D0A-9937-82239703DB0C">
      <UserInfo>
        <DisplayName/>
        <AccountId xsi:nil="true"/>
        <AccountType/>
      </UserInfo>
    </Owner>
    <Links xmlns="B4DF195A-89E8-4D0A-9937-82239703DB0C">&lt;?xml version="1.0" encoding="UTF-8"?&gt;&lt;Result&gt;&lt;NewXML&gt;&lt;PWSLinkDataSet xmlns="http://schemas.microsoft.com/office/project/server/webservices/PWSLinkDataSet/" /&gt;&lt;/NewXML&gt;&lt;ProjectUID&gt;d3e6f8d6-7346-4e6f-8220-71bdab6c8c74&lt;/ProjectUID&gt;&lt;OldXML&gt;&lt;PWSLinkDataSet xmlns="http://schemas.microsoft.com/office/project/server/webservices/PWSLinkDataSet/" /&gt;&lt;/OldXML&gt;&lt;ItemType&gt;3&lt;/ItemType&gt;&lt;PSURL&gt;http://scieprojects1/pwa&lt;/PSURL&gt;&lt;/Result&gt;</Links>
    <Status xmlns="B4DF195A-89E8-4D0A-9937-82239703DB0C">Draft</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Project Workspace Document" ma:contentTypeID="0x0101008A98423170284BEEB635F43C3CF4E98B00D5254ED6526AE641A18FD136F1563B28" ma:contentTypeVersion="0" ma:contentTypeDescription="" ma:contentTypeScope="" ma:versionID="9a7a11538bf266dafcae38b98e42ca43">
  <xsd:schema xmlns:xsd="http://www.w3.org/2001/XMLSchema" xmlns:p="http://schemas.microsoft.com/office/2006/metadata/properties" xmlns:ns2="B4DF195A-89E8-4D0A-9937-82239703DB0C" targetNamespace="http://schemas.microsoft.com/office/2006/metadata/properties" ma:root="true" ma:fieldsID="524250ad08fbc77092e2bf160cdb7e51" ns2:_="">
    <xsd:import namespace="B4DF195A-89E8-4D0A-9937-82239703DB0C"/>
    <xsd:element name="properties">
      <xsd:complexType>
        <xsd:sequence>
          <xsd:element name="documentManagement">
            <xsd:complexType>
              <xsd:all>
                <xsd:element ref="ns2:Owner" minOccurs="0"/>
                <xsd:element ref="ns2:Status" minOccurs="0"/>
                <xsd:element ref="ns2:Links" minOccurs="0"/>
              </xsd:all>
            </xsd:complexType>
          </xsd:element>
        </xsd:sequence>
      </xsd:complexType>
    </xsd:element>
  </xsd:schema>
  <xsd:schema xmlns:xsd="http://www.w3.org/2001/XMLSchema" xmlns:dms="http://schemas.microsoft.com/office/2006/documentManagement/types" targetNamespace="B4DF195A-89E8-4D0A-9937-82239703DB0C" elementFormDefault="qualified">
    <xsd:import namespace="http://schemas.microsoft.com/office/2006/documentManagement/types"/>
    <xsd:element name="Owner" ma:index="8" nillable="true" ma:displayName="Owner" ma:list="UserInfo"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tus" ma:index="9" nillable="true" ma:displayName="Status" ma:default="Draft" ma:internalName="Status">
      <xsd:simpleType>
        <xsd:restriction base="dms:Choice">
          <xsd:enumeration value="Draft"/>
          <xsd:enumeration value="Ready For Review"/>
          <xsd:enumeration value="Final"/>
        </xsd:restriction>
      </xsd:simpleType>
    </xsd:element>
    <xsd:element name="Links" ma:index="10" nillable="true" ma:displayName="Links" ma:internalName="Links">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B1A2764F-8C7A-492F-AEC5-A48F3D28E559}">
  <ds:schemaRef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purl.org/dc/terms/"/>
    <ds:schemaRef ds:uri="B4DF195A-89E8-4D0A-9937-82239703DB0C"/>
    <ds:schemaRef ds:uri="http://www.w3.org/XML/1998/namespace"/>
  </ds:schemaRefs>
</ds:datastoreItem>
</file>

<file path=customXml/itemProps2.xml><?xml version="1.0" encoding="utf-8"?>
<ds:datastoreItem xmlns:ds="http://schemas.openxmlformats.org/officeDocument/2006/customXml" ds:itemID="{E6393685-EC6D-4723-A656-31EBFC909C3E}">
  <ds:schemaRefs>
    <ds:schemaRef ds:uri="http://schemas.microsoft.com/sharepoint/v3/contenttype/forms"/>
  </ds:schemaRefs>
</ds:datastoreItem>
</file>

<file path=customXml/itemProps3.xml><?xml version="1.0" encoding="utf-8"?>
<ds:datastoreItem xmlns:ds="http://schemas.openxmlformats.org/officeDocument/2006/customXml" ds:itemID="{B1644650-0473-4EB8-BA17-E2DBE829E9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DF195A-89E8-4D0A-9937-82239703DB0C"/>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Powerpoint template no pics</Template>
  <TotalTime>1744</TotalTime>
  <Words>3553</Words>
  <Application>Microsoft Office PowerPoint</Application>
  <PresentationFormat>On-screen Show (4:3)</PresentationFormat>
  <Paragraphs>222</Paragraphs>
  <Slides>31</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Arabic Typesetting</vt:lpstr>
      <vt:lpstr>Arial</vt:lpstr>
      <vt:lpstr>Arial (Body)</vt:lpstr>
      <vt:lpstr>Times New Roman</vt:lpstr>
      <vt:lpstr>Wingdings</vt:lpstr>
      <vt:lpstr>SCIE powerpoint</vt:lpstr>
      <vt:lpstr>Cambridgeshire MST: The move to a Mutual Model</vt:lpstr>
      <vt:lpstr>Format of review</vt:lpstr>
      <vt:lpstr>Key stats</vt:lpstr>
      <vt:lpstr>Cambridgeshire MST: towards a mutual mode of delivery</vt:lpstr>
      <vt:lpstr>Why a mutual mode of delivery?</vt:lpstr>
      <vt:lpstr>Aims and objectives</vt:lpstr>
      <vt:lpstr>Review questions</vt:lpstr>
      <vt:lpstr>Methods</vt:lpstr>
      <vt:lpstr>What this review is not</vt:lpstr>
      <vt:lpstr>Addressing the review questions</vt:lpstr>
      <vt:lpstr>Concerns: costs of MST Are there benefits to local services and costs of social provision?</vt:lpstr>
      <vt:lpstr>Concerns: costs of MST Are there benefits to local services and costs of social provision?</vt:lpstr>
      <vt:lpstr>Transportability: opportunities for benchmarking</vt:lpstr>
      <vt:lpstr>Transportability: opportunities for joining-up of organisations</vt:lpstr>
      <vt:lpstr>PowerPoint Presentation</vt:lpstr>
      <vt:lpstr>What makes mutuals work successfully?</vt:lpstr>
      <vt:lpstr>What makes mutuals work successfully?</vt:lpstr>
      <vt:lpstr>PowerPoint Presentation</vt:lpstr>
      <vt:lpstr>Impact and outcomes of mutuals on services</vt:lpstr>
      <vt:lpstr>MST impact and outcomes studies</vt:lpstr>
      <vt:lpstr>MST impact and outcomes studies</vt:lpstr>
      <vt:lpstr>MST impact and outcomes studies: international findings</vt:lpstr>
      <vt:lpstr>PowerPoint Presentation</vt:lpstr>
      <vt:lpstr>Implementing evidence-based programmes in children’s services: key issues for success/benchmarking</vt:lpstr>
      <vt:lpstr>Implementing MST: key issues for success/benchmarking</vt:lpstr>
      <vt:lpstr>Experts in public sector cost benefit delivery analysis: mapping benchmarking opportunities</vt:lpstr>
      <vt:lpstr>Experts in public sector cost benefit delivery analysis: mapping benchmarking opportunities</vt:lpstr>
      <vt:lpstr>PowerPoint Presentation</vt:lpstr>
      <vt:lpstr>Gaps in evidence relating to the mutual mode of delivery</vt:lpstr>
      <vt:lpstr>‘So what?’: What does the evidence mean for MST mutual delivery?</vt:lpstr>
      <vt:lpstr>Contact details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Cambridgeshire MST: The move to a Mutual Model</dc:title>
  <dc:creator>Kim Caldwell</dc:creator>
  <cp:lastModifiedBy>Hannah Kingerlee</cp:lastModifiedBy>
  <cp:revision>121</cp:revision>
  <dcterms:created xsi:type="dcterms:W3CDTF">2015-07-08T12:33:18Z</dcterms:created>
  <dcterms:modified xsi:type="dcterms:W3CDTF">2019-06-10T11:25:26Z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iginal Author">
    <vt:lpwstr>Iris</vt:lpwstr>
  </property>
  <property fmtid="{D5CDD505-2E9C-101B-9397-08002B2CF9AE}" pid="3" name="ContentTypeId">
    <vt:lpwstr>0x0101008A98423170284BEEB635F43C3CF4E98B00D5254ED6526AE641A18FD136F1563B28</vt:lpwstr>
  </property>
</Properties>
</file>