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0.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4" r:id="rId2"/>
    <p:sldMasterId id="2147483707" r:id="rId3"/>
    <p:sldMasterId id="2147483739" r:id="rId4"/>
    <p:sldMasterId id="2147483755" r:id="rId5"/>
    <p:sldMasterId id="2147483767" r:id="rId6"/>
    <p:sldMasterId id="2147483787" r:id="rId7"/>
    <p:sldMasterId id="2147483800" r:id="rId8"/>
    <p:sldMasterId id="2147483808" r:id="rId9"/>
  </p:sldMasterIdLst>
  <p:notesMasterIdLst>
    <p:notesMasterId r:id="rId70"/>
  </p:notesMasterIdLst>
  <p:handoutMasterIdLst>
    <p:handoutMasterId r:id="rId71"/>
  </p:handoutMasterIdLst>
  <p:sldIdLst>
    <p:sldId id="415" r:id="rId10"/>
    <p:sldId id="450" r:id="rId11"/>
    <p:sldId id="440" r:id="rId12"/>
    <p:sldId id="516" r:id="rId13"/>
    <p:sldId id="526" r:id="rId14"/>
    <p:sldId id="527" r:id="rId15"/>
    <p:sldId id="528" r:id="rId16"/>
    <p:sldId id="529" r:id="rId17"/>
    <p:sldId id="530" r:id="rId18"/>
    <p:sldId id="532" r:id="rId19"/>
    <p:sldId id="536" r:id="rId20"/>
    <p:sldId id="535" r:id="rId21"/>
    <p:sldId id="550" r:id="rId22"/>
    <p:sldId id="517" r:id="rId23"/>
    <p:sldId id="456" r:id="rId24"/>
    <p:sldId id="494" r:id="rId25"/>
    <p:sldId id="486" r:id="rId26"/>
    <p:sldId id="493" r:id="rId27"/>
    <p:sldId id="496" r:id="rId28"/>
    <p:sldId id="497" r:id="rId29"/>
    <p:sldId id="498" r:id="rId30"/>
    <p:sldId id="499" r:id="rId31"/>
    <p:sldId id="488" r:id="rId32"/>
    <p:sldId id="490" r:id="rId33"/>
    <p:sldId id="491" r:id="rId34"/>
    <p:sldId id="420" r:id="rId35"/>
    <p:sldId id="407" r:id="rId36"/>
    <p:sldId id="426" r:id="rId37"/>
    <p:sldId id="425" r:id="rId38"/>
    <p:sldId id="405" r:id="rId39"/>
    <p:sldId id="430" r:id="rId40"/>
    <p:sldId id="548" r:id="rId41"/>
    <p:sldId id="518" r:id="rId42"/>
    <p:sldId id="429" r:id="rId43"/>
    <p:sldId id="552" r:id="rId44"/>
    <p:sldId id="547" r:id="rId45"/>
    <p:sldId id="537" r:id="rId46"/>
    <p:sldId id="478" r:id="rId47"/>
    <p:sldId id="545" r:id="rId48"/>
    <p:sldId id="510" r:id="rId49"/>
    <p:sldId id="538" r:id="rId50"/>
    <p:sldId id="539" r:id="rId51"/>
    <p:sldId id="540" r:id="rId52"/>
    <p:sldId id="541" r:id="rId53"/>
    <p:sldId id="542" r:id="rId54"/>
    <p:sldId id="543" r:id="rId55"/>
    <p:sldId id="459" r:id="rId56"/>
    <p:sldId id="468" r:id="rId57"/>
    <p:sldId id="460" r:id="rId58"/>
    <p:sldId id="469" r:id="rId59"/>
    <p:sldId id="465" r:id="rId60"/>
    <p:sldId id="470" r:id="rId61"/>
    <p:sldId id="472" r:id="rId62"/>
    <p:sldId id="471" r:id="rId63"/>
    <p:sldId id="463" r:id="rId64"/>
    <p:sldId id="549" r:id="rId65"/>
    <p:sldId id="551" r:id="rId66"/>
    <p:sldId id="544" r:id="rId67"/>
    <p:sldId id="479" r:id="rId68"/>
    <p:sldId id="419" r:id="rId6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ulie Selwyn" initials="JS" lastIdx="5" clrIdx="6"/>
  <p:cmAuthor id="1" name="Linda Briheim" initials="LB" lastIdx="25" clrIdx="0"/>
  <p:cmAuthor id="8" name="Linda Briheim-Crookall" initials="LB" lastIdx="4" clrIdx="7"/>
  <p:cmAuthor id="2" name="Susanna Larsson" initials="SL" lastIdx="51" clrIdx="1"/>
  <p:cmAuthor id="9" name="Windows User" initials="WU" lastIdx="1" clrIdx="8"/>
  <p:cmAuthor id="3" name="JT Selwyn" initials="JTS" lastIdx="19" clrIdx="2"/>
  <p:cmAuthor id="10" name="Coram Visitor" initials="CV" lastIdx="1" clrIdx="9"/>
  <p:cmAuthor id="4" name="JT Selwyn" initials="JS" lastIdx="3" clrIdx="3"/>
  <p:cmAuthor id="5" name="Linda Briheim-Crookall" initials="LBC" lastIdx="42" clrIdx="4"/>
  <p:cmAuthor id="6" name="Shaneese Barrett" initials="SB" lastIdx="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388D"/>
    <a:srgbClr val="F8D500"/>
    <a:srgbClr val="6B2F75"/>
    <a:srgbClr val="C4D600"/>
    <a:srgbClr val="FFD100"/>
    <a:srgbClr val="EF7723"/>
    <a:srgbClr val="87CBD8"/>
    <a:srgbClr val="F0FF4D"/>
    <a:srgbClr val="FFDD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5000" autoAdjust="0"/>
  </p:normalViewPr>
  <p:slideViewPr>
    <p:cSldViewPr>
      <p:cViewPr varScale="1">
        <p:scale>
          <a:sx n="54" d="100"/>
          <a:sy n="54" d="100"/>
        </p:scale>
        <p:origin x="1148" y="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6324"/>
    </p:cViewPr>
  </p:sorterViewPr>
  <p:notesViewPr>
    <p:cSldViewPr>
      <p:cViewPr varScale="1">
        <p:scale>
          <a:sx n="48" d="100"/>
          <a:sy n="48" d="100"/>
        </p:scale>
        <p:origin x="-2816" y="-80"/>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r>
              <a:rPr lang="en-US" b="1" dirty="0">
                <a:solidFill>
                  <a:srgbClr val="6B2F75"/>
                </a:solidFill>
                <a:latin typeface="Arial" panose="020B0604020202020204" pitchFamily="34" charset="0"/>
                <a:cs typeface="Arial" panose="020B0604020202020204" pitchFamily="34" charset="0"/>
              </a:rPr>
              <a:t>4-7 year olds</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5853543307086613"/>
          <c:y val="0.13978125"/>
          <c:w val="0.49959596456692912"/>
          <c:h val="0.74939394685039373"/>
        </c:manualLayout>
      </c:layout>
      <c:doughnutChart>
        <c:varyColors val="1"/>
        <c:ser>
          <c:idx val="0"/>
          <c:order val="0"/>
          <c:tx>
            <c:strRef>
              <c:f>Sheet1!$B$1</c:f>
              <c:strCache>
                <c:ptCount val="1"/>
                <c:pt idx="0">
                  <c:v>low well-being</c:v>
                </c:pt>
              </c:strCache>
            </c:strRef>
          </c:tx>
          <c:spPr>
            <a:solidFill>
              <a:schemeClr val="accent3"/>
            </a:solidFill>
            <a:ln w="25400" cap="flat" cmpd="sng" algn="ctr">
              <a:solidFill>
                <a:schemeClr val="bg1"/>
              </a:solidFill>
              <a:prstDash val="solid"/>
            </a:ln>
            <a:effectLst/>
          </c:spPr>
          <c:dPt>
            <c:idx val="0"/>
            <c:bubble3D val="0"/>
            <c:spPr>
              <a:solidFill>
                <a:schemeClr val="accent3"/>
              </a:solidFill>
              <a:ln w="25400" cap="flat" cmpd="sng" algn="ctr">
                <a:solidFill>
                  <a:schemeClr val="bg1"/>
                </a:solidFill>
                <a:prstDash val="solid"/>
              </a:ln>
              <a:effectLst/>
            </c:spPr>
            <c:extLst>
              <c:ext xmlns:c16="http://schemas.microsoft.com/office/drawing/2014/chart" uri="{C3380CC4-5D6E-409C-BE32-E72D297353CC}">
                <c16:uniqueId val="{00000001-8754-4B1B-8447-CDF0E3BC643A}"/>
              </c:ext>
            </c:extLst>
          </c:dPt>
          <c:dPt>
            <c:idx val="1"/>
            <c:bubble3D val="0"/>
            <c:spPr>
              <a:solidFill>
                <a:schemeClr val="accent2"/>
              </a:solidFill>
              <a:ln w="25400" cap="flat" cmpd="sng" algn="ctr">
                <a:solidFill>
                  <a:schemeClr val="bg1"/>
                </a:solidFill>
                <a:prstDash val="solid"/>
              </a:ln>
              <a:effectLst/>
            </c:spPr>
            <c:extLst>
              <c:ext xmlns:c16="http://schemas.microsoft.com/office/drawing/2014/chart" uri="{C3380CC4-5D6E-409C-BE32-E72D297353CC}">
                <c16:uniqueId val="{00000003-8754-4B1B-8447-CDF0E3BC643A}"/>
              </c:ext>
            </c:extLst>
          </c:dPt>
          <c:cat>
            <c:strRef>
              <c:f>Sheet1!$A$2:$A$3</c:f>
              <c:strCache>
                <c:ptCount val="2"/>
                <c:pt idx="0">
                  <c:v>no</c:v>
                </c:pt>
                <c:pt idx="1">
                  <c:v>yes</c:v>
                </c:pt>
              </c:strCache>
            </c:strRef>
          </c:cat>
          <c:val>
            <c:numRef>
              <c:f>Sheet1!$B$2:$B$3</c:f>
              <c:numCache>
                <c:formatCode>General</c:formatCode>
                <c:ptCount val="2"/>
                <c:pt idx="0">
                  <c:v>97</c:v>
                </c:pt>
                <c:pt idx="1">
                  <c:v>3</c:v>
                </c:pt>
              </c:numCache>
            </c:numRef>
          </c:val>
          <c:extLst>
            <c:ext xmlns:c16="http://schemas.microsoft.com/office/drawing/2014/chart" uri="{C3380CC4-5D6E-409C-BE32-E72D297353CC}">
              <c16:uniqueId val="{00000004-8754-4B1B-8447-CDF0E3BC643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r>
              <a:rPr lang="en-US" b="1" dirty="0">
                <a:solidFill>
                  <a:srgbClr val="6B2F75"/>
                </a:solidFill>
                <a:latin typeface="Arial" panose="020B0604020202020204" pitchFamily="34" charset="0"/>
                <a:cs typeface="Arial" panose="020B0604020202020204" pitchFamily="34" charset="0"/>
              </a:rPr>
              <a:t>8-11 year olds</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5853543307086613"/>
          <c:y val="0.13978125"/>
          <c:w val="0.49959596456692912"/>
          <c:h val="0.74939394685039373"/>
        </c:manualLayout>
      </c:layout>
      <c:doughnutChart>
        <c:varyColors val="1"/>
        <c:ser>
          <c:idx val="0"/>
          <c:order val="0"/>
          <c:tx>
            <c:strRef>
              <c:f>Sheet1!$B$1</c:f>
              <c:strCache>
                <c:ptCount val="1"/>
                <c:pt idx="0">
                  <c:v>low well-being</c:v>
                </c:pt>
              </c:strCache>
            </c:strRef>
          </c:tx>
          <c:spPr>
            <a:solidFill>
              <a:schemeClr val="accent3"/>
            </a:solidFill>
            <a:ln w="25400" cap="flat" cmpd="sng" algn="ctr">
              <a:solidFill>
                <a:schemeClr val="bg1"/>
              </a:solidFill>
              <a:prstDash val="solid"/>
            </a:ln>
            <a:effectLst/>
          </c:spPr>
          <c:dPt>
            <c:idx val="0"/>
            <c:bubble3D val="0"/>
            <c:spPr>
              <a:solidFill>
                <a:schemeClr val="accent3"/>
              </a:solidFill>
              <a:ln w="25400" cap="flat" cmpd="sng" algn="ctr">
                <a:solidFill>
                  <a:schemeClr val="bg1"/>
                </a:solidFill>
                <a:prstDash val="solid"/>
              </a:ln>
              <a:effectLst/>
            </c:spPr>
            <c:extLst>
              <c:ext xmlns:c16="http://schemas.microsoft.com/office/drawing/2014/chart" uri="{C3380CC4-5D6E-409C-BE32-E72D297353CC}">
                <c16:uniqueId val="{00000001-3363-441A-BFB7-4104F683A6DD}"/>
              </c:ext>
            </c:extLst>
          </c:dPt>
          <c:dPt>
            <c:idx val="1"/>
            <c:bubble3D val="0"/>
            <c:spPr>
              <a:solidFill>
                <a:schemeClr val="accent2"/>
              </a:solidFill>
              <a:ln w="25400" cap="flat" cmpd="sng" algn="ctr">
                <a:solidFill>
                  <a:schemeClr val="bg1"/>
                </a:solidFill>
                <a:prstDash val="solid"/>
              </a:ln>
              <a:effectLst/>
            </c:spPr>
            <c:extLst>
              <c:ext xmlns:c16="http://schemas.microsoft.com/office/drawing/2014/chart" uri="{C3380CC4-5D6E-409C-BE32-E72D297353CC}">
                <c16:uniqueId val="{00000003-3363-441A-BFB7-4104F683A6DD}"/>
              </c:ext>
            </c:extLst>
          </c:dPt>
          <c:cat>
            <c:strRef>
              <c:f>Sheet1!$A$2:$A$3</c:f>
              <c:strCache>
                <c:ptCount val="2"/>
                <c:pt idx="0">
                  <c:v>no</c:v>
                </c:pt>
                <c:pt idx="1">
                  <c:v>yes</c:v>
                </c:pt>
              </c:strCache>
            </c:strRef>
          </c:cat>
          <c:val>
            <c:numRef>
              <c:f>Sheet1!$B$2:$B$3</c:f>
              <c:numCache>
                <c:formatCode>General</c:formatCode>
                <c:ptCount val="2"/>
                <c:pt idx="0">
                  <c:v>96</c:v>
                </c:pt>
                <c:pt idx="1">
                  <c:v>4</c:v>
                </c:pt>
              </c:numCache>
            </c:numRef>
          </c:val>
          <c:extLst>
            <c:ext xmlns:c16="http://schemas.microsoft.com/office/drawing/2014/chart" uri="{C3380CC4-5D6E-409C-BE32-E72D297353CC}">
              <c16:uniqueId val="{00000004-3363-441A-BFB7-4104F683A6D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r>
              <a:rPr lang="en-US" b="1" dirty="0">
                <a:solidFill>
                  <a:srgbClr val="6B2F75"/>
                </a:solidFill>
                <a:latin typeface="Arial" panose="020B0604020202020204" pitchFamily="34" charset="0"/>
                <a:cs typeface="Arial" panose="020B0604020202020204" pitchFamily="34" charset="0"/>
              </a:rPr>
              <a:t>11-18 year olds</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5853543307086613"/>
          <c:y val="0.13978125"/>
          <c:w val="0.49959596456692912"/>
          <c:h val="0.74939394685039373"/>
        </c:manualLayout>
      </c:layout>
      <c:doughnutChart>
        <c:varyColors val="1"/>
        <c:ser>
          <c:idx val="0"/>
          <c:order val="0"/>
          <c:tx>
            <c:strRef>
              <c:f>Sheet1!$B$1</c:f>
              <c:strCache>
                <c:ptCount val="1"/>
                <c:pt idx="0">
                  <c:v>low well-being</c:v>
                </c:pt>
              </c:strCache>
            </c:strRef>
          </c:tx>
          <c:spPr>
            <a:solidFill>
              <a:schemeClr val="accent3"/>
            </a:solidFill>
            <a:ln w="25400" cap="flat" cmpd="sng" algn="ctr">
              <a:solidFill>
                <a:schemeClr val="bg1"/>
              </a:solidFill>
              <a:prstDash val="solid"/>
            </a:ln>
            <a:effectLst/>
          </c:spPr>
          <c:dPt>
            <c:idx val="0"/>
            <c:bubble3D val="0"/>
            <c:spPr>
              <a:solidFill>
                <a:schemeClr val="accent3"/>
              </a:solidFill>
              <a:ln w="25400" cap="flat" cmpd="sng" algn="ctr">
                <a:solidFill>
                  <a:schemeClr val="bg1"/>
                </a:solidFill>
                <a:prstDash val="solid"/>
              </a:ln>
              <a:effectLst/>
            </c:spPr>
            <c:extLst>
              <c:ext xmlns:c16="http://schemas.microsoft.com/office/drawing/2014/chart" uri="{C3380CC4-5D6E-409C-BE32-E72D297353CC}">
                <c16:uniqueId val="{00000001-5726-49D7-9532-410646E1BFA2}"/>
              </c:ext>
            </c:extLst>
          </c:dPt>
          <c:dPt>
            <c:idx val="1"/>
            <c:bubble3D val="0"/>
            <c:spPr>
              <a:solidFill>
                <a:schemeClr val="accent2"/>
              </a:solidFill>
              <a:ln w="25400" cap="flat" cmpd="sng" algn="ctr">
                <a:solidFill>
                  <a:schemeClr val="bg1"/>
                </a:solidFill>
                <a:prstDash val="solid"/>
              </a:ln>
              <a:effectLst/>
            </c:spPr>
            <c:extLst>
              <c:ext xmlns:c16="http://schemas.microsoft.com/office/drawing/2014/chart" uri="{C3380CC4-5D6E-409C-BE32-E72D297353CC}">
                <c16:uniqueId val="{00000003-5726-49D7-9532-410646E1BFA2}"/>
              </c:ext>
            </c:extLst>
          </c:dPt>
          <c:cat>
            <c:strRef>
              <c:f>Sheet1!$A$2:$A$3</c:f>
              <c:strCache>
                <c:ptCount val="2"/>
                <c:pt idx="0">
                  <c:v>no</c:v>
                </c:pt>
                <c:pt idx="1">
                  <c:v>yes</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5726-49D7-9532-410646E1BFA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r>
              <a:rPr lang="en-US" b="1" dirty="0">
                <a:solidFill>
                  <a:srgbClr val="6B2F75"/>
                </a:solidFill>
                <a:latin typeface="Arial" panose="020B0604020202020204" pitchFamily="34" charset="0"/>
                <a:cs typeface="Arial" panose="020B0604020202020204" pitchFamily="34" charset="0"/>
              </a:rPr>
              <a:t>4-7 year olds</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5853543307086613"/>
          <c:y val="0.13978125"/>
          <c:w val="0.49959596456692912"/>
          <c:h val="0.74939394685039373"/>
        </c:manualLayout>
      </c:layout>
      <c:doughnutChart>
        <c:varyColors val="1"/>
        <c:ser>
          <c:idx val="0"/>
          <c:order val="0"/>
          <c:tx>
            <c:strRef>
              <c:f>Sheet1!$B$1</c:f>
              <c:strCache>
                <c:ptCount val="1"/>
                <c:pt idx="0">
                  <c:v>low well-being</c:v>
                </c:pt>
              </c:strCache>
            </c:strRef>
          </c:tx>
          <c:spPr>
            <a:solidFill>
              <a:schemeClr val="accent3"/>
            </a:solidFill>
            <a:ln w="25400" cap="flat" cmpd="sng" algn="ctr">
              <a:solidFill>
                <a:schemeClr val="bg1"/>
              </a:solidFill>
              <a:prstDash val="solid"/>
            </a:ln>
            <a:effectLst/>
          </c:spPr>
          <c:dPt>
            <c:idx val="0"/>
            <c:bubble3D val="0"/>
            <c:spPr>
              <a:solidFill>
                <a:schemeClr val="accent3"/>
              </a:solidFill>
              <a:ln w="25400" cap="flat" cmpd="sng" algn="ctr">
                <a:solidFill>
                  <a:schemeClr val="bg1"/>
                </a:solidFill>
                <a:prstDash val="solid"/>
              </a:ln>
              <a:effectLst/>
            </c:spPr>
            <c:extLst>
              <c:ext xmlns:c16="http://schemas.microsoft.com/office/drawing/2014/chart" uri="{C3380CC4-5D6E-409C-BE32-E72D297353CC}">
                <c16:uniqueId val="{00000001-F5F9-4705-A1CC-60F18CDB5F20}"/>
              </c:ext>
            </c:extLst>
          </c:dPt>
          <c:dPt>
            <c:idx val="1"/>
            <c:bubble3D val="0"/>
            <c:spPr>
              <a:solidFill>
                <a:schemeClr val="accent2"/>
              </a:solidFill>
              <a:ln w="25400" cap="flat" cmpd="sng" algn="ctr">
                <a:solidFill>
                  <a:schemeClr val="bg1"/>
                </a:solidFill>
                <a:prstDash val="solid"/>
              </a:ln>
              <a:effectLst/>
            </c:spPr>
            <c:extLst>
              <c:ext xmlns:c16="http://schemas.microsoft.com/office/drawing/2014/chart" uri="{C3380CC4-5D6E-409C-BE32-E72D297353CC}">
                <c16:uniqueId val="{00000003-F5F9-4705-A1CC-60F18CDB5F20}"/>
              </c:ext>
            </c:extLst>
          </c:dPt>
          <c:cat>
            <c:strRef>
              <c:f>Sheet1!$A$2:$A$3</c:f>
              <c:strCache>
                <c:ptCount val="2"/>
                <c:pt idx="0">
                  <c:v>no</c:v>
                </c:pt>
                <c:pt idx="1">
                  <c:v>yes</c:v>
                </c:pt>
              </c:strCache>
            </c:strRef>
          </c:cat>
          <c:val>
            <c:numRef>
              <c:f>Sheet1!$B$2:$B$3</c:f>
              <c:numCache>
                <c:formatCode>General</c:formatCode>
                <c:ptCount val="2"/>
                <c:pt idx="0">
                  <c:v>97</c:v>
                </c:pt>
                <c:pt idx="1">
                  <c:v>3</c:v>
                </c:pt>
              </c:numCache>
            </c:numRef>
          </c:val>
          <c:extLst>
            <c:ext xmlns:c16="http://schemas.microsoft.com/office/drawing/2014/chart" uri="{C3380CC4-5D6E-409C-BE32-E72D297353CC}">
              <c16:uniqueId val="{00000004-F5F9-4705-A1CC-60F18CDB5F2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r>
              <a:rPr lang="en-US" b="1" dirty="0">
                <a:solidFill>
                  <a:srgbClr val="6B2F75"/>
                </a:solidFill>
                <a:latin typeface="Arial" panose="020B0604020202020204" pitchFamily="34" charset="0"/>
                <a:cs typeface="Arial" panose="020B0604020202020204" pitchFamily="34" charset="0"/>
              </a:rPr>
              <a:t>8-11 year olds</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5853543307086613"/>
          <c:y val="0.13978125"/>
          <c:w val="0.49959596456692912"/>
          <c:h val="0.74939394685039373"/>
        </c:manualLayout>
      </c:layout>
      <c:doughnutChart>
        <c:varyColors val="1"/>
        <c:ser>
          <c:idx val="0"/>
          <c:order val="0"/>
          <c:tx>
            <c:strRef>
              <c:f>Sheet1!$B$1</c:f>
              <c:strCache>
                <c:ptCount val="1"/>
                <c:pt idx="0">
                  <c:v>low well-being</c:v>
                </c:pt>
              </c:strCache>
            </c:strRef>
          </c:tx>
          <c:spPr>
            <a:solidFill>
              <a:schemeClr val="accent3"/>
            </a:solidFill>
            <a:ln w="25400" cap="flat" cmpd="sng" algn="ctr">
              <a:solidFill>
                <a:schemeClr val="bg1"/>
              </a:solidFill>
              <a:prstDash val="solid"/>
            </a:ln>
            <a:effectLst/>
          </c:spPr>
          <c:dPt>
            <c:idx val="0"/>
            <c:bubble3D val="0"/>
            <c:spPr>
              <a:solidFill>
                <a:schemeClr val="accent3"/>
              </a:solidFill>
              <a:ln w="25400" cap="flat" cmpd="sng" algn="ctr">
                <a:solidFill>
                  <a:schemeClr val="bg1"/>
                </a:solidFill>
                <a:prstDash val="solid"/>
              </a:ln>
              <a:effectLst/>
            </c:spPr>
            <c:extLst>
              <c:ext xmlns:c16="http://schemas.microsoft.com/office/drawing/2014/chart" uri="{C3380CC4-5D6E-409C-BE32-E72D297353CC}">
                <c16:uniqueId val="{00000001-5373-47A5-85A1-F1A7C8647C17}"/>
              </c:ext>
            </c:extLst>
          </c:dPt>
          <c:dPt>
            <c:idx val="1"/>
            <c:bubble3D val="0"/>
            <c:spPr>
              <a:solidFill>
                <a:schemeClr val="accent2"/>
              </a:solidFill>
              <a:ln w="25400" cap="flat" cmpd="sng" algn="ctr">
                <a:solidFill>
                  <a:schemeClr val="bg1"/>
                </a:solidFill>
                <a:prstDash val="solid"/>
              </a:ln>
              <a:effectLst/>
            </c:spPr>
            <c:extLst>
              <c:ext xmlns:c16="http://schemas.microsoft.com/office/drawing/2014/chart" uri="{C3380CC4-5D6E-409C-BE32-E72D297353CC}">
                <c16:uniqueId val="{00000003-5373-47A5-85A1-F1A7C8647C17}"/>
              </c:ext>
            </c:extLst>
          </c:dPt>
          <c:cat>
            <c:strRef>
              <c:f>Sheet1!$A$2:$A$3</c:f>
              <c:strCache>
                <c:ptCount val="2"/>
                <c:pt idx="0">
                  <c:v>no</c:v>
                </c:pt>
                <c:pt idx="1">
                  <c:v>yes</c:v>
                </c:pt>
              </c:strCache>
            </c:strRef>
          </c:cat>
          <c:val>
            <c:numRef>
              <c:f>Sheet1!$B$2:$B$3</c:f>
              <c:numCache>
                <c:formatCode>General</c:formatCode>
                <c:ptCount val="2"/>
                <c:pt idx="0">
                  <c:v>96</c:v>
                </c:pt>
                <c:pt idx="1">
                  <c:v>4</c:v>
                </c:pt>
              </c:numCache>
            </c:numRef>
          </c:val>
          <c:extLst>
            <c:ext xmlns:c16="http://schemas.microsoft.com/office/drawing/2014/chart" uri="{C3380CC4-5D6E-409C-BE32-E72D297353CC}">
              <c16:uniqueId val="{00000004-5373-47A5-85A1-F1A7C8647C1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r>
              <a:rPr lang="en-US" b="1" dirty="0">
                <a:solidFill>
                  <a:srgbClr val="6B2F75"/>
                </a:solidFill>
                <a:latin typeface="Arial" panose="020B0604020202020204" pitchFamily="34" charset="0"/>
                <a:cs typeface="Arial" panose="020B0604020202020204" pitchFamily="34" charset="0"/>
              </a:rPr>
              <a:t>11-18 year olds</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6B2F75"/>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5853543307086613"/>
          <c:y val="0.13978125"/>
          <c:w val="0.49959596456692912"/>
          <c:h val="0.74939394685039373"/>
        </c:manualLayout>
      </c:layout>
      <c:doughnutChart>
        <c:varyColors val="1"/>
        <c:ser>
          <c:idx val="0"/>
          <c:order val="0"/>
          <c:tx>
            <c:strRef>
              <c:f>Sheet1!$B$1</c:f>
              <c:strCache>
                <c:ptCount val="1"/>
                <c:pt idx="0">
                  <c:v>low well-being</c:v>
                </c:pt>
              </c:strCache>
            </c:strRef>
          </c:tx>
          <c:spPr>
            <a:solidFill>
              <a:schemeClr val="accent3"/>
            </a:solidFill>
            <a:ln w="25400" cap="flat" cmpd="sng" algn="ctr">
              <a:solidFill>
                <a:schemeClr val="bg1"/>
              </a:solidFill>
              <a:prstDash val="solid"/>
            </a:ln>
            <a:effectLst/>
          </c:spPr>
          <c:dPt>
            <c:idx val="0"/>
            <c:bubble3D val="0"/>
            <c:spPr>
              <a:solidFill>
                <a:schemeClr val="accent3"/>
              </a:solidFill>
              <a:ln w="25400" cap="flat" cmpd="sng" algn="ctr">
                <a:solidFill>
                  <a:schemeClr val="bg1"/>
                </a:solidFill>
                <a:prstDash val="solid"/>
              </a:ln>
              <a:effectLst/>
            </c:spPr>
            <c:extLst>
              <c:ext xmlns:c16="http://schemas.microsoft.com/office/drawing/2014/chart" uri="{C3380CC4-5D6E-409C-BE32-E72D297353CC}">
                <c16:uniqueId val="{00000001-09DF-4637-994A-2BE7813B27A6}"/>
              </c:ext>
            </c:extLst>
          </c:dPt>
          <c:dPt>
            <c:idx val="1"/>
            <c:bubble3D val="0"/>
            <c:spPr>
              <a:solidFill>
                <a:schemeClr val="accent2"/>
              </a:solidFill>
              <a:ln w="25400" cap="flat" cmpd="sng" algn="ctr">
                <a:solidFill>
                  <a:schemeClr val="bg1"/>
                </a:solidFill>
                <a:prstDash val="solid"/>
              </a:ln>
              <a:effectLst/>
            </c:spPr>
            <c:extLst>
              <c:ext xmlns:c16="http://schemas.microsoft.com/office/drawing/2014/chart" uri="{C3380CC4-5D6E-409C-BE32-E72D297353CC}">
                <c16:uniqueId val="{00000003-09DF-4637-994A-2BE7813B27A6}"/>
              </c:ext>
            </c:extLst>
          </c:dPt>
          <c:cat>
            <c:strRef>
              <c:f>Sheet1!$A$2:$A$3</c:f>
              <c:strCache>
                <c:ptCount val="2"/>
                <c:pt idx="0">
                  <c:v>no</c:v>
                </c:pt>
                <c:pt idx="1">
                  <c:v>yes</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09DF-4637-994A-2BE7813B27A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51022-E465-4D84-BCCC-D8116024196D}"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en-GB"/>
        </a:p>
      </dgm:t>
    </dgm:pt>
    <dgm:pt modelId="{B6F5FD9F-6D3B-4F5B-88DD-2E13F3BD2796}">
      <dgm:prSet phldrT="[Text]" custT="1"/>
      <dgm:spPr>
        <a:solidFill>
          <a:srgbClr val="FFD10D"/>
        </a:solidFill>
      </dgm:spPr>
      <dgm:t>
        <a:bodyPr/>
        <a:lstStyle/>
        <a:p>
          <a:r>
            <a:rPr lang="en-GB" sz="2400" dirty="0">
              <a:solidFill>
                <a:schemeClr val="bg2"/>
              </a:solidFill>
            </a:rPr>
            <a:t>Bright Spots Well-being indicators</a:t>
          </a:r>
        </a:p>
      </dgm:t>
    </dgm:pt>
    <dgm:pt modelId="{B6C51E78-EA92-4C1F-90C2-B7C40E69FA16}" type="parTrans" cxnId="{AEA182BA-025D-4D8D-94F6-B44F6CE644E8}">
      <dgm:prSet/>
      <dgm:spPr/>
      <dgm:t>
        <a:bodyPr/>
        <a:lstStyle/>
        <a:p>
          <a:endParaRPr lang="en-GB" sz="2400"/>
        </a:p>
      </dgm:t>
    </dgm:pt>
    <dgm:pt modelId="{24D1FBBD-8A46-4B11-ABEE-D6E83F58028B}" type="sibTrans" cxnId="{AEA182BA-025D-4D8D-94F6-B44F6CE644E8}">
      <dgm:prSet/>
      <dgm:spPr/>
      <dgm:t>
        <a:bodyPr/>
        <a:lstStyle/>
        <a:p>
          <a:endParaRPr lang="en-GB" sz="2400"/>
        </a:p>
      </dgm:t>
    </dgm:pt>
    <dgm:pt modelId="{20A9BF58-4008-4013-8CC7-15C0A9C84C8C}">
      <dgm:prSet phldrT="[Text]" custT="1"/>
      <dgm:spPr/>
      <dgm:t>
        <a:bodyPr/>
        <a:lstStyle/>
        <a:p>
          <a:r>
            <a:rPr lang="en-GB" sz="2400" dirty="0"/>
            <a:t>Your Life, Your Care</a:t>
          </a:r>
        </a:p>
      </dgm:t>
    </dgm:pt>
    <dgm:pt modelId="{C01423A0-4F06-4A96-8A3D-A778D9581D4B}" type="parTrans" cxnId="{8F39682D-E36F-478B-8153-CBE2252C0106}">
      <dgm:prSet/>
      <dgm:spPr/>
      <dgm:t>
        <a:bodyPr/>
        <a:lstStyle/>
        <a:p>
          <a:endParaRPr lang="en-GB" sz="2400"/>
        </a:p>
      </dgm:t>
    </dgm:pt>
    <dgm:pt modelId="{46961300-0B3E-43FC-B550-8F651AE47256}" type="sibTrans" cxnId="{8F39682D-E36F-478B-8153-CBE2252C0106}">
      <dgm:prSet/>
      <dgm:spPr/>
      <dgm:t>
        <a:bodyPr/>
        <a:lstStyle/>
        <a:p>
          <a:endParaRPr lang="en-GB" sz="2400"/>
        </a:p>
      </dgm:t>
    </dgm:pt>
    <dgm:pt modelId="{B06684DA-B6F6-4B3E-836E-0C53856420E8}">
      <dgm:prSet phldrT="[Text]" custT="1"/>
      <dgm:spPr/>
      <dgm:t>
        <a:bodyPr/>
        <a:lstStyle/>
        <a:p>
          <a:r>
            <a:rPr lang="en-GB" sz="2400" dirty="0"/>
            <a:t>Your Life Beyond Care</a:t>
          </a:r>
        </a:p>
      </dgm:t>
    </dgm:pt>
    <dgm:pt modelId="{844B29BE-8890-4281-B126-AD0615DBE5CB}" type="parTrans" cxnId="{E257C65D-B9C2-4582-B3BE-AEAFF97CB1B8}">
      <dgm:prSet/>
      <dgm:spPr/>
      <dgm:t>
        <a:bodyPr/>
        <a:lstStyle/>
        <a:p>
          <a:endParaRPr lang="en-GB" sz="2400"/>
        </a:p>
      </dgm:t>
    </dgm:pt>
    <dgm:pt modelId="{4DB51739-22F2-438D-9744-97F318A42B7D}" type="sibTrans" cxnId="{E257C65D-B9C2-4582-B3BE-AEAFF97CB1B8}">
      <dgm:prSet/>
      <dgm:spPr/>
      <dgm:t>
        <a:bodyPr/>
        <a:lstStyle/>
        <a:p>
          <a:endParaRPr lang="en-GB" sz="2400"/>
        </a:p>
      </dgm:t>
    </dgm:pt>
    <dgm:pt modelId="{EF3F1DE8-0343-4EC3-B9D3-BA18098B9DB6}" type="pres">
      <dgm:prSet presAssocID="{2BC51022-E465-4D84-BCCC-D8116024196D}" presName="Name0" presStyleCnt="0">
        <dgm:presLayoutVars>
          <dgm:chMax val="7"/>
          <dgm:dir/>
          <dgm:animOne val="branch"/>
        </dgm:presLayoutVars>
      </dgm:prSet>
      <dgm:spPr/>
    </dgm:pt>
    <dgm:pt modelId="{54E98D75-53AA-4754-8008-00521BB92EBF}" type="pres">
      <dgm:prSet presAssocID="{B6F5FD9F-6D3B-4F5B-88DD-2E13F3BD2796}" presName="parTx1" presStyleLbl="node1" presStyleIdx="0" presStyleCnt="1" custScaleX="133610" custScaleY="139731" custLinFactNeighborX="-1681" custLinFactNeighborY="-2673"/>
      <dgm:spPr/>
    </dgm:pt>
    <dgm:pt modelId="{071C9784-F45B-4A59-B2CD-A003568671A7}" type="pres">
      <dgm:prSet presAssocID="{B6F5FD9F-6D3B-4F5B-88DD-2E13F3BD2796}" presName="spPre1" presStyleCnt="0"/>
      <dgm:spPr/>
    </dgm:pt>
    <dgm:pt modelId="{73154EAF-0AF3-49AA-889F-B8FBD671D8B1}" type="pres">
      <dgm:prSet presAssocID="{B6F5FD9F-6D3B-4F5B-88DD-2E13F3BD2796}" presName="chLin1" presStyleCnt="0"/>
      <dgm:spPr/>
    </dgm:pt>
    <dgm:pt modelId="{B46A0082-D1BD-49FC-96E8-0E69FD167430}" type="pres">
      <dgm:prSet presAssocID="{C01423A0-4F06-4A96-8A3D-A778D9581D4B}" presName="Name11" presStyleLbl="parChTrans1D1" presStyleIdx="0" presStyleCnt="4"/>
      <dgm:spPr/>
    </dgm:pt>
    <dgm:pt modelId="{1DF6B89D-BD99-4418-B217-ECFDA84D3B8E}" type="pres">
      <dgm:prSet presAssocID="{20A9BF58-4008-4013-8CC7-15C0A9C84C8C}" presName="txAndLines1" presStyleCnt="0"/>
      <dgm:spPr/>
    </dgm:pt>
    <dgm:pt modelId="{C5A83F79-3D36-4AF3-8338-DE1E01CE34DE}" type="pres">
      <dgm:prSet presAssocID="{20A9BF58-4008-4013-8CC7-15C0A9C84C8C}" presName="anchor1" presStyleCnt="0"/>
      <dgm:spPr/>
    </dgm:pt>
    <dgm:pt modelId="{F9E4081A-368F-4E41-8D90-8AF027655FF6}" type="pres">
      <dgm:prSet presAssocID="{20A9BF58-4008-4013-8CC7-15C0A9C84C8C}" presName="backup1" presStyleCnt="0"/>
      <dgm:spPr/>
    </dgm:pt>
    <dgm:pt modelId="{D57B65A5-6B74-40D8-8978-B3106C30D2F6}" type="pres">
      <dgm:prSet presAssocID="{20A9BF58-4008-4013-8CC7-15C0A9C84C8C}" presName="preLine1" presStyleLbl="parChTrans1D1" presStyleIdx="1" presStyleCnt="4"/>
      <dgm:spPr/>
    </dgm:pt>
    <dgm:pt modelId="{DE7F83B9-06CD-4EC9-A8EC-C6E7C97CC6A3}" type="pres">
      <dgm:prSet presAssocID="{20A9BF58-4008-4013-8CC7-15C0A9C84C8C}" presName="desTx1" presStyleLbl="revTx" presStyleIdx="0" presStyleCnt="0" custLinFactX="-11384" custLinFactNeighborX="-100000" custLinFactNeighborY="-513">
        <dgm:presLayoutVars>
          <dgm:bulletEnabled val="1"/>
        </dgm:presLayoutVars>
      </dgm:prSet>
      <dgm:spPr/>
    </dgm:pt>
    <dgm:pt modelId="{A6C3951B-F08E-43EC-BE02-A28A67B99665}" type="pres">
      <dgm:prSet presAssocID="{844B29BE-8890-4281-B126-AD0615DBE5CB}" presName="Name11" presStyleLbl="parChTrans1D1" presStyleIdx="2" presStyleCnt="4"/>
      <dgm:spPr/>
    </dgm:pt>
    <dgm:pt modelId="{DC009EAC-856E-43F8-B545-15A9AF73CA0C}" type="pres">
      <dgm:prSet presAssocID="{B06684DA-B6F6-4B3E-836E-0C53856420E8}" presName="txAndLines1" presStyleCnt="0"/>
      <dgm:spPr/>
    </dgm:pt>
    <dgm:pt modelId="{AB6AA940-2AC7-42AC-A39F-E34025EEC72D}" type="pres">
      <dgm:prSet presAssocID="{B06684DA-B6F6-4B3E-836E-0C53856420E8}" presName="anchor1" presStyleCnt="0"/>
      <dgm:spPr/>
    </dgm:pt>
    <dgm:pt modelId="{DE9999E1-64AF-4F16-BA3F-41A45BE0B3B9}" type="pres">
      <dgm:prSet presAssocID="{B06684DA-B6F6-4B3E-836E-0C53856420E8}" presName="backup1" presStyleCnt="0"/>
      <dgm:spPr/>
    </dgm:pt>
    <dgm:pt modelId="{6584E557-8783-46DD-B2B6-FFFDE3315E3D}" type="pres">
      <dgm:prSet presAssocID="{B06684DA-B6F6-4B3E-836E-0C53856420E8}" presName="preLine1" presStyleLbl="parChTrans1D1" presStyleIdx="3" presStyleCnt="4"/>
      <dgm:spPr/>
    </dgm:pt>
    <dgm:pt modelId="{F73BA846-81AA-4F98-AEA1-297CC3E6A692}" type="pres">
      <dgm:prSet presAssocID="{B06684DA-B6F6-4B3E-836E-0C53856420E8}" presName="desTx1" presStyleLbl="revTx" presStyleIdx="0" presStyleCnt="0" custLinFactX="-11384" custLinFactNeighborX="-100000" custLinFactNeighborY="25">
        <dgm:presLayoutVars>
          <dgm:bulletEnabled val="1"/>
        </dgm:presLayoutVars>
      </dgm:prSet>
      <dgm:spPr/>
    </dgm:pt>
  </dgm:ptLst>
  <dgm:cxnLst>
    <dgm:cxn modelId="{8F39682D-E36F-478B-8153-CBE2252C0106}" srcId="{B6F5FD9F-6D3B-4F5B-88DD-2E13F3BD2796}" destId="{20A9BF58-4008-4013-8CC7-15C0A9C84C8C}" srcOrd="0" destOrd="0" parTransId="{C01423A0-4F06-4A96-8A3D-A778D9581D4B}" sibTransId="{46961300-0B3E-43FC-B550-8F651AE47256}"/>
    <dgm:cxn modelId="{61468F33-DF81-40EC-AD1D-5E8F6B3A8FE2}" type="presOf" srcId="{B6F5FD9F-6D3B-4F5B-88DD-2E13F3BD2796}" destId="{54E98D75-53AA-4754-8008-00521BB92EBF}" srcOrd="0" destOrd="0" presId="urn:microsoft.com/office/officeart/2009/3/layout/SubStepProcess"/>
    <dgm:cxn modelId="{E257C65D-B9C2-4582-B3BE-AEAFF97CB1B8}" srcId="{B6F5FD9F-6D3B-4F5B-88DD-2E13F3BD2796}" destId="{B06684DA-B6F6-4B3E-836E-0C53856420E8}" srcOrd="1" destOrd="0" parTransId="{844B29BE-8890-4281-B126-AD0615DBE5CB}" sibTransId="{4DB51739-22F2-438D-9744-97F318A42B7D}"/>
    <dgm:cxn modelId="{F63DAA69-31EF-45E7-AF70-238FAED1D962}" type="presOf" srcId="{B06684DA-B6F6-4B3E-836E-0C53856420E8}" destId="{F73BA846-81AA-4F98-AEA1-297CC3E6A692}" srcOrd="0" destOrd="0" presId="urn:microsoft.com/office/officeart/2009/3/layout/SubStepProcess"/>
    <dgm:cxn modelId="{94AF4E57-BFC1-463E-8A57-DD01720D5BA9}" type="presOf" srcId="{20A9BF58-4008-4013-8CC7-15C0A9C84C8C}" destId="{DE7F83B9-06CD-4EC9-A8EC-C6E7C97CC6A3}" srcOrd="0" destOrd="0" presId="urn:microsoft.com/office/officeart/2009/3/layout/SubStepProcess"/>
    <dgm:cxn modelId="{DAD21884-89C9-4D13-88D0-A7FD7BAB9EA4}" type="presOf" srcId="{2BC51022-E465-4D84-BCCC-D8116024196D}" destId="{EF3F1DE8-0343-4EC3-B9D3-BA18098B9DB6}" srcOrd="0" destOrd="0" presId="urn:microsoft.com/office/officeart/2009/3/layout/SubStepProcess"/>
    <dgm:cxn modelId="{AEA182BA-025D-4D8D-94F6-B44F6CE644E8}" srcId="{2BC51022-E465-4D84-BCCC-D8116024196D}" destId="{B6F5FD9F-6D3B-4F5B-88DD-2E13F3BD2796}" srcOrd="0" destOrd="0" parTransId="{B6C51E78-EA92-4C1F-90C2-B7C40E69FA16}" sibTransId="{24D1FBBD-8A46-4B11-ABEE-D6E83F58028B}"/>
    <dgm:cxn modelId="{46F623CD-B5B6-45D3-85F0-8936B93E7544}" type="presParOf" srcId="{EF3F1DE8-0343-4EC3-B9D3-BA18098B9DB6}" destId="{54E98D75-53AA-4754-8008-00521BB92EBF}" srcOrd="0" destOrd="0" presId="urn:microsoft.com/office/officeart/2009/3/layout/SubStepProcess"/>
    <dgm:cxn modelId="{D889609E-43B2-4413-ABB7-F797605B27EB}" type="presParOf" srcId="{EF3F1DE8-0343-4EC3-B9D3-BA18098B9DB6}" destId="{071C9784-F45B-4A59-B2CD-A003568671A7}" srcOrd="1" destOrd="0" presId="urn:microsoft.com/office/officeart/2009/3/layout/SubStepProcess"/>
    <dgm:cxn modelId="{19BAB9E1-BEE1-4AA8-BB5B-9D0453262158}" type="presParOf" srcId="{EF3F1DE8-0343-4EC3-B9D3-BA18098B9DB6}" destId="{73154EAF-0AF3-49AA-889F-B8FBD671D8B1}" srcOrd="2" destOrd="0" presId="urn:microsoft.com/office/officeart/2009/3/layout/SubStepProcess"/>
    <dgm:cxn modelId="{835403DB-09E1-4936-9C57-20AEF3E0FB2C}" type="presParOf" srcId="{73154EAF-0AF3-49AA-889F-B8FBD671D8B1}" destId="{B46A0082-D1BD-49FC-96E8-0E69FD167430}" srcOrd="0" destOrd="0" presId="urn:microsoft.com/office/officeart/2009/3/layout/SubStepProcess"/>
    <dgm:cxn modelId="{C414D531-6775-41D5-9FFA-3566646B103C}" type="presParOf" srcId="{73154EAF-0AF3-49AA-889F-B8FBD671D8B1}" destId="{1DF6B89D-BD99-4418-B217-ECFDA84D3B8E}" srcOrd="1" destOrd="0" presId="urn:microsoft.com/office/officeart/2009/3/layout/SubStepProcess"/>
    <dgm:cxn modelId="{0B4400DD-0DFE-4D05-B90B-5BA5DFB05AAC}" type="presParOf" srcId="{1DF6B89D-BD99-4418-B217-ECFDA84D3B8E}" destId="{C5A83F79-3D36-4AF3-8338-DE1E01CE34DE}" srcOrd="0" destOrd="0" presId="urn:microsoft.com/office/officeart/2009/3/layout/SubStepProcess"/>
    <dgm:cxn modelId="{3AFFD26F-3652-408D-82C5-0472E367CDF0}" type="presParOf" srcId="{1DF6B89D-BD99-4418-B217-ECFDA84D3B8E}" destId="{F9E4081A-368F-4E41-8D90-8AF027655FF6}" srcOrd="1" destOrd="0" presId="urn:microsoft.com/office/officeart/2009/3/layout/SubStepProcess"/>
    <dgm:cxn modelId="{75AF91DA-7F49-4EA0-8320-E9046C911C8C}" type="presParOf" srcId="{1DF6B89D-BD99-4418-B217-ECFDA84D3B8E}" destId="{D57B65A5-6B74-40D8-8978-B3106C30D2F6}" srcOrd="2" destOrd="0" presId="urn:microsoft.com/office/officeart/2009/3/layout/SubStepProcess"/>
    <dgm:cxn modelId="{FC6666D7-2F57-41D8-AD41-CF181CCA6589}" type="presParOf" srcId="{1DF6B89D-BD99-4418-B217-ECFDA84D3B8E}" destId="{DE7F83B9-06CD-4EC9-A8EC-C6E7C97CC6A3}" srcOrd="3" destOrd="0" presId="urn:microsoft.com/office/officeart/2009/3/layout/SubStepProcess"/>
    <dgm:cxn modelId="{4C5FA953-63C2-46EA-B20D-AB378D6DBCD8}" type="presParOf" srcId="{73154EAF-0AF3-49AA-889F-B8FBD671D8B1}" destId="{A6C3951B-F08E-43EC-BE02-A28A67B99665}" srcOrd="2" destOrd="0" presId="urn:microsoft.com/office/officeart/2009/3/layout/SubStepProcess"/>
    <dgm:cxn modelId="{781A741B-7179-4F2A-A60E-CDE61E0ABD92}" type="presParOf" srcId="{73154EAF-0AF3-49AA-889F-B8FBD671D8B1}" destId="{DC009EAC-856E-43F8-B545-15A9AF73CA0C}" srcOrd="3" destOrd="0" presId="urn:microsoft.com/office/officeart/2009/3/layout/SubStepProcess"/>
    <dgm:cxn modelId="{4C3433E5-6B4A-4DD8-8F77-A3216178D1AE}" type="presParOf" srcId="{DC009EAC-856E-43F8-B545-15A9AF73CA0C}" destId="{AB6AA940-2AC7-42AC-A39F-E34025EEC72D}" srcOrd="0" destOrd="0" presId="urn:microsoft.com/office/officeart/2009/3/layout/SubStepProcess"/>
    <dgm:cxn modelId="{FFAE78B0-31FC-4653-B708-17CB388DD11A}" type="presParOf" srcId="{DC009EAC-856E-43F8-B545-15A9AF73CA0C}" destId="{DE9999E1-64AF-4F16-BA3F-41A45BE0B3B9}" srcOrd="1" destOrd="0" presId="urn:microsoft.com/office/officeart/2009/3/layout/SubStepProcess"/>
    <dgm:cxn modelId="{108E3DF8-5733-4698-B4E1-C39D62C491A3}" type="presParOf" srcId="{DC009EAC-856E-43F8-B545-15A9AF73CA0C}" destId="{6584E557-8783-46DD-B2B6-FFFDE3315E3D}" srcOrd="2" destOrd="0" presId="urn:microsoft.com/office/officeart/2009/3/layout/SubStepProcess"/>
    <dgm:cxn modelId="{90013326-2AB9-42BD-A93B-A8AD36CC55F5}" type="presParOf" srcId="{DC009EAC-856E-43F8-B545-15A9AF73CA0C}" destId="{F73BA846-81AA-4F98-AEA1-297CC3E6A692}" srcOrd="3" destOrd="0" presId="urn:microsoft.com/office/officeart/2009/3/layout/SubSte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D69F01-85E2-45A9-BCD2-87EEE9CBBA35}"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6F145E8E-79B2-4E16-903A-76CB9AE4BABB}">
      <dgm:prSet/>
      <dgm:spPr/>
      <dgm:t>
        <a:bodyPr/>
        <a:lstStyle/>
        <a:p>
          <a:r>
            <a:rPr lang="en-GB" dirty="0"/>
            <a:t>What do looked after children and young people say is important to their well-being?</a:t>
          </a:r>
          <a:endParaRPr lang="en-US" dirty="0"/>
        </a:p>
      </dgm:t>
    </dgm:pt>
    <dgm:pt modelId="{FD472117-AB0B-44DF-906C-3D372CB9F4CF}" type="parTrans" cxnId="{C1DCE769-DCAE-452C-BD26-328214B316DE}">
      <dgm:prSet/>
      <dgm:spPr/>
      <dgm:t>
        <a:bodyPr/>
        <a:lstStyle/>
        <a:p>
          <a:endParaRPr lang="en-US"/>
        </a:p>
      </dgm:t>
    </dgm:pt>
    <dgm:pt modelId="{7685ADCA-8153-4ED1-972D-F36562D0924B}" type="sibTrans" cxnId="{C1DCE769-DCAE-452C-BD26-328214B316DE}">
      <dgm:prSet/>
      <dgm:spPr/>
      <dgm:t>
        <a:bodyPr/>
        <a:lstStyle/>
        <a:p>
          <a:endParaRPr lang="en-US"/>
        </a:p>
      </dgm:t>
    </dgm:pt>
    <dgm:pt modelId="{55BB9C7B-8AF0-4F60-B4CE-557F16FD9A4D}">
      <dgm:prSet/>
      <dgm:spPr/>
      <dgm:t>
        <a:bodyPr/>
        <a:lstStyle/>
        <a:p>
          <a:r>
            <a:rPr lang="en-GB"/>
            <a:t>Are there similar domains to those identified by children in the  general population  or unique domains for children in care ?</a:t>
          </a:r>
          <a:endParaRPr lang="en-US"/>
        </a:p>
      </dgm:t>
    </dgm:pt>
    <dgm:pt modelId="{88657A00-1046-480C-A8C0-5B2DEB72C40D}" type="parTrans" cxnId="{C15D5013-4C61-4FFA-A5AD-2399A9DF14E1}">
      <dgm:prSet/>
      <dgm:spPr/>
      <dgm:t>
        <a:bodyPr/>
        <a:lstStyle/>
        <a:p>
          <a:endParaRPr lang="en-US"/>
        </a:p>
      </dgm:t>
    </dgm:pt>
    <dgm:pt modelId="{8F95B4F0-F300-4CDF-AA4D-564007B18484}" type="sibTrans" cxnId="{C15D5013-4C61-4FFA-A5AD-2399A9DF14E1}">
      <dgm:prSet/>
      <dgm:spPr/>
      <dgm:t>
        <a:bodyPr/>
        <a:lstStyle/>
        <a:p>
          <a:endParaRPr lang="en-US"/>
        </a:p>
      </dgm:t>
    </dgm:pt>
    <dgm:pt modelId="{E02B3904-E484-45D6-B792-E0C87B77EE40}">
      <dgm:prSet/>
      <dgm:spPr/>
      <dgm:t>
        <a:bodyPr/>
        <a:lstStyle/>
        <a:p>
          <a:r>
            <a:rPr lang="en-GB" dirty="0"/>
            <a:t>Is it possible to create an on-line measure that children will find meaningful? What should the lower age limit be?  </a:t>
          </a:r>
          <a:endParaRPr lang="en-US" dirty="0"/>
        </a:p>
      </dgm:t>
    </dgm:pt>
    <dgm:pt modelId="{6472A404-91E7-4D2A-9960-A1B2F65E61C1}" type="parTrans" cxnId="{3F6B41CC-5CD2-4E59-847F-CF7C9F184EF3}">
      <dgm:prSet/>
      <dgm:spPr/>
      <dgm:t>
        <a:bodyPr/>
        <a:lstStyle/>
        <a:p>
          <a:endParaRPr lang="en-US"/>
        </a:p>
      </dgm:t>
    </dgm:pt>
    <dgm:pt modelId="{A0F277C9-CC48-474F-9B05-BD467A192AB5}" type="sibTrans" cxnId="{3F6B41CC-5CD2-4E59-847F-CF7C9F184EF3}">
      <dgm:prSet/>
      <dgm:spPr/>
      <dgm:t>
        <a:bodyPr/>
        <a:lstStyle/>
        <a:p>
          <a:endParaRPr lang="en-US"/>
        </a:p>
      </dgm:t>
    </dgm:pt>
    <dgm:pt modelId="{856D894D-6E70-4C4D-91F6-D53E0A2F72E4}" type="pres">
      <dgm:prSet presAssocID="{59D69F01-85E2-45A9-BCD2-87EEE9CBBA35}" presName="root" presStyleCnt="0">
        <dgm:presLayoutVars>
          <dgm:dir/>
          <dgm:resizeHandles val="exact"/>
        </dgm:presLayoutVars>
      </dgm:prSet>
      <dgm:spPr/>
    </dgm:pt>
    <dgm:pt modelId="{09F389AD-5FEE-4C16-9544-48AC770BF207}" type="pres">
      <dgm:prSet presAssocID="{6F145E8E-79B2-4E16-903A-76CB9AE4BABB}" presName="compNode" presStyleCnt="0"/>
      <dgm:spPr/>
    </dgm:pt>
    <dgm:pt modelId="{A2B4E763-05CB-494F-B01F-A241F007FC40}" type="pres">
      <dgm:prSet presAssocID="{6F145E8E-79B2-4E16-903A-76CB9AE4BABB}" presName="bgRect" presStyleLbl="bgShp" presStyleIdx="0" presStyleCnt="3"/>
      <dgm:spPr/>
    </dgm:pt>
    <dgm:pt modelId="{869E10C6-869A-4F57-BBB0-F9EB7B2A6739}" type="pres">
      <dgm:prSet presAssocID="{6F145E8E-79B2-4E16-903A-76CB9AE4BABB}" presName="iconRect" presStyleLbl="node1" presStyleIdx="0" presStyleCnt="3" custScaleX="168516" custScaleY="15271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ild with Balloon"/>
        </a:ext>
      </dgm:extLst>
    </dgm:pt>
    <dgm:pt modelId="{1947200C-CC0A-4F06-B74D-1FD3E40237F1}" type="pres">
      <dgm:prSet presAssocID="{6F145E8E-79B2-4E16-903A-76CB9AE4BABB}" presName="spaceRect" presStyleCnt="0"/>
      <dgm:spPr/>
    </dgm:pt>
    <dgm:pt modelId="{324C3DB8-3421-4CBE-B029-39D6C946D31F}" type="pres">
      <dgm:prSet presAssocID="{6F145E8E-79B2-4E16-903A-76CB9AE4BABB}" presName="parTx" presStyleLbl="revTx" presStyleIdx="0" presStyleCnt="3">
        <dgm:presLayoutVars>
          <dgm:chMax val="0"/>
          <dgm:chPref val="0"/>
        </dgm:presLayoutVars>
      </dgm:prSet>
      <dgm:spPr/>
    </dgm:pt>
    <dgm:pt modelId="{E86D920C-82B4-448A-9D6C-294BB5DA32BC}" type="pres">
      <dgm:prSet presAssocID="{7685ADCA-8153-4ED1-972D-F36562D0924B}" presName="sibTrans" presStyleCnt="0"/>
      <dgm:spPr/>
    </dgm:pt>
    <dgm:pt modelId="{3A926BA0-76CB-4045-A1F7-192F56FDFD55}" type="pres">
      <dgm:prSet presAssocID="{55BB9C7B-8AF0-4F60-B4CE-557F16FD9A4D}" presName="compNode" presStyleCnt="0"/>
      <dgm:spPr/>
    </dgm:pt>
    <dgm:pt modelId="{92C17D12-3A44-472C-9547-73700DDE1A4B}" type="pres">
      <dgm:prSet presAssocID="{55BB9C7B-8AF0-4F60-B4CE-557F16FD9A4D}" presName="bgRect" presStyleLbl="bgShp" presStyleIdx="1" presStyleCnt="3"/>
      <dgm:spPr/>
    </dgm:pt>
    <dgm:pt modelId="{52C01B34-D3BF-4499-9892-E99BFF64AE8A}" type="pres">
      <dgm:prSet presAssocID="{55BB9C7B-8AF0-4F60-B4CE-557F16FD9A4D}" presName="iconRect" presStyleLbl="node1" presStyleIdx="1" presStyleCnt="3" custScaleX="142185" custScaleY="1369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Hand"/>
        </a:ext>
      </dgm:extLst>
    </dgm:pt>
    <dgm:pt modelId="{D5F0F25B-0FBC-4FD9-9757-0654CFE22EB0}" type="pres">
      <dgm:prSet presAssocID="{55BB9C7B-8AF0-4F60-B4CE-557F16FD9A4D}" presName="spaceRect" presStyleCnt="0"/>
      <dgm:spPr/>
    </dgm:pt>
    <dgm:pt modelId="{F4FBB408-D382-4AEE-97CB-E2F821F0ECD2}" type="pres">
      <dgm:prSet presAssocID="{55BB9C7B-8AF0-4F60-B4CE-557F16FD9A4D}" presName="parTx" presStyleLbl="revTx" presStyleIdx="1" presStyleCnt="3">
        <dgm:presLayoutVars>
          <dgm:chMax val="0"/>
          <dgm:chPref val="0"/>
        </dgm:presLayoutVars>
      </dgm:prSet>
      <dgm:spPr/>
    </dgm:pt>
    <dgm:pt modelId="{BA14BA0D-3F67-4F84-89CB-51B298C13297}" type="pres">
      <dgm:prSet presAssocID="{8F95B4F0-F300-4CDF-AA4D-564007B18484}" presName="sibTrans" presStyleCnt="0"/>
      <dgm:spPr/>
    </dgm:pt>
    <dgm:pt modelId="{B01B23EF-23F4-490C-9352-843BC6DDBD3C}" type="pres">
      <dgm:prSet presAssocID="{E02B3904-E484-45D6-B792-E0C87B77EE40}" presName="compNode" presStyleCnt="0"/>
      <dgm:spPr/>
    </dgm:pt>
    <dgm:pt modelId="{BBE148D6-A041-45B0-A99C-E55F2BD20249}" type="pres">
      <dgm:prSet presAssocID="{E02B3904-E484-45D6-B792-E0C87B77EE40}" presName="bgRect" presStyleLbl="bgShp" presStyleIdx="2" presStyleCnt="3"/>
      <dgm:spPr/>
    </dgm:pt>
    <dgm:pt modelId="{06E6662A-46FD-428C-92F3-BB3374F513C0}" type="pres">
      <dgm:prSet presAssocID="{E02B3904-E484-45D6-B792-E0C87B77EE40}" presName="iconRect" presStyleLbl="node1" presStyleIdx="2" presStyleCnt="3" custScaleX="147451" custScaleY="136919"/>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ireless router"/>
        </a:ext>
      </dgm:extLst>
    </dgm:pt>
    <dgm:pt modelId="{6559E7A2-E07C-4200-8A38-64E3E4B2286B}" type="pres">
      <dgm:prSet presAssocID="{E02B3904-E484-45D6-B792-E0C87B77EE40}" presName="spaceRect" presStyleCnt="0"/>
      <dgm:spPr/>
    </dgm:pt>
    <dgm:pt modelId="{667F6255-DE6D-42DA-83D3-EB7A53157561}" type="pres">
      <dgm:prSet presAssocID="{E02B3904-E484-45D6-B792-E0C87B77EE40}" presName="parTx" presStyleLbl="revTx" presStyleIdx="2" presStyleCnt="3">
        <dgm:presLayoutVars>
          <dgm:chMax val="0"/>
          <dgm:chPref val="0"/>
        </dgm:presLayoutVars>
      </dgm:prSet>
      <dgm:spPr/>
    </dgm:pt>
  </dgm:ptLst>
  <dgm:cxnLst>
    <dgm:cxn modelId="{C15D5013-4C61-4FFA-A5AD-2399A9DF14E1}" srcId="{59D69F01-85E2-45A9-BCD2-87EEE9CBBA35}" destId="{55BB9C7B-8AF0-4F60-B4CE-557F16FD9A4D}" srcOrd="1" destOrd="0" parTransId="{88657A00-1046-480C-A8C0-5B2DEB72C40D}" sibTransId="{8F95B4F0-F300-4CDF-AA4D-564007B18484}"/>
    <dgm:cxn modelId="{1DBEB114-8AAD-4F5C-9BFB-2D83ED11290C}" type="presOf" srcId="{E02B3904-E484-45D6-B792-E0C87B77EE40}" destId="{667F6255-DE6D-42DA-83D3-EB7A53157561}" srcOrd="0" destOrd="0" presId="urn:microsoft.com/office/officeart/2018/2/layout/IconVerticalSolidList"/>
    <dgm:cxn modelId="{E9241928-089C-4B0D-8691-61C468B1F173}" type="presOf" srcId="{55BB9C7B-8AF0-4F60-B4CE-557F16FD9A4D}" destId="{F4FBB408-D382-4AEE-97CB-E2F821F0ECD2}" srcOrd="0" destOrd="0" presId="urn:microsoft.com/office/officeart/2018/2/layout/IconVerticalSolidList"/>
    <dgm:cxn modelId="{C1DCE769-DCAE-452C-BD26-328214B316DE}" srcId="{59D69F01-85E2-45A9-BCD2-87EEE9CBBA35}" destId="{6F145E8E-79B2-4E16-903A-76CB9AE4BABB}" srcOrd="0" destOrd="0" parTransId="{FD472117-AB0B-44DF-906C-3D372CB9F4CF}" sibTransId="{7685ADCA-8153-4ED1-972D-F36562D0924B}"/>
    <dgm:cxn modelId="{3F6B41CC-5CD2-4E59-847F-CF7C9F184EF3}" srcId="{59D69F01-85E2-45A9-BCD2-87EEE9CBBA35}" destId="{E02B3904-E484-45D6-B792-E0C87B77EE40}" srcOrd="2" destOrd="0" parTransId="{6472A404-91E7-4D2A-9960-A1B2F65E61C1}" sibTransId="{A0F277C9-CC48-474F-9B05-BD467A192AB5}"/>
    <dgm:cxn modelId="{2E04D8DB-A7D5-4031-B7F6-EE31303A1B05}" type="presOf" srcId="{59D69F01-85E2-45A9-BCD2-87EEE9CBBA35}" destId="{856D894D-6E70-4C4D-91F6-D53E0A2F72E4}" srcOrd="0" destOrd="0" presId="urn:microsoft.com/office/officeart/2018/2/layout/IconVerticalSolidList"/>
    <dgm:cxn modelId="{204184E2-0E47-4D2A-A9CC-F61D42F51537}" type="presOf" srcId="{6F145E8E-79B2-4E16-903A-76CB9AE4BABB}" destId="{324C3DB8-3421-4CBE-B029-39D6C946D31F}" srcOrd="0" destOrd="0" presId="urn:microsoft.com/office/officeart/2018/2/layout/IconVerticalSolidList"/>
    <dgm:cxn modelId="{7110B8B7-78F9-488C-8A69-98322C76CE0A}" type="presParOf" srcId="{856D894D-6E70-4C4D-91F6-D53E0A2F72E4}" destId="{09F389AD-5FEE-4C16-9544-48AC770BF207}" srcOrd="0" destOrd="0" presId="urn:microsoft.com/office/officeart/2018/2/layout/IconVerticalSolidList"/>
    <dgm:cxn modelId="{9FB67A6F-C6E0-4B25-B4FB-008B8E7D5606}" type="presParOf" srcId="{09F389AD-5FEE-4C16-9544-48AC770BF207}" destId="{A2B4E763-05CB-494F-B01F-A241F007FC40}" srcOrd="0" destOrd="0" presId="urn:microsoft.com/office/officeart/2018/2/layout/IconVerticalSolidList"/>
    <dgm:cxn modelId="{D81F3B17-9330-404A-AC28-4D3F97C4F5B6}" type="presParOf" srcId="{09F389AD-5FEE-4C16-9544-48AC770BF207}" destId="{869E10C6-869A-4F57-BBB0-F9EB7B2A6739}" srcOrd="1" destOrd="0" presId="urn:microsoft.com/office/officeart/2018/2/layout/IconVerticalSolidList"/>
    <dgm:cxn modelId="{1F194792-D015-4A9A-8660-49844D5BB431}" type="presParOf" srcId="{09F389AD-5FEE-4C16-9544-48AC770BF207}" destId="{1947200C-CC0A-4F06-B74D-1FD3E40237F1}" srcOrd="2" destOrd="0" presId="urn:microsoft.com/office/officeart/2018/2/layout/IconVerticalSolidList"/>
    <dgm:cxn modelId="{439BF515-DD46-4EB5-9798-32F2F144784B}" type="presParOf" srcId="{09F389AD-5FEE-4C16-9544-48AC770BF207}" destId="{324C3DB8-3421-4CBE-B029-39D6C946D31F}" srcOrd="3" destOrd="0" presId="urn:microsoft.com/office/officeart/2018/2/layout/IconVerticalSolidList"/>
    <dgm:cxn modelId="{135446E8-102C-4A59-A2BE-59864EF7CFBC}" type="presParOf" srcId="{856D894D-6E70-4C4D-91F6-D53E0A2F72E4}" destId="{E86D920C-82B4-448A-9D6C-294BB5DA32BC}" srcOrd="1" destOrd="0" presId="urn:microsoft.com/office/officeart/2018/2/layout/IconVerticalSolidList"/>
    <dgm:cxn modelId="{CD8EF0F0-3B80-4BB1-AF0A-E7E71F55119F}" type="presParOf" srcId="{856D894D-6E70-4C4D-91F6-D53E0A2F72E4}" destId="{3A926BA0-76CB-4045-A1F7-192F56FDFD55}" srcOrd="2" destOrd="0" presId="urn:microsoft.com/office/officeart/2018/2/layout/IconVerticalSolidList"/>
    <dgm:cxn modelId="{08D95192-0E6A-4CBA-A5DE-B2CD62983B0E}" type="presParOf" srcId="{3A926BA0-76CB-4045-A1F7-192F56FDFD55}" destId="{92C17D12-3A44-472C-9547-73700DDE1A4B}" srcOrd="0" destOrd="0" presId="urn:microsoft.com/office/officeart/2018/2/layout/IconVerticalSolidList"/>
    <dgm:cxn modelId="{31EE797A-4712-4BB4-9524-5F9A3A083B15}" type="presParOf" srcId="{3A926BA0-76CB-4045-A1F7-192F56FDFD55}" destId="{52C01B34-D3BF-4499-9892-E99BFF64AE8A}" srcOrd="1" destOrd="0" presId="urn:microsoft.com/office/officeart/2018/2/layout/IconVerticalSolidList"/>
    <dgm:cxn modelId="{CF8BA17A-3512-4850-83D1-3F2BDD85A1C8}" type="presParOf" srcId="{3A926BA0-76CB-4045-A1F7-192F56FDFD55}" destId="{D5F0F25B-0FBC-4FD9-9757-0654CFE22EB0}" srcOrd="2" destOrd="0" presId="urn:microsoft.com/office/officeart/2018/2/layout/IconVerticalSolidList"/>
    <dgm:cxn modelId="{129765E5-C65F-4951-8438-80F107F3D56D}" type="presParOf" srcId="{3A926BA0-76CB-4045-A1F7-192F56FDFD55}" destId="{F4FBB408-D382-4AEE-97CB-E2F821F0ECD2}" srcOrd="3" destOrd="0" presId="urn:microsoft.com/office/officeart/2018/2/layout/IconVerticalSolidList"/>
    <dgm:cxn modelId="{2DAAE06A-87B8-4B48-9D66-F584B75F8C46}" type="presParOf" srcId="{856D894D-6E70-4C4D-91F6-D53E0A2F72E4}" destId="{BA14BA0D-3F67-4F84-89CB-51B298C13297}" srcOrd="3" destOrd="0" presId="urn:microsoft.com/office/officeart/2018/2/layout/IconVerticalSolidList"/>
    <dgm:cxn modelId="{009E69E4-954E-454D-A205-ED86456A54AA}" type="presParOf" srcId="{856D894D-6E70-4C4D-91F6-D53E0A2F72E4}" destId="{B01B23EF-23F4-490C-9352-843BC6DDBD3C}" srcOrd="4" destOrd="0" presId="urn:microsoft.com/office/officeart/2018/2/layout/IconVerticalSolidList"/>
    <dgm:cxn modelId="{DAA74945-CD7F-4DFF-9C12-036270367477}" type="presParOf" srcId="{B01B23EF-23F4-490C-9352-843BC6DDBD3C}" destId="{BBE148D6-A041-45B0-A99C-E55F2BD20249}" srcOrd="0" destOrd="0" presId="urn:microsoft.com/office/officeart/2018/2/layout/IconVerticalSolidList"/>
    <dgm:cxn modelId="{7FA89690-F31B-4449-8F77-74A4DC30CD04}" type="presParOf" srcId="{B01B23EF-23F4-490C-9352-843BC6DDBD3C}" destId="{06E6662A-46FD-428C-92F3-BB3374F513C0}" srcOrd="1" destOrd="0" presId="urn:microsoft.com/office/officeart/2018/2/layout/IconVerticalSolidList"/>
    <dgm:cxn modelId="{95E46A02-A6DD-456A-A706-2B376899C4E2}" type="presParOf" srcId="{B01B23EF-23F4-490C-9352-843BC6DDBD3C}" destId="{6559E7A2-E07C-4200-8A38-64E3E4B2286B}" srcOrd="2" destOrd="0" presId="urn:microsoft.com/office/officeart/2018/2/layout/IconVerticalSolidList"/>
    <dgm:cxn modelId="{66B5565E-6A63-4C77-9C9E-2AF8604ED4AF}" type="presParOf" srcId="{B01B23EF-23F4-490C-9352-843BC6DDBD3C}" destId="{667F6255-DE6D-42DA-83D3-EB7A5315756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2B8341-717E-4501-8D66-1E9BCA89038B}" type="doc">
      <dgm:prSet loTypeId="urn:microsoft.com/office/officeart/2008/layout/AscendingPictureAccentProcess" loCatId="process" qsTypeId="urn:microsoft.com/office/officeart/2005/8/quickstyle/simple1" qsCatId="simple" csTypeId="urn:microsoft.com/office/officeart/2005/8/colors/accent2_2" csCatId="accent2" phldr="1"/>
      <dgm:spPr/>
      <dgm:t>
        <a:bodyPr/>
        <a:lstStyle/>
        <a:p>
          <a:endParaRPr lang="en-GB"/>
        </a:p>
      </dgm:t>
    </dgm:pt>
    <dgm:pt modelId="{C18F05AE-4DDE-40DD-BAF0-DA7B8D494B90}">
      <dgm:prSet phldrT="[Text]" custT="1"/>
      <dgm:spPr/>
      <dgm:t>
        <a:bodyPr/>
        <a:lstStyle/>
        <a:p>
          <a:r>
            <a:rPr lang="en-GB" sz="1800" b="0" dirty="0">
              <a:solidFill>
                <a:schemeClr val="tx1"/>
              </a:solidFill>
              <a:latin typeface="Arial" panose="020B0604020202020204" pitchFamily="34" charset="0"/>
              <a:cs typeface="Arial" panose="020B0604020202020204" pitchFamily="34" charset="0"/>
            </a:rPr>
            <a:t>Tailored approach to distribute survey</a:t>
          </a:r>
        </a:p>
      </dgm:t>
    </dgm:pt>
    <dgm:pt modelId="{4AB4CD82-A29B-4B2C-B017-91AABCA92761}" type="parTrans" cxnId="{F4C5B681-4A71-4957-ABB2-FF9891082028}">
      <dgm:prSet/>
      <dgm:spPr/>
      <dgm:t>
        <a:bodyPr/>
        <a:lstStyle/>
        <a:p>
          <a:endParaRPr lang="en-GB"/>
        </a:p>
      </dgm:t>
    </dgm:pt>
    <dgm:pt modelId="{34724257-242F-4FD7-A490-8FBB8F92D6BA}" type="sibTrans" cxnId="{F4C5B681-4A71-4957-ABB2-FF9891082028}">
      <dgm:prSet/>
      <dgm:spPr>
        <a:solidFill>
          <a:schemeClr val="accent2">
            <a:lumMod val="20000"/>
            <a:lumOff val="80000"/>
          </a:schemeClr>
        </a:solidFill>
      </dgm:spPr>
      <dgm:t>
        <a:bodyPr/>
        <a:lstStyle/>
        <a:p>
          <a:endParaRPr lang="en-GB"/>
        </a:p>
      </dgm:t>
    </dgm:pt>
    <dgm:pt modelId="{CCD4632E-AFB7-41A8-9967-76B9C40FE33C}">
      <dgm:prSet phldrT="[Text]" custT="1"/>
      <dgm:spPr/>
      <dgm:t>
        <a:bodyPr/>
        <a:lstStyle/>
        <a:p>
          <a:r>
            <a:rPr lang="en-GB" sz="1800" b="0" dirty="0">
              <a:solidFill>
                <a:schemeClr val="tx1"/>
              </a:solidFill>
              <a:latin typeface="Arial" panose="020B0604020202020204" pitchFamily="34" charset="0"/>
              <a:cs typeface="Arial" panose="020B0604020202020204" pitchFamily="34" charset="0"/>
            </a:rPr>
            <a:t>Detailed analysis</a:t>
          </a:r>
        </a:p>
      </dgm:t>
    </dgm:pt>
    <dgm:pt modelId="{3468EB3A-E475-4A9D-A844-AD2A52381BFF}" type="parTrans" cxnId="{90791EC0-0C6F-4865-9B11-2EB36C37FBA3}">
      <dgm:prSet/>
      <dgm:spPr/>
      <dgm:t>
        <a:bodyPr/>
        <a:lstStyle/>
        <a:p>
          <a:endParaRPr lang="en-GB"/>
        </a:p>
      </dgm:t>
    </dgm:pt>
    <dgm:pt modelId="{5884DAFB-0622-4A8F-93B1-5BFB890ACC67}" type="sibTrans" cxnId="{90791EC0-0C6F-4865-9B11-2EB36C37FBA3}">
      <dgm:prSet/>
      <dgm:spPr>
        <a:solidFill>
          <a:schemeClr val="accent2">
            <a:lumMod val="20000"/>
            <a:lumOff val="80000"/>
          </a:schemeClr>
        </a:solidFill>
      </dgm:spPr>
      <dgm:t>
        <a:bodyPr/>
        <a:lstStyle/>
        <a:p>
          <a:endParaRPr lang="en-GB"/>
        </a:p>
      </dgm:t>
    </dgm:pt>
    <dgm:pt modelId="{2B42D880-D054-43DC-8C25-6A5B2F0FB037}">
      <dgm:prSet phldrT="[Text]" custT="1"/>
      <dgm:spPr/>
      <dgm:t>
        <a:bodyPr/>
        <a:lstStyle/>
        <a:p>
          <a:r>
            <a:rPr lang="en-GB" sz="1800" b="0" dirty="0">
              <a:solidFill>
                <a:schemeClr val="tx1"/>
              </a:solidFill>
              <a:latin typeface="Arial" panose="020B0604020202020204" pitchFamily="34" charset="0"/>
              <a:cs typeface="Arial" panose="020B0604020202020204" pitchFamily="34" charset="0"/>
            </a:rPr>
            <a:t>Disseminate &amp; consider findings</a:t>
          </a:r>
        </a:p>
      </dgm:t>
    </dgm:pt>
    <dgm:pt modelId="{F4506073-0DF9-4F95-9037-C5529F91C50C}" type="parTrans" cxnId="{5B7D1472-BA4F-4CB3-A886-F6FE1EE619D7}">
      <dgm:prSet/>
      <dgm:spPr/>
      <dgm:t>
        <a:bodyPr/>
        <a:lstStyle/>
        <a:p>
          <a:endParaRPr lang="en-GB"/>
        </a:p>
      </dgm:t>
    </dgm:pt>
    <dgm:pt modelId="{229BECAD-2FF7-444E-9024-59C24A655471}" type="sibTrans" cxnId="{5B7D1472-BA4F-4CB3-A886-F6FE1EE619D7}">
      <dgm:prSet/>
      <dgm:spPr>
        <a:solidFill>
          <a:schemeClr val="accent2">
            <a:lumMod val="20000"/>
            <a:lumOff val="80000"/>
          </a:schemeClr>
        </a:solidFill>
      </dgm:spPr>
      <dgm:t>
        <a:bodyPr/>
        <a:lstStyle/>
        <a:p>
          <a:endParaRPr lang="en-GB"/>
        </a:p>
      </dgm:t>
    </dgm:pt>
    <dgm:pt modelId="{F3422097-08D3-4A62-B180-A5D19BA9D7C4}">
      <dgm:prSet phldrT="[Text]" custT="1"/>
      <dgm:spPr/>
      <dgm:t>
        <a:bodyPr/>
        <a:lstStyle/>
        <a:p>
          <a:r>
            <a:rPr lang="en-GB" sz="1800" b="0" dirty="0">
              <a:solidFill>
                <a:schemeClr val="tx1"/>
              </a:solidFill>
              <a:latin typeface="Arial" panose="020B0604020202020204" pitchFamily="34" charset="0"/>
              <a:cs typeface="Arial" panose="020B0604020202020204" pitchFamily="34" charset="0"/>
            </a:rPr>
            <a:t>Respond to findings – feedback to CYP &amp; staff</a:t>
          </a:r>
        </a:p>
      </dgm:t>
    </dgm:pt>
    <dgm:pt modelId="{642F3533-CA00-433F-8DF9-B91EA91FE09B}" type="parTrans" cxnId="{FCB807D5-3D74-4EDD-B62C-ED0A97B514DC}">
      <dgm:prSet/>
      <dgm:spPr/>
      <dgm:t>
        <a:bodyPr/>
        <a:lstStyle/>
        <a:p>
          <a:endParaRPr lang="en-GB"/>
        </a:p>
      </dgm:t>
    </dgm:pt>
    <dgm:pt modelId="{A307AC7C-E062-4A2D-B325-A27DAA742F6F}" type="sibTrans" cxnId="{FCB807D5-3D74-4EDD-B62C-ED0A97B514DC}">
      <dgm:prSet/>
      <dgm:spPr>
        <a:solidFill>
          <a:schemeClr val="accent2">
            <a:lumMod val="20000"/>
            <a:lumOff val="80000"/>
          </a:schemeClr>
        </a:solidFill>
      </dgm:spPr>
      <dgm:t>
        <a:bodyPr/>
        <a:lstStyle/>
        <a:p>
          <a:endParaRPr lang="en-GB"/>
        </a:p>
      </dgm:t>
    </dgm:pt>
    <dgm:pt modelId="{70F3E6D7-B53B-49AB-9651-95D12B942DF9}">
      <dgm:prSet phldrT="[Text]" custT="1"/>
      <dgm:spPr/>
      <dgm:t>
        <a:bodyPr/>
        <a:lstStyle/>
        <a:p>
          <a:r>
            <a:rPr lang="en-GB" sz="1800" b="0" dirty="0">
              <a:solidFill>
                <a:schemeClr val="tx1"/>
              </a:solidFill>
              <a:latin typeface="Arial" panose="020B0604020202020204" pitchFamily="34" charset="0"/>
              <a:cs typeface="Arial" panose="020B0604020202020204" pitchFamily="34" charset="0"/>
            </a:rPr>
            <a:t>Repeat</a:t>
          </a:r>
        </a:p>
      </dgm:t>
    </dgm:pt>
    <dgm:pt modelId="{40D7D5E7-6548-432D-B229-F953B2A3F334}" type="sibTrans" cxnId="{E35B5633-7708-489C-A9E5-A7335C7B3FD7}">
      <dgm:prSet/>
      <dgm:spPr>
        <a:solidFill>
          <a:schemeClr val="accent2">
            <a:lumMod val="20000"/>
            <a:lumOff val="80000"/>
          </a:schemeClr>
        </a:solidFill>
      </dgm:spPr>
      <dgm:t>
        <a:bodyPr/>
        <a:lstStyle/>
        <a:p>
          <a:endParaRPr lang="en-GB"/>
        </a:p>
      </dgm:t>
    </dgm:pt>
    <dgm:pt modelId="{B5B1F465-D832-4BE6-8D66-1215218CF055}" type="parTrans" cxnId="{E35B5633-7708-489C-A9E5-A7335C7B3FD7}">
      <dgm:prSet/>
      <dgm:spPr/>
      <dgm:t>
        <a:bodyPr/>
        <a:lstStyle/>
        <a:p>
          <a:endParaRPr lang="en-GB"/>
        </a:p>
      </dgm:t>
    </dgm:pt>
    <dgm:pt modelId="{807A0B9B-7DA3-4097-B9DC-9872526B21DB}">
      <dgm:prSet phldrT="[Text]" custT="1"/>
      <dgm:spPr/>
      <dgm:t>
        <a:bodyPr/>
        <a:lstStyle/>
        <a:p>
          <a:endParaRPr lang="en-GB" sz="1800" b="0" dirty="0"/>
        </a:p>
      </dgm:t>
    </dgm:pt>
    <dgm:pt modelId="{64E36C83-323E-4D2F-9DAB-528DFDAFAA3B}" type="sibTrans" cxnId="{954CDAEF-39E7-460E-833D-375D6CA9EBC9}">
      <dgm:prSet/>
      <dgm:spPr/>
      <dgm:t>
        <a:bodyPr/>
        <a:lstStyle/>
        <a:p>
          <a:endParaRPr lang="en-GB"/>
        </a:p>
      </dgm:t>
    </dgm:pt>
    <dgm:pt modelId="{8A43C3F7-1F69-4432-8ADF-5C0F00EFD8DE}" type="parTrans" cxnId="{954CDAEF-39E7-460E-833D-375D6CA9EBC9}">
      <dgm:prSet/>
      <dgm:spPr/>
      <dgm:t>
        <a:bodyPr/>
        <a:lstStyle/>
        <a:p>
          <a:endParaRPr lang="en-GB"/>
        </a:p>
      </dgm:t>
    </dgm:pt>
    <dgm:pt modelId="{7CCDE226-8A35-4CE1-B65A-1D28597B4A4C}" type="pres">
      <dgm:prSet presAssocID="{1F2B8341-717E-4501-8D66-1E9BCA89038B}" presName="Name0" presStyleCnt="0">
        <dgm:presLayoutVars>
          <dgm:chMax val="7"/>
          <dgm:chPref val="7"/>
          <dgm:dir/>
        </dgm:presLayoutVars>
      </dgm:prSet>
      <dgm:spPr/>
    </dgm:pt>
    <dgm:pt modelId="{93F8EACC-D1A9-43AB-9D87-8282AEBA9B60}" type="pres">
      <dgm:prSet presAssocID="{1F2B8341-717E-4501-8D66-1E9BCA89038B}" presName="dot1" presStyleLbl="alignNode1" presStyleIdx="0" presStyleCnt="15"/>
      <dgm:spPr/>
    </dgm:pt>
    <dgm:pt modelId="{AE200008-8A26-4CCD-843F-4C95EF5E7E78}" type="pres">
      <dgm:prSet presAssocID="{1F2B8341-717E-4501-8D66-1E9BCA89038B}" presName="dot2" presStyleLbl="alignNode1" presStyleIdx="1" presStyleCnt="15"/>
      <dgm:spPr/>
    </dgm:pt>
    <dgm:pt modelId="{BE5EE52A-3B38-45E1-B6A0-F5FCE15DEA26}" type="pres">
      <dgm:prSet presAssocID="{1F2B8341-717E-4501-8D66-1E9BCA89038B}" presName="dot3" presStyleLbl="alignNode1" presStyleIdx="2" presStyleCnt="15"/>
      <dgm:spPr/>
    </dgm:pt>
    <dgm:pt modelId="{EA88F661-E205-4812-BB8D-0ED5DDF738EC}" type="pres">
      <dgm:prSet presAssocID="{1F2B8341-717E-4501-8D66-1E9BCA89038B}" presName="dot4" presStyleLbl="alignNode1" presStyleIdx="3" presStyleCnt="15"/>
      <dgm:spPr/>
    </dgm:pt>
    <dgm:pt modelId="{DC3E22A8-1378-456F-9CD2-423310B650A6}" type="pres">
      <dgm:prSet presAssocID="{1F2B8341-717E-4501-8D66-1E9BCA89038B}" presName="dot5" presStyleLbl="alignNode1" presStyleIdx="4" presStyleCnt="15"/>
      <dgm:spPr/>
    </dgm:pt>
    <dgm:pt modelId="{FFB70520-EBB0-4147-975D-2357B7F1192F}" type="pres">
      <dgm:prSet presAssocID="{1F2B8341-717E-4501-8D66-1E9BCA89038B}" presName="dot6" presStyleLbl="alignNode1" presStyleIdx="5" presStyleCnt="15"/>
      <dgm:spPr/>
    </dgm:pt>
    <dgm:pt modelId="{23910EE6-9978-4395-BD21-6F2E36A52FE2}" type="pres">
      <dgm:prSet presAssocID="{1F2B8341-717E-4501-8D66-1E9BCA89038B}" presName="dot7" presStyleLbl="alignNode1" presStyleIdx="6" presStyleCnt="15"/>
      <dgm:spPr/>
    </dgm:pt>
    <dgm:pt modelId="{EA97BE9D-0848-4149-9CE0-C523DB6107CF}" type="pres">
      <dgm:prSet presAssocID="{1F2B8341-717E-4501-8D66-1E9BCA89038B}" presName="dot8" presStyleLbl="alignNode1" presStyleIdx="7" presStyleCnt="15"/>
      <dgm:spPr/>
    </dgm:pt>
    <dgm:pt modelId="{4F66DC1C-0969-489C-8532-E51A9C7D54A6}" type="pres">
      <dgm:prSet presAssocID="{1F2B8341-717E-4501-8D66-1E9BCA89038B}" presName="dotArrow1" presStyleLbl="alignNode1" presStyleIdx="8" presStyleCnt="15"/>
      <dgm:spPr/>
    </dgm:pt>
    <dgm:pt modelId="{00493CF8-CD22-4E21-9542-0CC802914149}" type="pres">
      <dgm:prSet presAssocID="{1F2B8341-717E-4501-8D66-1E9BCA89038B}" presName="dotArrow2" presStyleLbl="alignNode1" presStyleIdx="9" presStyleCnt="15"/>
      <dgm:spPr/>
    </dgm:pt>
    <dgm:pt modelId="{1AA3E827-2319-4B2F-8D64-E592361E8E04}" type="pres">
      <dgm:prSet presAssocID="{1F2B8341-717E-4501-8D66-1E9BCA89038B}" presName="dotArrow3" presStyleLbl="alignNode1" presStyleIdx="10" presStyleCnt="15"/>
      <dgm:spPr/>
    </dgm:pt>
    <dgm:pt modelId="{908D235B-BA7D-470D-976E-DAD79B1E94D6}" type="pres">
      <dgm:prSet presAssocID="{1F2B8341-717E-4501-8D66-1E9BCA89038B}" presName="dotArrow4" presStyleLbl="alignNode1" presStyleIdx="11" presStyleCnt="15"/>
      <dgm:spPr/>
    </dgm:pt>
    <dgm:pt modelId="{BF8A9C36-CE25-40A2-AF31-8BE1C74EB313}" type="pres">
      <dgm:prSet presAssocID="{1F2B8341-717E-4501-8D66-1E9BCA89038B}" presName="dotArrow5" presStyleLbl="alignNode1" presStyleIdx="12" presStyleCnt="15"/>
      <dgm:spPr/>
    </dgm:pt>
    <dgm:pt modelId="{C4CF7E4A-BA77-43ED-AF1C-1F77CE4EAFA7}" type="pres">
      <dgm:prSet presAssocID="{1F2B8341-717E-4501-8D66-1E9BCA89038B}" presName="dotArrow6" presStyleLbl="alignNode1" presStyleIdx="13" presStyleCnt="15"/>
      <dgm:spPr/>
    </dgm:pt>
    <dgm:pt modelId="{E346D01D-1B87-4669-A728-85396E5AF816}" type="pres">
      <dgm:prSet presAssocID="{1F2B8341-717E-4501-8D66-1E9BCA89038B}" presName="dotArrow7" presStyleLbl="alignNode1" presStyleIdx="14" presStyleCnt="15"/>
      <dgm:spPr/>
    </dgm:pt>
    <dgm:pt modelId="{024E9570-D9BA-44BF-B6C9-D72C32E4FCB9}" type="pres">
      <dgm:prSet presAssocID="{C18F05AE-4DDE-40DD-BAF0-DA7B8D494B90}" presName="parTx1" presStyleLbl="node1" presStyleIdx="0" presStyleCnt="5" custScaleX="151403" custScaleY="167015" custLinFactNeighborX="14505" custLinFactNeighborY="52307"/>
      <dgm:spPr/>
    </dgm:pt>
    <dgm:pt modelId="{0091149B-5FFF-458F-A66E-5657BD0C0BF2}" type="pres">
      <dgm:prSet presAssocID="{34724257-242F-4FD7-A490-8FBB8F92D6BA}" presName="picture1" presStyleCnt="0"/>
      <dgm:spPr/>
    </dgm:pt>
    <dgm:pt modelId="{D4639C15-78F9-43BD-8FEB-5E9D4FD9AEBE}" type="pres">
      <dgm:prSet presAssocID="{34724257-242F-4FD7-A490-8FBB8F92D6BA}" presName="imageRepeatNode" presStyleLbl="fgImgPlace1" presStyleIdx="0" presStyleCnt="5"/>
      <dgm:spPr/>
    </dgm:pt>
    <dgm:pt modelId="{29652430-8E3A-484B-A2A3-77EA13E532A1}" type="pres">
      <dgm:prSet presAssocID="{CCD4632E-AFB7-41A8-9967-76B9C40FE33C}" presName="parTx2" presStyleLbl="node1" presStyleIdx="1" presStyleCnt="5" custScaleX="88188" custScaleY="167015" custLinFactNeighborX="3402" custLinFactNeighborY="-12517"/>
      <dgm:spPr/>
    </dgm:pt>
    <dgm:pt modelId="{E5F4FA5A-666E-4589-B2DD-432A79593704}" type="pres">
      <dgm:prSet presAssocID="{5884DAFB-0622-4A8F-93B1-5BFB890ACC67}" presName="picture2" presStyleCnt="0"/>
      <dgm:spPr/>
    </dgm:pt>
    <dgm:pt modelId="{8E2ABD0B-CDA9-40B9-8D78-044F9DEE15AF}" type="pres">
      <dgm:prSet presAssocID="{5884DAFB-0622-4A8F-93B1-5BFB890ACC67}" presName="imageRepeatNode" presStyleLbl="fgImgPlace1" presStyleIdx="1" presStyleCnt="5"/>
      <dgm:spPr/>
    </dgm:pt>
    <dgm:pt modelId="{C8605D66-850D-4141-BE0D-0A41E69F0277}" type="pres">
      <dgm:prSet presAssocID="{2B42D880-D054-43DC-8C25-6A5B2F0FB037}" presName="parTx3" presStyleLbl="node1" presStyleIdx="2" presStyleCnt="5" custScaleX="130455" custScaleY="167015" custLinFactNeighborX="23664" custLinFactNeighborY="-40518"/>
      <dgm:spPr/>
    </dgm:pt>
    <dgm:pt modelId="{492EBAAF-2E29-413E-B2BA-DFA7C6E0DFB2}" type="pres">
      <dgm:prSet presAssocID="{2B42D880-D054-43DC-8C25-6A5B2F0FB037}" presName="desTx3" presStyleLbl="revTx" presStyleIdx="0" presStyleCnt="1" custScaleX="142287" custScaleY="167015" custLinFactNeighborX="15809" custLinFactNeighborY="42874">
        <dgm:presLayoutVars>
          <dgm:bulletEnabled val="1"/>
        </dgm:presLayoutVars>
      </dgm:prSet>
      <dgm:spPr/>
    </dgm:pt>
    <dgm:pt modelId="{2CACDAE5-706D-4F77-97F8-E219876F7677}" type="pres">
      <dgm:prSet presAssocID="{229BECAD-2FF7-444E-9024-59C24A655471}" presName="picture3" presStyleCnt="0"/>
      <dgm:spPr/>
    </dgm:pt>
    <dgm:pt modelId="{17056D39-2A2D-4F5C-9662-D23C17D65124}" type="pres">
      <dgm:prSet presAssocID="{229BECAD-2FF7-444E-9024-59C24A655471}" presName="imageRepeatNode" presStyleLbl="fgImgPlace1" presStyleIdx="2" presStyleCnt="5"/>
      <dgm:spPr/>
    </dgm:pt>
    <dgm:pt modelId="{BDB16B42-CD5F-4DB8-BA90-F44A62C51F87}" type="pres">
      <dgm:prSet presAssocID="{F3422097-08D3-4A62-B180-A5D19BA9D7C4}" presName="parTx4" presStyleLbl="node1" presStyleIdx="3" presStyleCnt="5" custScaleX="159383" custScaleY="167015" custLinFactNeighborX="32969" custLinFactNeighborY="-18340"/>
      <dgm:spPr/>
    </dgm:pt>
    <dgm:pt modelId="{F2AD774F-20AF-4639-B338-F4AA0402CEDE}" type="pres">
      <dgm:prSet presAssocID="{A307AC7C-E062-4A2D-B325-A27DAA742F6F}" presName="picture4" presStyleCnt="0"/>
      <dgm:spPr/>
    </dgm:pt>
    <dgm:pt modelId="{8A304843-E43B-4616-824A-A5B3B165B0F6}" type="pres">
      <dgm:prSet presAssocID="{A307AC7C-E062-4A2D-B325-A27DAA742F6F}" presName="imageRepeatNode" presStyleLbl="fgImgPlace1" presStyleIdx="3" presStyleCnt="5"/>
      <dgm:spPr/>
    </dgm:pt>
    <dgm:pt modelId="{9B01AEC3-96AC-4E59-B38F-26BB3E0E6E8B}" type="pres">
      <dgm:prSet presAssocID="{70F3E6D7-B53B-49AB-9651-95D12B942DF9}" presName="parTx5" presStyleLbl="node1" presStyleIdx="4" presStyleCnt="5" custScaleX="81041" custScaleY="167015" custLinFactNeighborX="-2148" custLinFactNeighborY="-11326"/>
      <dgm:spPr/>
    </dgm:pt>
    <dgm:pt modelId="{5AF16A8C-8A55-4AB3-89E4-4BC6E80A9211}" type="pres">
      <dgm:prSet presAssocID="{40D7D5E7-6548-432D-B229-F953B2A3F334}" presName="picture5" presStyleCnt="0"/>
      <dgm:spPr/>
    </dgm:pt>
    <dgm:pt modelId="{231649FE-242A-48DA-905D-EFCA3E59721D}" type="pres">
      <dgm:prSet presAssocID="{40D7D5E7-6548-432D-B229-F953B2A3F334}" presName="imageRepeatNode" presStyleLbl="fgImgPlace1" presStyleIdx="4" presStyleCnt="5"/>
      <dgm:spPr/>
    </dgm:pt>
  </dgm:ptLst>
  <dgm:cxnLst>
    <dgm:cxn modelId="{35E4A71E-A0A4-4814-9A91-D788CF966244}" type="presOf" srcId="{807A0B9B-7DA3-4097-B9DC-9872526B21DB}" destId="{492EBAAF-2E29-413E-B2BA-DFA7C6E0DFB2}" srcOrd="0" destOrd="0" presId="urn:microsoft.com/office/officeart/2008/layout/AscendingPictureAccentProcess"/>
    <dgm:cxn modelId="{06292A2B-3C6B-4983-8F99-5C3AF65891A6}" type="presOf" srcId="{F3422097-08D3-4A62-B180-A5D19BA9D7C4}" destId="{BDB16B42-CD5F-4DB8-BA90-F44A62C51F87}" srcOrd="0" destOrd="0" presId="urn:microsoft.com/office/officeart/2008/layout/AscendingPictureAccentProcess"/>
    <dgm:cxn modelId="{1E8FCD32-9903-4EE7-B007-77AB435A62DA}" type="presOf" srcId="{229BECAD-2FF7-444E-9024-59C24A655471}" destId="{17056D39-2A2D-4F5C-9662-D23C17D65124}" srcOrd="0" destOrd="0" presId="urn:microsoft.com/office/officeart/2008/layout/AscendingPictureAccentProcess"/>
    <dgm:cxn modelId="{E35B5633-7708-489C-A9E5-A7335C7B3FD7}" srcId="{1F2B8341-717E-4501-8D66-1E9BCA89038B}" destId="{70F3E6D7-B53B-49AB-9651-95D12B942DF9}" srcOrd="4" destOrd="0" parTransId="{B5B1F465-D832-4BE6-8D66-1215218CF055}" sibTransId="{40D7D5E7-6548-432D-B229-F953B2A3F334}"/>
    <dgm:cxn modelId="{04379540-E4DF-4781-BD8A-F7A41D5881F8}" type="presOf" srcId="{2B42D880-D054-43DC-8C25-6A5B2F0FB037}" destId="{C8605D66-850D-4141-BE0D-0A41E69F0277}" srcOrd="0" destOrd="0" presId="urn:microsoft.com/office/officeart/2008/layout/AscendingPictureAccentProcess"/>
    <dgm:cxn modelId="{0A7DA361-1F48-4D87-AD8E-F28C4F7564ED}" type="presOf" srcId="{40D7D5E7-6548-432D-B229-F953B2A3F334}" destId="{231649FE-242A-48DA-905D-EFCA3E59721D}" srcOrd="0" destOrd="0" presId="urn:microsoft.com/office/officeart/2008/layout/AscendingPictureAccentProcess"/>
    <dgm:cxn modelId="{5A780848-659C-4512-BF44-9EC30CCB0EF6}" type="presOf" srcId="{5884DAFB-0622-4A8F-93B1-5BFB890ACC67}" destId="{8E2ABD0B-CDA9-40B9-8D78-044F9DEE15AF}" srcOrd="0" destOrd="0" presId="urn:microsoft.com/office/officeart/2008/layout/AscendingPictureAccentProcess"/>
    <dgm:cxn modelId="{5B7D1472-BA4F-4CB3-A886-F6FE1EE619D7}" srcId="{1F2B8341-717E-4501-8D66-1E9BCA89038B}" destId="{2B42D880-D054-43DC-8C25-6A5B2F0FB037}" srcOrd="2" destOrd="0" parTransId="{F4506073-0DF9-4F95-9037-C5529F91C50C}" sibTransId="{229BECAD-2FF7-444E-9024-59C24A655471}"/>
    <dgm:cxn modelId="{FC25CE56-23FC-41F4-AE11-282532600E69}" type="presOf" srcId="{1F2B8341-717E-4501-8D66-1E9BCA89038B}" destId="{7CCDE226-8A35-4CE1-B65A-1D28597B4A4C}" srcOrd="0" destOrd="0" presId="urn:microsoft.com/office/officeart/2008/layout/AscendingPictureAccentProcess"/>
    <dgm:cxn modelId="{F4C5B681-4A71-4957-ABB2-FF9891082028}" srcId="{1F2B8341-717E-4501-8D66-1E9BCA89038B}" destId="{C18F05AE-4DDE-40DD-BAF0-DA7B8D494B90}" srcOrd="0" destOrd="0" parTransId="{4AB4CD82-A29B-4B2C-B017-91AABCA92761}" sibTransId="{34724257-242F-4FD7-A490-8FBB8F92D6BA}"/>
    <dgm:cxn modelId="{38DAF4A9-7F71-402D-9A45-991F81DE3696}" type="presOf" srcId="{34724257-242F-4FD7-A490-8FBB8F92D6BA}" destId="{D4639C15-78F9-43BD-8FEB-5E9D4FD9AEBE}" srcOrd="0" destOrd="0" presId="urn:microsoft.com/office/officeart/2008/layout/AscendingPictureAccentProcess"/>
    <dgm:cxn modelId="{BD38A4B1-C8F0-447A-AD8D-3B550C04C697}" type="presOf" srcId="{C18F05AE-4DDE-40DD-BAF0-DA7B8D494B90}" destId="{024E9570-D9BA-44BF-B6C9-D72C32E4FCB9}" srcOrd="0" destOrd="0" presId="urn:microsoft.com/office/officeart/2008/layout/AscendingPictureAccentProcess"/>
    <dgm:cxn modelId="{90791EC0-0C6F-4865-9B11-2EB36C37FBA3}" srcId="{1F2B8341-717E-4501-8D66-1E9BCA89038B}" destId="{CCD4632E-AFB7-41A8-9967-76B9C40FE33C}" srcOrd="1" destOrd="0" parTransId="{3468EB3A-E475-4A9D-A844-AD2A52381BFF}" sibTransId="{5884DAFB-0622-4A8F-93B1-5BFB890ACC67}"/>
    <dgm:cxn modelId="{BB23D4D0-6E1D-40A0-B577-923AF087011D}" type="presOf" srcId="{CCD4632E-AFB7-41A8-9967-76B9C40FE33C}" destId="{29652430-8E3A-484B-A2A3-77EA13E532A1}" srcOrd="0" destOrd="0" presId="urn:microsoft.com/office/officeart/2008/layout/AscendingPictureAccentProcess"/>
    <dgm:cxn modelId="{FCB807D5-3D74-4EDD-B62C-ED0A97B514DC}" srcId="{1F2B8341-717E-4501-8D66-1E9BCA89038B}" destId="{F3422097-08D3-4A62-B180-A5D19BA9D7C4}" srcOrd="3" destOrd="0" parTransId="{642F3533-CA00-433F-8DF9-B91EA91FE09B}" sibTransId="{A307AC7C-E062-4A2D-B325-A27DAA742F6F}"/>
    <dgm:cxn modelId="{9EB0C7EA-0103-4958-87F1-B7CCFB628ED8}" type="presOf" srcId="{A307AC7C-E062-4A2D-B325-A27DAA742F6F}" destId="{8A304843-E43B-4616-824A-A5B3B165B0F6}" srcOrd="0" destOrd="0" presId="urn:microsoft.com/office/officeart/2008/layout/AscendingPictureAccentProcess"/>
    <dgm:cxn modelId="{548C72ED-0DA7-45BD-AFC3-7F3DC0DE5CE6}" type="presOf" srcId="{70F3E6D7-B53B-49AB-9651-95D12B942DF9}" destId="{9B01AEC3-96AC-4E59-B38F-26BB3E0E6E8B}" srcOrd="0" destOrd="0" presId="urn:microsoft.com/office/officeart/2008/layout/AscendingPictureAccentProcess"/>
    <dgm:cxn modelId="{954CDAEF-39E7-460E-833D-375D6CA9EBC9}" srcId="{2B42D880-D054-43DC-8C25-6A5B2F0FB037}" destId="{807A0B9B-7DA3-4097-B9DC-9872526B21DB}" srcOrd="0" destOrd="0" parTransId="{8A43C3F7-1F69-4432-8ADF-5C0F00EFD8DE}" sibTransId="{64E36C83-323E-4D2F-9DAB-528DFDAFAA3B}"/>
    <dgm:cxn modelId="{81E9288A-2AB0-45D3-89E1-720AF75A21C8}" type="presParOf" srcId="{7CCDE226-8A35-4CE1-B65A-1D28597B4A4C}" destId="{93F8EACC-D1A9-43AB-9D87-8282AEBA9B60}" srcOrd="0" destOrd="0" presId="urn:microsoft.com/office/officeart/2008/layout/AscendingPictureAccentProcess"/>
    <dgm:cxn modelId="{06E5F236-C1CF-45C1-B5FF-13D260F61CED}" type="presParOf" srcId="{7CCDE226-8A35-4CE1-B65A-1D28597B4A4C}" destId="{AE200008-8A26-4CCD-843F-4C95EF5E7E78}" srcOrd="1" destOrd="0" presId="urn:microsoft.com/office/officeart/2008/layout/AscendingPictureAccentProcess"/>
    <dgm:cxn modelId="{5AAA8B89-3B8D-4E82-9BC5-4B79F51BF1D8}" type="presParOf" srcId="{7CCDE226-8A35-4CE1-B65A-1D28597B4A4C}" destId="{BE5EE52A-3B38-45E1-B6A0-F5FCE15DEA26}" srcOrd="2" destOrd="0" presId="urn:microsoft.com/office/officeart/2008/layout/AscendingPictureAccentProcess"/>
    <dgm:cxn modelId="{28DEA1E7-2356-48ED-8121-C879DC81D2F0}" type="presParOf" srcId="{7CCDE226-8A35-4CE1-B65A-1D28597B4A4C}" destId="{EA88F661-E205-4812-BB8D-0ED5DDF738EC}" srcOrd="3" destOrd="0" presId="urn:microsoft.com/office/officeart/2008/layout/AscendingPictureAccentProcess"/>
    <dgm:cxn modelId="{A9FE22A2-6E3E-4C58-B7A9-B81181312424}" type="presParOf" srcId="{7CCDE226-8A35-4CE1-B65A-1D28597B4A4C}" destId="{DC3E22A8-1378-456F-9CD2-423310B650A6}" srcOrd="4" destOrd="0" presId="urn:microsoft.com/office/officeart/2008/layout/AscendingPictureAccentProcess"/>
    <dgm:cxn modelId="{77C48B04-37CF-4B62-83C5-D5ADAE57210E}" type="presParOf" srcId="{7CCDE226-8A35-4CE1-B65A-1D28597B4A4C}" destId="{FFB70520-EBB0-4147-975D-2357B7F1192F}" srcOrd="5" destOrd="0" presId="urn:microsoft.com/office/officeart/2008/layout/AscendingPictureAccentProcess"/>
    <dgm:cxn modelId="{686E8FB3-B469-49E3-8A23-7E2F5C9B3075}" type="presParOf" srcId="{7CCDE226-8A35-4CE1-B65A-1D28597B4A4C}" destId="{23910EE6-9978-4395-BD21-6F2E36A52FE2}" srcOrd="6" destOrd="0" presId="urn:microsoft.com/office/officeart/2008/layout/AscendingPictureAccentProcess"/>
    <dgm:cxn modelId="{A27C83B3-7E57-4A6D-AEA1-6FC509A10747}" type="presParOf" srcId="{7CCDE226-8A35-4CE1-B65A-1D28597B4A4C}" destId="{EA97BE9D-0848-4149-9CE0-C523DB6107CF}" srcOrd="7" destOrd="0" presId="urn:microsoft.com/office/officeart/2008/layout/AscendingPictureAccentProcess"/>
    <dgm:cxn modelId="{2698E6EE-613C-4BED-BDC6-C4DCE9920508}" type="presParOf" srcId="{7CCDE226-8A35-4CE1-B65A-1D28597B4A4C}" destId="{4F66DC1C-0969-489C-8532-E51A9C7D54A6}" srcOrd="8" destOrd="0" presId="urn:microsoft.com/office/officeart/2008/layout/AscendingPictureAccentProcess"/>
    <dgm:cxn modelId="{E95E39C1-0AA4-48A8-A67A-1BF9E4D29453}" type="presParOf" srcId="{7CCDE226-8A35-4CE1-B65A-1D28597B4A4C}" destId="{00493CF8-CD22-4E21-9542-0CC802914149}" srcOrd="9" destOrd="0" presId="urn:microsoft.com/office/officeart/2008/layout/AscendingPictureAccentProcess"/>
    <dgm:cxn modelId="{34E85574-BF3C-4249-89FB-67850C1EFE53}" type="presParOf" srcId="{7CCDE226-8A35-4CE1-B65A-1D28597B4A4C}" destId="{1AA3E827-2319-4B2F-8D64-E592361E8E04}" srcOrd="10" destOrd="0" presId="urn:microsoft.com/office/officeart/2008/layout/AscendingPictureAccentProcess"/>
    <dgm:cxn modelId="{D70F06B0-7E38-4E29-B3FB-959AE8396222}" type="presParOf" srcId="{7CCDE226-8A35-4CE1-B65A-1D28597B4A4C}" destId="{908D235B-BA7D-470D-976E-DAD79B1E94D6}" srcOrd="11" destOrd="0" presId="urn:microsoft.com/office/officeart/2008/layout/AscendingPictureAccentProcess"/>
    <dgm:cxn modelId="{36ED4B23-40F4-46C3-931C-2DBDA287EC74}" type="presParOf" srcId="{7CCDE226-8A35-4CE1-B65A-1D28597B4A4C}" destId="{BF8A9C36-CE25-40A2-AF31-8BE1C74EB313}" srcOrd="12" destOrd="0" presId="urn:microsoft.com/office/officeart/2008/layout/AscendingPictureAccentProcess"/>
    <dgm:cxn modelId="{0E3BDE87-7B46-4FE2-B277-D7E79B239CA1}" type="presParOf" srcId="{7CCDE226-8A35-4CE1-B65A-1D28597B4A4C}" destId="{C4CF7E4A-BA77-43ED-AF1C-1F77CE4EAFA7}" srcOrd="13" destOrd="0" presId="urn:microsoft.com/office/officeart/2008/layout/AscendingPictureAccentProcess"/>
    <dgm:cxn modelId="{498421CD-7B54-40F5-AA66-A9EA47474A3A}" type="presParOf" srcId="{7CCDE226-8A35-4CE1-B65A-1D28597B4A4C}" destId="{E346D01D-1B87-4669-A728-85396E5AF816}" srcOrd="14" destOrd="0" presId="urn:microsoft.com/office/officeart/2008/layout/AscendingPictureAccentProcess"/>
    <dgm:cxn modelId="{C4018816-7132-4FED-A8E0-02D793DAE179}" type="presParOf" srcId="{7CCDE226-8A35-4CE1-B65A-1D28597B4A4C}" destId="{024E9570-D9BA-44BF-B6C9-D72C32E4FCB9}" srcOrd="15" destOrd="0" presId="urn:microsoft.com/office/officeart/2008/layout/AscendingPictureAccentProcess"/>
    <dgm:cxn modelId="{9DEF2619-BDC3-4D00-B278-229AD56FE93E}" type="presParOf" srcId="{7CCDE226-8A35-4CE1-B65A-1D28597B4A4C}" destId="{0091149B-5FFF-458F-A66E-5657BD0C0BF2}" srcOrd="16" destOrd="0" presId="urn:microsoft.com/office/officeart/2008/layout/AscendingPictureAccentProcess"/>
    <dgm:cxn modelId="{830B0087-EAB5-4B65-B56D-A1631DBD88B9}" type="presParOf" srcId="{0091149B-5FFF-458F-A66E-5657BD0C0BF2}" destId="{D4639C15-78F9-43BD-8FEB-5E9D4FD9AEBE}" srcOrd="0" destOrd="0" presId="urn:microsoft.com/office/officeart/2008/layout/AscendingPictureAccentProcess"/>
    <dgm:cxn modelId="{BC887C1E-D5B2-4220-99B7-39F2DB4E7C1F}" type="presParOf" srcId="{7CCDE226-8A35-4CE1-B65A-1D28597B4A4C}" destId="{29652430-8E3A-484B-A2A3-77EA13E532A1}" srcOrd="17" destOrd="0" presId="urn:microsoft.com/office/officeart/2008/layout/AscendingPictureAccentProcess"/>
    <dgm:cxn modelId="{22448FFE-EE2F-43BE-B9BE-5998F3379247}" type="presParOf" srcId="{7CCDE226-8A35-4CE1-B65A-1D28597B4A4C}" destId="{E5F4FA5A-666E-4589-B2DD-432A79593704}" srcOrd="18" destOrd="0" presId="urn:microsoft.com/office/officeart/2008/layout/AscendingPictureAccentProcess"/>
    <dgm:cxn modelId="{B842595C-AF85-4E93-A08F-DE3F5F30D5E9}" type="presParOf" srcId="{E5F4FA5A-666E-4589-B2DD-432A79593704}" destId="{8E2ABD0B-CDA9-40B9-8D78-044F9DEE15AF}" srcOrd="0" destOrd="0" presId="urn:microsoft.com/office/officeart/2008/layout/AscendingPictureAccentProcess"/>
    <dgm:cxn modelId="{BBE7A648-8286-4078-B4C9-9371A697884E}" type="presParOf" srcId="{7CCDE226-8A35-4CE1-B65A-1D28597B4A4C}" destId="{C8605D66-850D-4141-BE0D-0A41E69F0277}" srcOrd="19" destOrd="0" presId="urn:microsoft.com/office/officeart/2008/layout/AscendingPictureAccentProcess"/>
    <dgm:cxn modelId="{EE5C40AE-1E5F-4FF9-89B1-596719389E77}" type="presParOf" srcId="{7CCDE226-8A35-4CE1-B65A-1D28597B4A4C}" destId="{492EBAAF-2E29-413E-B2BA-DFA7C6E0DFB2}" srcOrd="20" destOrd="0" presId="urn:microsoft.com/office/officeart/2008/layout/AscendingPictureAccentProcess"/>
    <dgm:cxn modelId="{B51268B5-00A0-43DC-8822-0B5D3FD34DB5}" type="presParOf" srcId="{7CCDE226-8A35-4CE1-B65A-1D28597B4A4C}" destId="{2CACDAE5-706D-4F77-97F8-E219876F7677}" srcOrd="21" destOrd="0" presId="urn:microsoft.com/office/officeart/2008/layout/AscendingPictureAccentProcess"/>
    <dgm:cxn modelId="{75C4696F-05FE-481F-ABAE-675AAC902B3F}" type="presParOf" srcId="{2CACDAE5-706D-4F77-97F8-E219876F7677}" destId="{17056D39-2A2D-4F5C-9662-D23C17D65124}" srcOrd="0" destOrd="0" presId="urn:microsoft.com/office/officeart/2008/layout/AscendingPictureAccentProcess"/>
    <dgm:cxn modelId="{EAE440E0-22CC-41BD-8D3A-4D29533ABC66}" type="presParOf" srcId="{7CCDE226-8A35-4CE1-B65A-1D28597B4A4C}" destId="{BDB16B42-CD5F-4DB8-BA90-F44A62C51F87}" srcOrd="22" destOrd="0" presId="urn:microsoft.com/office/officeart/2008/layout/AscendingPictureAccentProcess"/>
    <dgm:cxn modelId="{745068AD-E713-4E81-BC88-EBDDE6E239B8}" type="presParOf" srcId="{7CCDE226-8A35-4CE1-B65A-1D28597B4A4C}" destId="{F2AD774F-20AF-4639-B338-F4AA0402CEDE}" srcOrd="23" destOrd="0" presId="urn:microsoft.com/office/officeart/2008/layout/AscendingPictureAccentProcess"/>
    <dgm:cxn modelId="{DDD775AA-B761-4922-BD0C-E80DA1AE5AFE}" type="presParOf" srcId="{F2AD774F-20AF-4639-B338-F4AA0402CEDE}" destId="{8A304843-E43B-4616-824A-A5B3B165B0F6}" srcOrd="0" destOrd="0" presId="urn:microsoft.com/office/officeart/2008/layout/AscendingPictureAccentProcess"/>
    <dgm:cxn modelId="{8ADE89BE-46D9-47A7-A2BD-EC03DC31A98F}" type="presParOf" srcId="{7CCDE226-8A35-4CE1-B65A-1D28597B4A4C}" destId="{9B01AEC3-96AC-4E59-B38F-26BB3E0E6E8B}" srcOrd="24" destOrd="0" presId="urn:microsoft.com/office/officeart/2008/layout/AscendingPictureAccentProcess"/>
    <dgm:cxn modelId="{E2BBB46B-70A3-467B-B61F-526172DB6A2A}" type="presParOf" srcId="{7CCDE226-8A35-4CE1-B65A-1D28597B4A4C}" destId="{5AF16A8C-8A55-4AB3-89E4-4BC6E80A9211}" srcOrd="25" destOrd="0" presId="urn:microsoft.com/office/officeart/2008/layout/AscendingPictureAccentProcess"/>
    <dgm:cxn modelId="{D2EB5F7A-DCE7-4208-AE58-26825849DF13}" type="presParOf" srcId="{5AF16A8C-8A55-4AB3-89E4-4BC6E80A9211}" destId="{231649FE-242A-48DA-905D-EFCA3E59721D}"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98D75-53AA-4754-8008-00521BB92EBF}">
      <dsp:nvSpPr>
        <dsp:cNvPr id="0" name=""/>
        <dsp:cNvSpPr/>
      </dsp:nvSpPr>
      <dsp:spPr>
        <a:xfrm>
          <a:off x="566733" y="0"/>
          <a:ext cx="2088232" cy="2088232"/>
        </a:xfrm>
        <a:prstGeom prst="ellipse">
          <a:avLst/>
        </a:prstGeom>
        <a:solidFill>
          <a:srgbClr val="FFD10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2"/>
              </a:solidFill>
            </a:rPr>
            <a:t>Bright Spots Well-being indicators</a:t>
          </a:r>
        </a:p>
      </dsp:txBody>
      <dsp:txXfrm>
        <a:off x="872547" y="305814"/>
        <a:ext cx="1476604" cy="1476604"/>
      </dsp:txXfrm>
    </dsp:sp>
    <dsp:sp modelId="{B46A0082-D1BD-49FC-96E8-0E69FD167430}">
      <dsp:nvSpPr>
        <dsp:cNvPr id="0" name=""/>
        <dsp:cNvSpPr/>
      </dsp:nvSpPr>
      <dsp:spPr>
        <a:xfrm rot="17489716">
          <a:off x="2519355" y="754301"/>
          <a:ext cx="499487" cy="0"/>
        </a:xfrm>
        <a:custGeom>
          <a:avLst/>
          <a:gdLst/>
          <a:ahLst/>
          <a:cxnLst/>
          <a:rect l="0" t="0" r="0" b="0"/>
          <a:pathLst>
            <a:path>
              <a:moveTo>
                <a:pt x="0" y="0"/>
              </a:moveTo>
              <a:lnTo>
                <a:pt x="49948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7B65A5-6B74-40D8-8978-B3106C30D2F6}">
      <dsp:nvSpPr>
        <dsp:cNvPr id="0" name=""/>
        <dsp:cNvSpPr/>
      </dsp:nvSpPr>
      <dsp:spPr>
        <a:xfrm>
          <a:off x="2860611" y="521928"/>
          <a:ext cx="37973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7F83B9-06CD-4EC9-A8EC-C6E7C97CC6A3}">
      <dsp:nvSpPr>
        <dsp:cNvPr id="0" name=""/>
        <dsp:cNvSpPr/>
      </dsp:nvSpPr>
      <dsp:spPr>
        <a:xfrm>
          <a:off x="3240350" y="0"/>
          <a:ext cx="2692695" cy="10438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Your Life, Your Care</a:t>
          </a:r>
        </a:p>
      </dsp:txBody>
      <dsp:txXfrm>
        <a:off x="3240350" y="0"/>
        <a:ext cx="2692695" cy="1043856"/>
      </dsp:txXfrm>
    </dsp:sp>
    <dsp:sp modelId="{A6C3951B-F08E-43EC-BE02-A28A67B99665}">
      <dsp:nvSpPr>
        <dsp:cNvPr id="0" name=""/>
        <dsp:cNvSpPr/>
      </dsp:nvSpPr>
      <dsp:spPr>
        <a:xfrm rot="4110284">
          <a:off x="2519355" y="1333930"/>
          <a:ext cx="499487" cy="0"/>
        </a:xfrm>
        <a:custGeom>
          <a:avLst/>
          <a:gdLst/>
          <a:ahLst/>
          <a:cxnLst/>
          <a:rect l="0" t="0" r="0" b="0"/>
          <a:pathLst>
            <a:path>
              <a:moveTo>
                <a:pt x="0" y="0"/>
              </a:moveTo>
              <a:lnTo>
                <a:pt x="49948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84E557-8783-46DD-B2B6-FFFDE3315E3D}">
      <dsp:nvSpPr>
        <dsp:cNvPr id="0" name=""/>
        <dsp:cNvSpPr/>
      </dsp:nvSpPr>
      <dsp:spPr>
        <a:xfrm>
          <a:off x="2860611" y="1566303"/>
          <a:ext cx="37973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3BA846-81AA-4F98-AEA1-297CC3E6A692}">
      <dsp:nvSpPr>
        <dsp:cNvPr id="0" name=""/>
        <dsp:cNvSpPr/>
      </dsp:nvSpPr>
      <dsp:spPr>
        <a:xfrm>
          <a:off x="3240350" y="1044375"/>
          <a:ext cx="2692695" cy="10438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Your Life Beyond Care</a:t>
          </a:r>
        </a:p>
      </dsp:txBody>
      <dsp:txXfrm>
        <a:off x="3240350" y="1044375"/>
        <a:ext cx="2692695" cy="1043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4E763-05CB-494F-B01F-A241F007FC40}">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9E10C6-869A-4F57-BBB0-F9EB7B2A6739}">
      <dsp:nvSpPr>
        <dsp:cNvPr id="0" name=""/>
        <dsp:cNvSpPr/>
      </dsp:nvSpPr>
      <dsp:spPr>
        <a:xfrm>
          <a:off x="141795" y="99997"/>
          <a:ext cx="1152000" cy="10440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4C3DB8-3421-4CBE-B029-39D6C946D31F}">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GB" sz="2500" kern="1200" dirty="0"/>
            <a:t>What do looked after children and young people say is important to their well-being?</a:t>
          </a:r>
          <a:endParaRPr lang="en-US" sz="2500" kern="1200" dirty="0"/>
        </a:p>
      </dsp:txBody>
      <dsp:txXfrm>
        <a:off x="1435590" y="531"/>
        <a:ext cx="9080009" cy="1242935"/>
      </dsp:txXfrm>
    </dsp:sp>
    <dsp:sp modelId="{92C17D12-3A44-472C-9547-73700DDE1A4B}">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C01B34-D3BF-4499-9892-E99BFF64AE8A}">
      <dsp:nvSpPr>
        <dsp:cNvPr id="0" name=""/>
        <dsp:cNvSpPr/>
      </dsp:nvSpPr>
      <dsp:spPr>
        <a:xfrm>
          <a:off x="231796" y="1707669"/>
          <a:ext cx="971997" cy="9359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FBB408-D382-4AEE-97CB-E2F821F0ECD2}">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GB" sz="2500" kern="1200"/>
            <a:t>Are there similar domains to those identified by children in the  general population  or unique domains for children in care ?</a:t>
          </a:r>
          <a:endParaRPr lang="en-US" sz="2500" kern="1200"/>
        </a:p>
      </dsp:txBody>
      <dsp:txXfrm>
        <a:off x="1435590" y="1554201"/>
        <a:ext cx="9080009" cy="1242935"/>
      </dsp:txXfrm>
    </dsp:sp>
    <dsp:sp modelId="{BBE148D6-A041-45B0-A99C-E55F2BD20249}">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E6662A-46FD-428C-92F3-BB3374F513C0}">
      <dsp:nvSpPr>
        <dsp:cNvPr id="0" name=""/>
        <dsp:cNvSpPr/>
      </dsp:nvSpPr>
      <dsp:spPr>
        <a:xfrm>
          <a:off x="213797" y="3261339"/>
          <a:ext cx="1007996" cy="93599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7F6255-DE6D-42DA-83D3-EB7A53157561}">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GB" sz="2500" kern="1200" dirty="0"/>
            <a:t>Is it possible to create an on-line measure that children will find meaningful? What should the lower age limit be?  </a:t>
          </a:r>
          <a:endParaRPr lang="en-US" sz="2500" kern="1200" dirty="0"/>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8EACC-D1A9-43AB-9D87-8282AEBA9B60}">
      <dsp:nvSpPr>
        <dsp:cNvPr id="0" name=""/>
        <dsp:cNvSpPr/>
      </dsp:nvSpPr>
      <dsp:spPr>
        <a:xfrm>
          <a:off x="1871066" y="4857348"/>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200008-8A26-4CCD-843F-4C95EF5E7E78}">
      <dsp:nvSpPr>
        <dsp:cNvPr id="0" name=""/>
        <dsp:cNvSpPr/>
      </dsp:nvSpPr>
      <dsp:spPr>
        <a:xfrm>
          <a:off x="1674108" y="4937321"/>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5EE52A-3B38-45E1-B6A0-F5FCE15DEA26}">
      <dsp:nvSpPr>
        <dsp:cNvPr id="0" name=""/>
        <dsp:cNvSpPr/>
      </dsp:nvSpPr>
      <dsp:spPr>
        <a:xfrm>
          <a:off x="1472641" y="5003432"/>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8F661-E205-4812-BB8D-0ED5DDF738EC}">
      <dsp:nvSpPr>
        <dsp:cNvPr id="0" name=""/>
        <dsp:cNvSpPr/>
      </dsp:nvSpPr>
      <dsp:spPr>
        <a:xfrm>
          <a:off x="1268917" y="5054614"/>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3E22A8-1378-456F-9CD2-423310B650A6}">
      <dsp:nvSpPr>
        <dsp:cNvPr id="0" name=""/>
        <dsp:cNvSpPr/>
      </dsp:nvSpPr>
      <dsp:spPr>
        <a:xfrm>
          <a:off x="2944558" y="4083210"/>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B70520-EBB0-4147-975D-2357B7F1192F}">
      <dsp:nvSpPr>
        <dsp:cNvPr id="0" name=""/>
        <dsp:cNvSpPr/>
      </dsp:nvSpPr>
      <dsp:spPr>
        <a:xfrm>
          <a:off x="2788947" y="4241023"/>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910EE6-9978-4395-BD21-6F2E36A52FE2}">
      <dsp:nvSpPr>
        <dsp:cNvPr id="0" name=""/>
        <dsp:cNvSpPr/>
      </dsp:nvSpPr>
      <dsp:spPr>
        <a:xfrm>
          <a:off x="3589556" y="3123534"/>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97BE9D-0848-4149-9CE0-C523DB6107CF}">
      <dsp:nvSpPr>
        <dsp:cNvPr id="0" name=""/>
        <dsp:cNvSpPr/>
      </dsp:nvSpPr>
      <dsp:spPr>
        <a:xfrm>
          <a:off x="3936111" y="1954330"/>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6DC1C-0969-489C-8532-E51A9C7D54A6}">
      <dsp:nvSpPr>
        <dsp:cNvPr id="0" name=""/>
        <dsp:cNvSpPr/>
      </dsp:nvSpPr>
      <dsp:spPr>
        <a:xfrm>
          <a:off x="3762458" y="571332"/>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493CF8-CD22-4E21-9542-0CC802914149}">
      <dsp:nvSpPr>
        <dsp:cNvPr id="0" name=""/>
        <dsp:cNvSpPr/>
      </dsp:nvSpPr>
      <dsp:spPr>
        <a:xfrm>
          <a:off x="3891758" y="471632"/>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A3E827-2319-4B2F-8D64-E592361E8E04}">
      <dsp:nvSpPr>
        <dsp:cNvPr id="0" name=""/>
        <dsp:cNvSpPr/>
      </dsp:nvSpPr>
      <dsp:spPr>
        <a:xfrm>
          <a:off x="4021058" y="371399"/>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8D235B-BA7D-470D-976E-DAD79B1E94D6}">
      <dsp:nvSpPr>
        <dsp:cNvPr id="0" name=""/>
        <dsp:cNvSpPr/>
      </dsp:nvSpPr>
      <dsp:spPr>
        <a:xfrm>
          <a:off x="4150358" y="471632"/>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8A9C36-CE25-40A2-AF31-8BE1C74EB313}">
      <dsp:nvSpPr>
        <dsp:cNvPr id="0" name=""/>
        <dsp:cNvSpPr/>
      </dsp:nvSpPr>
      <dsp:spPr>
        <a:xfrm>
          <a:off x="4279659" y="571332"/>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CF7E4A-BA77-43ED-AF1C-1F77CE4EAFA7}">
      <dsp:nvSpPr>
        <dsp:cNvPr id="0" name=""/>
        <dsp:cNvSpPr/>
      </dsp:nvSpPr>
      <dsp:spPr>
        <a:xfrm>
          <a:off x="4021058" y="582528"/>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46D01D-1B87-4669-A728-85396E5AF816}">
      <dsp:nvSpPr>
        <dsp:cNvPr id="0" name=""/>
        <dsp:cNvSpPr/>
      </dsp:nvSpPr>
      <dsp:spPr>
        <a:xfrm>
          <a:off x="4021058" y="793656"/>
          <a:ext cx="88705" cy="8870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E9570-D9BA-44BF-B6C9-D72C32E4FCB9}">
      <dsp:nvSpPr>
        <dsp:cNvPr id="0" name=""/>
        <dsp:cNvSpPr/>
      </dsp:nvSpPr>
      <dsp:spPr>
        <a:xfrm>
          <a:off x="560894" y="5334008"/>
          <a:ext cx="2895492" cy="85660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80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dirty="0">
              <a:solidFill>
                <a:schemeClr val="tx1"/>
              </a:solidFill>
              <a:latin typeface="Arial" panose="020B0604020202020204" pitchFamily="34" charset="0"/>
              <a:cs typeface="Arial" panose="020B0604020202020204" pitchFamily="34" charset="0"/>
            </a:rPr>
            <a:t>Tailored approach to distribute survey</a:t>
          </a:r>
        </a:p>
      </dsp:txBody>
      <dsp:txXfrm>
        <a:off x="602710" y="5375824"/>
        <a:ext cx="2811860" cy="772976"/>
      </dsp:txXfrm>
    </dsp:sp>
    <dsp:sp modelId="{D4639C15-78F9-43BD-8FEB-5E9D4FD9AEBE}">
      <dsp:nvSpPr>
        <dsp:cNvPr id="0" name=""/>
        <dsp:cNvSpPr/>
      </dsp:nvSpPr>
      <dsp:spPr>
        <a:xfrm>
          <a:off x="245040" y="4722295"/>
          <a:ext cx="887059" cy="886633"/>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652430-8E3A-484B-A2A3-77EA13E532A1}">
      <dsp:nvSpPr>
        <dsp:cNvPr id="0" name=""/>
        <dsp:cNvSpPr/>
      </dsp:nvSpPr>
      <dsp:spPr>
        <a:xfrm>
          <a:off x="2633934" y="4395336"/>
          <a:ext cx="1686543" cy="85660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80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dirty="0">
              <a:solidFill>
                <a:schemeClr val="tx1"/>
              </a:solidFill>
              <a:latin typeface="Arial" panose="020B0604020202020204" pitchFamily="34" charset="0"/>
              <a:cs typeface="Arial" panose="020B0604020202020204" pitchFamily="34" charset="0"/>
            </a:rPr>
            <a:t>Detailed analysis</a:t>
          </a:r>
        </a:p>
      </dsp:txBody>
      <dsp:txXfrm>
        <a:off x="2675750" y="4437152"/>
        <a:ext cx="1602911" cy="772976"/>
      </dsp:txXfrm>
    </dsp:sp>
    <dsp:sp modelId="{8E2ABD0B-CDA9-40B9-8D78-044F9DEE15AF}">
      <dsp:nvSpPr>
        <dsp:cNvPr id="0" name=""/>
        <dsp:cNvSpPr/>
      </dsp:nvSpPr>
      <dsp:spPr>
        <a:xfrm>
          <a:off x="1925191" y="4116100"/>
          <a:ext cx="887059" cy="886633"/>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05D66-850D-4141-BE0D-0A41E69F0277}">
      <dsp:nvSpPr>
        <dsp:cNvPr id="0" name=""/>
        <dsp:cNvSpPr/>
      </dsp:nvSpPr>
      <dsp:spPr>
        <a:xfrm>
          <a:off x="3528382" y="3375750"/>
          <a:ext cx="2494874" cy="85660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80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dirty="0">
              <a:solidFill>
                <a:schemeClr val="tx1"/>
              </a:solidFill>
              <a:latin typeface="Arial" panose="020B0604020202020204" pitchFamily="34" charset="0"/>
              <a:cs typeface="Arial" panose="020B0604020202020204" pitchFamily="34" charset="0"/>
            </a:rPr>
            <a:t>Disseminate &amp; consider findings</a:t>
          </a:r>
        </a:p>
      </dsp:txBody>
      <dsp:txXfrm>
        <a:off x="3570198" y="3417566"/>
        <a:ext cx="2411242" cy="772976"/>
      </dsp:txXfrm>
    </dsp:sp>
    <dsp:sp modelId="{492EBAAF-2E29-413E-B2BA-DFA7C6E0DFB2}">
      <dsp:nvSpPr>
        <dsp:cNvPr id="0" name=""/>
        <dsp:cNvSpPr/>
      </dsp:nvSpPr>
      <dsp:spPr>
        <a:xfrm>
          <a:off x="5164986" y="3803462"/>
          <a:ext cx="2419517" cy="8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endParaRPr lang="en-GB" sz="1800" b="0" kern="1200" dirty="0"/>
        </a:p>
      </dsp:txBody>
      <dsp:txXfrm>
        <a:off x="5164986" y="3803462"/>
        <a:ext cx="2419517" cy="856608"/>
      </dsp:txXfrm>
    </dsp:sp>
    <dsp:sp modelId="{17056D39-2A2D-4F5C-9662-D23C17D65124}">
      <dsp:nvSpPr>
        <dsp:cNvPr id="0" name=""/>
        <dsp:cNvSpPr/>
      </dsp:nvSpPr>
      <dsp:spPr>
        <a:xfrm>
          <a:off x="2836307" y="3240130"/>
          <a:ext cx="887059" cy="886633"/>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B16B42-CD5F-4DB8-BA90-F44A62C51F87}">
      <dsp:nvSpPr>
        <dsp:cNvPr id="0" name=""/>
        <dsp:cNvSpPr/>
      </dsp:nvSpPr>
      <dsp:spPr>
        <a:xfrm>
          <a:off x="3905575" y="2363481"/>
          <a:ext cx="3048105" cy="85660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80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dirty="0">
              <a:solidFill>
                <a:schemeClr val="tx1"/>
              </a:solidFill>
              <a:latin typeface="Arial" panose="020B0604020202020204" pitchFamily="34" charset="0"/>
              <a:cs typeface="Arial" panose="020B0604020202020204" pitchFamily="34" charset="0"/>
            </a:rPr>
            <a:t>Respond to findings – feedback to CYP &amp; staff</a:t>
          </a:r>
        </a:p>
      </dsp:txBody>
      <dsp:txXfrm>
        <a:off x="3947391" y="2405297"/>
        <a:ext cx="2964473" cy="772976"/>
      </dsp:txXfrm>
    </dsp:sp>
    <dsp:sp modelId="{8A304843-E43B-4616-824A-A5B3B165B0F6}">
      <dsp:nvSpPr>
        <dsp:cNvPr id="0" name=""/>
        <dsp:cNvSpPr/>
      </dsp:nvSpPr>
      <dsp:spPr>
        <a:xfrm>
          <a:off x="3312914" y="2114111"/>
          <a:ext cx="887059" cy="886633"/>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01AEC3-96AC-4E59-B38F-26BB3E0E6E8B}">
      <dsp:nvSpPr>
        <dsp:cNvPr id="0" name=""/>
        <dsp:cNvSpPr/>
      </dsp:nvSpPr>
      <dsp:spPr>
        <a:xfrm>
          <a:off x="4248471" y="1253176"/>
          <a:ext cx="1549861" cy="85660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80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dirty="0">
              <a:solidFill>
                <a:schemeClr val="tx1"/>
              </a:solidFill>
              <a:latin typeface="Arial" panose="020B0604020202020204" pitchFamily="34" charset="0"/>
              <a:cs typeface="Arial" panose="020B0604020202020204" pitchFamily="34" charset="0"/>
            </a:rPr>
            <a:t>Repeat</a:t>
          </a:r>
        </a:p>
      </dsp:txBody>
      <dsp:txXfrm>
        <a:off x="4290287" y="1294992"/>
        <a:ext cx="1466229" cy="772976"/>
      </dsp:txXfrm>
    </dsp:sp>
    <dsp:sp modelId="{231649FE-242A-48DA-905D-EFCA3E59721D}">
      <dsp:nvSpPr>
        <dsp:cNvPr id="0" name=""/>
        <dsp:cNvSpPr/>
      </dsp:nvSpPr>
      <dsp:spPr>
        <a:xfrm>
          <a:off x="3577528" y="967832"/>
          <a:ext cx="887059" cy="886633"/>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4272562-0A3A-4AB4-BC50-E60B23C155AC}" type="datetimeFigureOut">
              <a:rPr lang="en-GB" smtClean="0"/>
              <a:pPr/>
              <a:t>25/03/2021</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50FF530-3021-4178-8231-3639731D567F}" type="slidenum">
              <a:rPr lang="en-GB" smtClean="0"/>
              <a:pPr/>
              <a:t>‹#›</a:t>
            </a:fld>
            <a:endParaRPr lang="en-GB"/>
          </a:p>
        </p:txBody>
      </p:sp>
    </p:spTree>
    <p:extLst>
      <p:ext uri="{BB962C8B-B14F-4D97-AF65-F5344CB8AC3E}">
        <p14:creationId xmlns:p14="http://schemas.microsoft.com/office/powerpoint/2010/main" val="2507476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A5D399E-EECB-44CF-8550-B4314E4F2ED2}" type="datetimeFigureOut">
              <a:rPr lang="en-GB" smtClean="0"/>
              <a:pPr/>
              <a:t>25/03/2021</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2507CFE-2768-4FE9-A772-596AC82D9DD7}" type="slidenum">
              <a:rPr lang="en-GB" smtClean="0"/>
              <a:pPr/>
              <a:t>‹#›</a:t>
            </a:fld>
            <a:endParaRPr lang="en-GB" dirty="0"/>
          </a:p>
        </p:txBody>
      </p:sp>
    </p:spTree>
    <p:extLst>
      <p:ext uri="{BB962C8B-B14F-4D97-AF65-F5344CB8AC3E}">
        <p14:creationId xmlns:p14="http://schemas.microsoft.com/office/powerpoint/2010/main" val="3888526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1</a:t>
            </a:fld>
            <a:endParaRPr lang="en-GB" dirty="0"/>
          </a:p>
        </p:txBody>
      </p:sp>
    </p:spTree>
    <p:extLst>
      <p:ext uri="{BB962C8B-B14F-4D97-AF65-F5344CB8AC3E}">
        <p14:creationId xmlns:p14="http://schemas.microsoft.com/office/powerpoint/2010/main" val="3860573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14</a:t>
            </a:fld>
            <a:endParaRPr lang="en-GB" dirty="0"/>
          </a:p>
        </p:txBody>
      </p:sp>
    </p:spTree>
    <p:extLst>
      <p:ext uri="{BB962C8B-B14F-4D97-AF65-F5344CB8AC3E}">
        <p14:creationId xmlns:p14="http://schemas.microsoft.com/office/powerpoint/2010/main" val="333423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ﬁve years, we have sought to address this gap by collecting over 14,000 care experienced voices through our Your Life, Your Care and Your Life Beyond Care surveys. </a:t>
            </a:r>
          </a:p>
          <a:p>
            <a:endParaRPr lang="en-US" dirty="0"/>
          </a:p>
          <a:p>
            <a:r>
              <a:rPr lang="en-US" dirty="0"/>
              <a:t>These ‘voices’ give an unprecedented insight into children in care and care leavers’ subjective well-being. The surveys were developed together with almost 200 children and young people as part of the Bright Spots </a:t>
            </a:r>
            <a:r>
              <a:rPr lang="en-US" dirty="0" err="1"/>
              <a:t>programme</a:t>
            </a:r>
            <a:r>
              <a:rPr lang="en-US" dirty="0"/>
              <a:t>, a partnership between Coram Voice and the University of Oxford. </a:t>
            </a:r>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solidFill>
                  <a:prstClr val="black"/>
                </a:solidFill>
              </a:rPr>
              <a:pPr/>
              <a:t>15</a:t>
            </a:fld>
            <a:endParaRPr lang="en-GB" dirty="0">
              <a:solidFill>
                <a:prstClr val="black"/>
              </a:solidFill>
            </a:endParaRPr>
          </a:p>
        </p:txBody>
      </p:sp>
    </p:spTree>
    <p:extLst>
      <p:ext uri="{BB962C8B-B14F-4D97-AF65-F5344CB8AC3E}">
        <p14:creationId xmlns:p14="http://schemas.microsoft.com/office/powerpoint/2010/main" val="1176504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t>19</a:t>
            </a:fld>
            <a:endParaRPr lang="en-GB" dirty="0"/>
          </a:p>
        </p:txBody>
      </p:sp>
    </p:spTree>
    <p:extLst>
      <p:ext uri="{BB962C8B-B14F-4D97-AF65-F5344CB8AC3E}">
        <p14:creationId xmlns:p14="http://schemas.microsoft.com/office/powerpoint/2010/main" val="2995231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t>Many care leavers do worse than young people in the general population – experience higher anxiety, feel unhappy, dissatisfied with life and that the</a:t>
            </a:r>
            <a:r>
              <a:rPr lang="en-GB" sz="1200" baseline="0" dirty="0"/>
              <a:t> things they do in their life are not worthwhile. </a:t>
            </a:r>
            <a:endParaRPr lang="en-GB" sz="1200" dirty="0"/>
          </a:p>
          <a:p>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26</a:t>
            </a:fld>
            <a:endParaRPr lang="en-GB" dirty="0"/>
          </a:p>
        </p:txBody>
      </p:sp>
    </p:spTree>
    <p:extLst>
      <p:ext uri="{BB962C8B-B14F-4D97-AF65-F5344CB8AC3E}">
        <p14:creationId xmlns:p14="http://schemas.microsoft.com/office/powerpoint/2010/main" val="3859859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33</a:t>
            </a:fld>
            <a:endParaRPr lang="en-GB" dirty="0"/>
          </a:p>
        </p:txBody>
      </p:sp>
    </p:spTree>
    <p:extLst>
      <p:ext uri="{BB962C8B-B14F-4D97-AF65-F5344CB8AC3E}">
        <p14:creationId xmlns:p14="http://schemas.microsoft.com/office/powerpoint/2010/main" val="3471033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1787" cy="3759200"/>
          </a:xfrm>
        </p:spPr>
      </p:sp>
      <p:sp>
        <p:nvSpPr>
          <p:cNvPr id="3" name="Notes Placeholder 2"/>
          <p:cNvSpPr>
            <a:spLocks noGrp="1"/>
          </p:cNvSpPr>
          <p:nvPr>
            <p:ph type="body" idx="1"/>
          </p:nvPr>
        </p:nvSpPr>
        <p:spPr/>
        <p:txBody>
          <a:bodyPr/>
          <a:lstStyle/>
          <a:p>
            <a:r>
              <a:rPr lang="en-GB" dirty="0"/>
              <a:t>Here are the Bright Spots well-being indicators produced with children in care </a:t>
            </a:r>
          </a:p>
          <a:p>
            <a:r>
              <a:rPr lang="en-GB" dirty="0"/>
              <a:t>Based on what they say matters to their well-being</a:t>
            </a:r>
          </a:p>
          <a:p>
            <a:endParaRPr lang="en-GB" dirty="0"/>
          </a:p>
          <a:p>
            <a:r>
              <a:rPr lang="en-US" sz="1200" b="0" i="0" u="none" strike="noStrike" kern="1200" dirty="0">
                <a:solidFill>
                  <a:schemeClr val="tx1"/>
                </a:solidFill>
                <a:effectLst/>
                <a:latin typeface="+mn-lt"/>
                <a:ea typeface="+mn-ea"/>
                <a:cs typeface="+mn-cs"/>
              </a:rPr>
              <a:t>Being in care</a:t>
            </a:r>
          </a:p>
          <a:p>
            <a:r>
              <a:rPr lang="en-US" sz="1200" b="0" i="0" u="none" strike="noStrike" kern="1200" dirty="0">
                <a:solidFill>
                  <a:schemeClr val="tx1"/>
                </a:solidFill>
                <a:effectLst/>
                <a:latin typeface="+mn-lt"/>
                <a:ea typeface="+mn-ea"/>
                <a:cs typeface="+mn-cs"/>
              </a:rPr>
              <a:t>Your feelings</a:t>
            </a:r>
          </a:p>
          <a:p>
            <a:r>
              <a:rPr lang="en-US" sz="1200" b="0" i="0" u="none" strike="noStrike" kern="1200" dirty="0">
                <a:solidFill>
                  <a:schemeClr val="tx1"/>
                </a:solidFill>
                <a:effectLst/>
                <a:latin typeface="+mn-lt"/>
                <a:ea typeface="+mn-ea"/>
                <a:cs typeface="+mn-cs"/>
              </a:rPr>
              <a:t>People you know</a:t>
            </a:r>
          </a:p>
          <a:p>
            <a:r>
              <a:rPr lang="en-US" sz="1200" b="0" i="0" u="none" strike="noStrike" kern="1200" dirty="0">
                <a:solidFill>
                  <a:schemeClr val="tx1"/>
                </a:solidFill>
                <a:effectLst/>
                <a:latin typeface="+mn-lt"/>
                <a:ea typeface="+mn-ea"/>
                <a:cs typeface="+mn-cs"/>
              </a:rPr>
              <a:t>Chances you have to do things</a:t>
            </a:r>
          </a:p>
          <a:p>
            <a:endParaRPr lang="en-GB" dirty="0"/>
          </a:p>
          <a:p>
            <a:r>
              <a:rPr lang="en-GB" dirty="0"/>
              <a:t>Some of the questions are the same questions used in surveys to the general population – this lets us directly compare how children in care are doing compared to children in general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Lots of things in survey be familiar e.g. how involved feel in decision making – whether they have stable placements</a:t>
            </a:r>
            <a:r>
              <a:rPr lang="en-GB" baseline="0" dirty="0"/>
              <a:t> and workers. </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Trust was a really core issues for children in care and we</a:t>
            </a:r>
            <a:r>
              <a:rPr lang="en-GB" baseline="0" dirty="0"/>
              <a:t> ask about whether they have an adult they can trust, </a:t>
            </a:r>
            <a:r>
              <a:rPr lang="en-GB" dirty="0"/>
              <a:t>trust social worker and</a:t>
            </a:r>
            <a:r>
              <a:rPr lang="en-GB" baseline="0" dirty="0"/>
              <a:t> their carers, as well as whether they get opportunities to be trusted.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 of the areas included are ones that children said were important to them but they may not be areas that services regularly look at </a:t>
            </a:r>
          </a:p>
          <a:p>
            <a:endParaRPr lang="en-GB" dirty="0"/>
          </a:p>
          <a:p>
            <a:r>
              <a:rPr lang="en-GB" dirty="0"/>
              <a:t>e.g. pets – children said they were important – they love you unconditionally, they don’t judge you – they can teach you things like responsibility but as services do we acknowledge their importance to some children e.g. when children have moved placements and left a pet behind have we asked about this ? For children who want a pet but do not have one – has anyone explored other options ? For example in one LA who undertook the survey some of those living in children’ home would like a pet – staff have taken own dog in to meet children and manager looking at whether home could get a children home dog of own</a:t>
            </a:r>
          </a:p>
          <a:p>
            <a:endParaRPr lang="en-GB" dirty="0"/>
          </a:p>
          <a:p>
            <a:r>
              <a:rPr lang="en-GB" dirty="0"/>
              <a:t>Friends – really important to all of us – including children – in the care leaver survey results in other LAs friends are often the top source of emotional support once children leave care – but as services do we support children to maintain / strengthen friendships – and recognise their importance?</a:t>
            </a:r>
          </a:p>
          <a:p>
            <a:endParaRPr lang="en-GB" dirty="0"/>
          </a:p>
          <a:p>
            <a:r>
              <a:rPr lang="en-GB" dirty="0"/>
              <a:t>Reason</a:t>
            </a:r>
            <a:r>
              <a:rPr lang="en-GB" baseline="0" dirty="0"/>
              <a:t> </a:t>
            </a:r>
            <a:endParaRPr lang="en-GB" dirty="0"/>
          </a:p>
          <a:p>
            <a:endParaRPr lang="en-GB" dirty="0"/>
          </a:p>
          <a:p>
            <a:r>
              <a:rPr lang="en-GB" dirty="0"/>
              <a:t>TAKE COPIES OF SNAPSHOT WITH YOU? If there copies on table then tell people to look inside red booklet and can see poster with the indicators</a:t>
            </a:r>
          </a:p>
          <a:p>
            <a:endParaRPr lang="en-GB" dirty="0"/>
          </a:p>
          <a:p>
            <a:r>
              <a:rPr lang="en-GB" dirty="0"/>
              <a:t>Encourage people to look closely at the areas – now going to look at how your children in East Sussex doing in relation to these well-being indicators</a:t>
            </a:r>
          </a:p>
        </p:txBody>
      </p:sp>
      <p:sp>
        <p:nvSpPr>
          <p:cNvPr id="4" name="Slide Number Placeholder 3"/>
          <p:cNvSpPr>
            <a:spLocks noGrp="1"/>
          </p:cNvSpPr>
          <p:nvPr>
            <p:ph type="sldNum" sz="quarter" idx="10"/>
          </p:nvPr>
        </p:nvSpPr>
        <p:spPr/>
        <p:txBody>
          <a:bodyPr/>
          <a:lstStyle/>
          <a:p>
            <a:fld id="{E4E77CC6-3CA2-1B43-9248-E5C32151BF97}"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506283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a:t>
            </a:r>
            <a:r>
              <a:rPr lang="en-US" baseline="0" dirty="0"/>
              <a:t> study for presentations or online </a:t>
            </a:r>
            <a:r>
              <a:rPr lang="en-US" dirty="0"/>
              <a:t>video</a:t>
            </a:r>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36</a:t>
            </a:fld>
            <a:endParaRPr lang="en-GB" dirty="0"/>
          </a:p>
        </p:txBody>
      </p:sp>
    </p:spTree>
    <p:extLst>
      <p:ext uri="{BB962C8B-B14F-4D97-AF65-F5344CB8AC3E}">
        <p14:creationId xmlns:p14="http://schemas.microsoft.com/office/powerpoint/2010/main" val="205799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D5773-C309-4EE4-A3A3-1900B1988D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249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a:t>
            </a:r>
            <a:r>
              <a:rPr lang="en-US" baseline="0" dirty="0"/>
              <a:t> study for presentations or online </a:t>
            </a:r>
            <a:r>
              <a:rPr lang="en-US" dirty="0"/>
              <a:t>video</a:t>
            </a:r>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39</a:t>
            </a:fld>
            <a:endParaRPr lang="en-GB" dirty="0"/>
          </a:p>
        </p:txBody>
      </p:sp>
    </p:spTree>
    <p:extLst>
      <p:ext uri="{BB962C8B-B14F-4D97-AF65-F5344CB8AC3E}">
        <p14:creationId xmlns:p14="http://schemas.microsoft.com/office/powerpoint/2010/main" val="373326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a:t>
            </a:r>
            <a:r>
              <a:rPr lang="en-US" baseline="0" dirty="0"/>
              <a:t> study for presentations or online </a:t>
            </a:r>
            <a:r>
              <a:rPr lang="en-US" dirty="0"/>
              <a:t>video</a:t>
            </a:r>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solidFill>
                  <a:prstClr val="black"/>
                </a:solidFill>
              </a:rPr>
              <a:pPr/>
              <a:t>40</a:t>
            </a:fld>
            <a:endParaRPr lang="en-GB" dirty="0">
              <a:solidFill>
                <a:prstClr val="black"/>
              </a:solidFill>
            </a:endParaRPr>
          </a:p>
        </p:txBody>
      </p:sp>
    </p:spTree>
    <p:extLst>
      <p:ext uri="{BB962C8B-B14F-4D97-AF65-F5344CB8AC3E}">
        <p14:creationId xmlns:p14="http://schemas.microsoft.com/office/powerpoint/2010/main" val="198509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Currently official statistics only provide a partial picture of children in care and care leavers’ lives. Data focuses on adult perspectives, objective outcomes measures - where children live, education. </a:t>
            </a:r>
          </a:p>
          <a:p>
            <a:r>
              <a:rPr lang="en-GB" sz="1200" dirty="0"/>
              <a:t>None of this information tells us about young people’s own viewpoints: are they happy, safe and feel they are doing well? </a:t>
            </a:r>
          </a:p>
          <a:p>
            <a:r>
              <a:rPr lang="en-GB" sz="1200" dirty="0"/>
              <a:t>Bright Spots programme seek to address these gaps </a:t>
            </a:r>
          </a:p>
          <a:p>
            <a:r>
              <a:rPr lang="en-GB" sz="1200" dirty="0"/>
              <a:t>Helps LAs systematically listen to their children in care and care leavers about the things that are important to them.</a:t>
            </a:r>
          </a:p>
          <a:p>
            <a:endParaRPr lang="en-GB" dirty="0"/>
          </a:p>
        </p:txBody>
      </p:sp>
      <p:sp>
        <p:nvSpPr>
          <p:cNvPr id="4" name="Slide Number Placeholder 3"/>
          <p:cNvSpPr>
            <a:spLocks noGrp="1"/>
          </p:cNvSpPr>
          <p:nvPr>
            <p:ph type="sldNum" sz="quarter" idx="10"/>
          </p:nvPr>
        </p:nvSpPr>
        <p:spPr/>
        <p:txBody>
          <a:bodyPr/>
          <a:lstStyle/>
          <a:p>
            <a:pPr defTabSz="924458">
              <a:defRPr/>
            </a:pPr>
            <a:fld id="{99976CB0-B70B-45E1-8696-3786F02CB476}" type="slidenum">
              <a:rPr lang="en-GB">
                <a:solidFill>
                  <a:prstClr val="black"/>
                </a:solidFill>
              </a:rPr>
              <a:pPr defTabSz="924458">
                <a:defRPr/>
              </a:pPr>
              <a:t>3</a:t>
            </a:fld>
            <a:endParaRPr lang="en-GB" dirty="0">
              <a:solidFill>
                <a:prstClr val="black"/>
              </a:solidFill>
            </a:endParaRPr>
          </a:p>
        </p:txBody>
      </p:sp>
    </p:spTree>
    <p:extLst>
      <p:ext uri="{BB962C8B-B14F-4D97-AF65-F5344CB8AC3E}">
        <p14:creationId xmlns:p14="http://schemas.microsoft.com/office/powerpoint/2010/main" val="1346116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solidFill>
                  <a:srgbClr val="FF0000"/>
                </a:solidFill>
              </a:rPr>
              <a:t>use text about the sample size if relevant: Although XX% is an [acceptable/good] response rate for a survey, be mindful of the sample size (n=XX) when interpreting the findings</a:t>
            </a:r>
          </a:p>
          <a:p>
            <a:r>
              <a:rPr lang="en-US" dirty="0">
                <a:solidFill>
                  <a:srgbClr val="FF0000"/>
                </a:solidFill>
              </a:rPr>
              <a:t>Complete this and the next slide when all the analysis has been done. </a:t>
            </a:r>
          </a:p>
          <a:p>
            <a:endParaRPr lang="en-US" dirty="0">
              <a:solidFill>
                <a:srgbClr val="FF0000"/>
              </a:solidFill>
            </a:endParaRPr>
          </a:p>
          <a:p>
            <a:r>
              <a:rPr lang="en-US" dirty="0">
                <a:solidFill>
                  <a:srgbClr val="FF0000"/>
                </a:solidFill>
              </a:rPr>
              <a:t>Add overall response rate as bullet points </a:t>
            </a:r>
            <a:endParaRPr lang="en-US" dirty="0"/>
          </a:p>
          <a:p>
            <a:endParaRPr lang="en-GB" dirty="0"/>
          </a:p>
          <a:p>
            <a:r>
              <a:rPr lang="en-GB" dirty="0"/>
              <a:t>Add key findings from the report and ensure that ‘What is</a:t>
            </a:r>
            <a:r>
              <a:rPr lang="en-GB" baseline="0" dirty="0"/>
              <a:t> working well’ and ‘What could be improved’ are complementary as these are the three sections that are used in the summary document.</a:t>
            </a:r>
            <a:endParaRPr lang="en-GB" dirty="0"/>
          </a:p>
        </p:txBody>
      </p:sp>
      <p:sp>
        <p:nvSpPr>
          <p:cNvPr id="4" name="Slide Number Placeholder 3"/>
          <p:cNvSpPr>
            <a:spLocks noGrp="1"/>
          </p:cNvSpPr>
          <p:nvPr>
            <p:ph type="sldNum" sz="quarter" idx="10"/>
          </p:nvPr>
        </p:nvSpPr>
        <p:spPr/>
        <p:txBody>
          <a:bodyPr/>
          <a:lstStyle/>
          <a:p>
            <a:pPr>
              <a:defRPr/>
            </a:pPr>
            <a:fld id="{E4E77CC6-3CA2-1B43-9248-E5C32151BF97}"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1649634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a:t>
            </a:r>
            <a:r>
              <a:rPr lang="en-US" baseline="0" dirty="0"/>
              <a:t> study for presentations or online </a:t>
            </a:r>
            <a:r>
              <a:rPr lang="en-US" dirty="0"/>
              <a:t>video</a:t>
            </a:r>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47</a:t>
            </a:fld>
            <a:endParaRPr lang="en-GB" dirty="0"/>
          </a:p>
        </p:txBody>
      </p:sp>
    </p:spTree>
    <p:extLst>
      <p:ext uri="{BB962C8B-B14F-4D97-AF65-F5344CB8AC3E}">
        <p14:creationId xmlns:p14="http://schemas.microsoft.com/office/powerpoint/2010/main" val="254079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200" b="1" dirty="0">
                <a:latin typeface="Arial" panose="020B0604020202020204" pitchFamily="34" charset="0"/>
                <a:cs typeface="Arial" panose="020B0604020202020204" pitchFamily="34" charset="0"/>
              </a:rPr>
              <a:t>Recommendation </a:t>
            </a:r>
          </a:p>
          <a:p>
            <a:pPr>
              <a:spcAft>
                <a:spcPts val="600"/>
              </a:spcAft>
            </a:pPr>
            <a:r>
              <a:rPr lang="en-GB" sz="1200" dirty="0">
                <a:latin typeface="Arial" panose="020B0604020202020204" pitchFamily="34" charset="0"/>
                <a:cs typeface="Arial" panose="020B0604020202020204" pitchFamily="34" charset="0"/>
              </a:rPr>
              <a:t>Pay particular attention to the specific areas care leavers highlight locally, as well as the ten key issues we find are associated with well-being, i.e.</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Improve connections and relationships </a:t>
            </a:r>
            <a:r>
              <a:rPr lang="en-GB" sz="1200" dirty="0">
                <a:latin typeface="Arial" panose="020B0604020202020204" pitchFamily="34" charset="0"/>
                <a:cs typeface="Arial" panose="020B0604020202020204" pitchFamily="34" charset="0"/>
              </a:rPr>
              <a:t>(to develop friendships, trusting supportive relationships and addressing loneliness);</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Provide emotional and mental health support </a:t>
            </a:r>
            <a:r>
              <a:rPr lang="en-GB" sz="1200" dirty="0">
                <a:latin typeface="Arial" panose="020B0604020202020204" pitchFamily="34" charset="0"/>
                <a:cs typeface="Arial" panose="020B0604020202020204" pitchFamily="34" charset="0"/>
              </a:rPr>
              <a:t>(to address stress, high negativity and low positivity and help care leavers feel good about their future);</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Provide money management and financial support</a:t>
            </a:r>
            <a:r>
              <a:rPr lang="en-GB" sz="1200" dirty="0">
                <a:latin typeface="Arial" panose="020B0604020202020204" pitchFamily="34" charset="0"/>
                <a:cs typeface="Arial" panose="020B0604020202020204" pitchFamily="34" charset="0"/>
              </a:rPr>
              <a:t> (to support care leavers to cope financially);</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Improve accommodation support </a:t>
            </a:r>
            <a:r>
              <a:rPr lang="en-GB" sz="1200" dirty="0">
                <a:latin typeface="Arial" panose="020B0604020202020204" pitchFamily="34" charset="0"/>
                <a:cs typeface="Arial" panose="020B0604020202020204" pitchFamily="34" charset="0"/>
              </a:rPr>
              <a:t>(to help care leavers feel </a:t>
            </a:r>
            <a:endParaRPr lang="en-GB" sz="1200" dirty="0"/>
          </a:p>
          <a:p>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48</a:t>
            </a:fld>
            <a:endParaRPr lang="en-GB" dirty="0"/>
          </a:p>
        </p:txBody>
      </p:sp>
    </p:spTree>
    <p:extLst>
      <p:ext uri="{BB962C8B-B14F-4D97-AF65-F5344CB8AC3E}">
        <p14:creationId xmlns:p14="http://schemas.microsoft.com/office/powerpoint/2010/main" val="3383933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a:t>
            </a:r>
            <a:r>
              <a:rPr lang="en-US" baseline="0" dirty="0"/>
              <a:t> study for presentations or online </a:t>
            </a:r>
            <a:r>
              <a:rPr lang="en-US" dirty="0"/>
              <a:t>video</a:t>
            </a:r>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49</a:t>
            </a:fld>
            <a:endParaRPr lang="en-GB" dirty="0"/>
          </a:p>
        </p:txBody>
      </p:sp>
    </p:spTree>
    <p:extLst>
      <p:ext uri="{BB962C8B-B14F-4D97-AF65-F5344CB8AC3E}">
        <p14:creationId xmlns:p14="http://schemas.microsoft.com/office/powerpoint/2010/main" val="2355429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200" b="1" dirty="0">
                <a:latin typeface="Arial" panose="020B0604020202020204" pitchFamily="34" charset="0"/>
                <a:cs typeface="Arial" panose="020B0604020202020204" pitchFamily="34" charset="0"/>
              </a:rPr>
              <a:t>Recommendation </a:t>
            </a:r>
          </a:p>
          <a:p>
            <a:pPr>
              <a:spcAft>
                <a:spcPts val="600"/>
              </a:spcAft>
            </a:pPr>
            <a:r>
              <a:rPr lang="en-GB" sz="1200" dirty="0">
                <a:latin typeface="Arial" panose="020B0604020202020204" pitchFamily="34" charset="0"/>
                <a:cs typeface="Arial" panose="020B0604020202020204" pitchFamily="34" charset="0"/>
              </a:rPr>
              <a:t>Pay particular attention to the specific areas care leavers highlight locally, as well as the ten key issues we find are associated with well-being, i.e.</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Improve connections and relationships </a:t>
            </a:r>
            <a:r>
              <a:rPr lang="en-GB" sz="1200" dirty="0">
                <a:latin typeface="Arial" panose="020B0604020202020204" pitchFamily="34" charset="0"/>
                <a:cs typeface="Arial" panose="020B0604020202020204" pitchFamily="34" charset="0"/>
              </a:rPr>
              <a:t>(to develop friendships, trusting supportive relationships and addressing loneliness);</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Provide emotional and mental health support </a:t>
            </a:r>
            <a:r>
              <a:rPr lang="en-GB" sz="1200" dirty="0">
                <a:latin typeface="Arial" panose="020B0604020202020204" pitchFamily="34" charset="0"/>
                <a:cs typeface="Arial" panose="020B0604020202020204" pitchFamily="34" charset="0"/>
              </a:rPr>
              <a:t>(to address stress, high negativity and low positivity and help care leavers feel good about their future);</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Provide money management and financial support</a:t>
            </a:r>
            <a:r>
              <a:rPr lang="en-GB" sz="1200" dirty="0">
                <a:latin typeface="Arial" panose="020B0604020202020204" pitchFamily="34" charset="0"/>
                <a:cs typeface="Arial" panose="020B0604020202020204" pitchFamily="34" charset="0"/>
              </a:rPr>
              <a:t> (to support care leavers to cope financially);</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Improve accommodation support </a:t>
            </a:r>
            <a:r>
              <a:rPr lang="en-GB" sz="1200" dirty="0">
                <a:latin typeface="Arial" panose="020B0604020202020204" pitchFamily="34" charset="0"/>
                <a:cs typeface="Arial" panose="020B0604020202020204" pitchFamily="34" charset="0"/>
              </a:rPr>
              <a:t>(to help care leavers feel </a:t>
            </a:r>
            <a:endParaRPr lang="en-GB" sz="1200" dirty="0"/>
          </a:p>
          <a:p>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50</a:t>
            </a:fld>
            <a:endParaRPr lang="en-GB" dirty="0"/>
          </a:p>
        </p:txBody>
      </p:sp>
    </p:spTree>
    <p:extLst>
      <p:ext uri="{BB962C8B-B14F-4D97-AF65-F5344CB8AC3E}">
        <p14:creationId xmlns:p14="http://schemas.microsoft.com/office/powerpoint/2010/main" val="4075753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a:t>
            </a:r>
            <a:r>
              <a:rPr lang="en-US" baseline="0" dirty="0"/>
              <a:t> study for presentations or online </a:t>
            </a:r>
            <a:r>
              <a:rPr lang="en-US" dirty="0"/>
              <a:t>video</a:t>
            </a:r>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51</a:t>
            </a:fld>
            <a:endParaRPr lang="en-GB" dirty="0"/>
          </a:p>
        </p:txBody>
      </p:sp>
    </p:spTree>
    <p:extLst>
      <p:ext uri="{BB962C8B-B14F-4D97-AF65-F5344CB8AC3E}">
        <p14:creationId xmlns:p14="http://schemas.microsoft.com/office/powerpoint/2010/main" val="2912472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200" b="1" dirty="0">
                <a:latin typeface="Arial" panose="020B0604020202020204" pitchFamily="34" charset="0"/>
                <a:cs typeface="Arial" panose="020B0604020202020204" pitchFamily="34" charset="0"/>
              </a:rPr>
              <a:t>Recommendation </a:t>
            </a:r>
          </a:p>
          <a:p>
            <a:pPr>
              <a:spcAft>
                <a:spcPts val="600"/>
              </a:spcAft>
            </a:pPr>
            <a:r>
              <a:rPr lang="en-GB" sz="1200" dirty="0">
                <a:latin typeface="Arial" panose="020B0604020202020204" pitchFamily="34" charset="0"/>
                <a:cs typeface="Arial" panose="020B0604020202020204" pitchFamily="34" charset="0"/>
              </a:rPr>
              <a:t>Pay particular attention to the specific areas care leavers highlight locally, as well as the ten key issues we find are associated with well-being, i.e.</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Improve connections and relationships </a:t>
            </a:r>
            <a:r>
              <a:rPr lang="en-GB" sz="1200" dirty="0">
                <a:latin typeface="Arial" panose="020B0604020202020204" pitchFamily="34" charset="0"/>
                <a:cs typeface="Arial" panose="020B0604020202020204" pitchFamily="34" charset="0"/>
              </a:rPr>
              <a:t>(to develop friendships, trusting supportive relationships and addressing loneliness);</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Provide emotional and mental health support </a:t>
            </a:r>
            <a:r>
              <a:rPr lang="en-GB" sz="1200" dirty="0">
                <a:latin typeface="Arial" panose="020B0604020202020204" pitchFamily="34" charset="0"/>
                <a:cs typeface="Arial" panose="020B0604020202020204" pitchFamily="34" charset="0"/>
              </a:rPr>
              <a:t>(to address stress, high negativity and low positivity and help care leavers feel good about their future);</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Provide money management and financial support</a:t>
            </a:r>
            <a:r>
              <a:rPr lang="en-GB" sz="1200" dirty="0">
                <a:latin typeface="Arial" panose="020B0604020202020204" pitchFamily="34" charset="0"/>
                <a:cs typeface="Arial" panose="020B0604020202020204" pitchFamily="34" charset="0"/>
              </a:rPr>
              <a:t> (to support care leavers to cope financially);</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Improve accommodation support </a:t>
            </a:r>
            <a:r>
              <a:rPr lang="en-GB" sz="1200" dirty="0">
                <a:latin typeface="Arial" panose="020B0604020202020204" pitchFamily="34" charset="0"/>
                <a:cs typeface="Arial" panose="020B0604020202020204" pitchFamily="34" charset="0"/>
              </a:rPr>
              <a:t>(to help care leavers feel </a:t>
            </a:r>
            <a:endParaRPr lang="en-GB" sz="1200" dirty="0"/>
          </a:p>
          <a:p>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52</a:t>
            </a:fld>
            <a:endParaRPr lang="en-GB" dirty="0"/>
          </a:p>
        </p:txBody>
      </p:sp>
    </p:spTree>
    <p:extLst>
      <p:ext uri="{BB962C8B-B14F-4D97-AF65-F5344CB8AC3E}">
        <p14:creationId xmlns:p14="http://schemas.microsoft.com/office/powerpoint/2010/main" val="71952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a:t>
            </a:r>
            <a:r>
              <a:rPr lang="en-US" baseline="0" dirty="0"/>
              <a:t> study for presentations or online </a:t>
            </a:r>
            <a:r>
              <a:rPr lang="en-US" dirty="0"/>
              <a:t>video</a:t>
            </a:r>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solidFill>
                  <a:prstClr val="black"/>
                </a:solidFill>
              </a:rPr>
              <a:pPr/>
              <a:t>53</a:t>
            </a:fld>
            <a:endParaRPr lang="en-GB" dirty="0">
              <a:solidFill>
                <a:prstClr val="black"/>
              </a:solidFill>
            </a:endParaRPr>
          </a:p>
        </p:txBody>
      </p:sp>
    </p:spTree>
    <p:extLst>
      <p:ext uri="{BB962C8B-B14F-4D97-AF65-F5344CB8AC3E}">
        <p14:creationId xmlns:p14="http://schemas.microsoft.com/office/powerpoint/2010/main" val="2854986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200" b="1" dirty="0">
                <a:latin typeface="Arial" panose="020B0604020202020204" pitchFamily="34" charset="0"/>
                <a:cs typeface="Arial" panose="020B0604020202020204" pitchFamily="34" charset="0"/>
              </a:rPr>
              <a:t>Recommendation </a:t>
            </a:r>
          </a:p>
          <a:p>
            <a:pPr>
              <a:spcAft>
                <a:spcPts val="600"/>
              </a:spcAft>
            </a:pPr>
            <a:r>
              <a:rPr lang="en-GB" sz="1200" dirty="0">
                <a:latin typeface="Arial" panose="020B0604020202020204" pitchFamily="34" charset="0"/>
                <a:cs typeface="Arial" panose="020B0604020202020204" pitchFamily="34" charset="0"/>
              </a:rPr>
              <a:t>Pay particular attention to the specific areas care leavers highlight locally, as well as the ten key issues we find are associated with well-being, i.e.</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Improve connections and relationships </a:t>
            </a:r>
            <a:r>
              <a:rPr lang="en-GB" sz="1200" dirty="0">
                <a:latin typeface="Arial" panose="020B0604020202020204" pitchFamily="34" charset="0"/>
                <a:cs typeface="Arial" panose="020B0604020202020204" pitchFamily="34" charset="0"/>
              </a:rPr>
              <a:t>(to develop friendships, trusting supportive relationships and addressing loneliness);</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Provide emotional and mental health support </a:t>
            </a:r>
            <a:r>
              <a:rPr lang="en-GB" sz="1200" dirty="0">
                <a:latin typeface="Arial" panose="020B0604020202020204" pitchFamily="34" charset="0"/>
                <a:cs typeface="Arial" panose="020B0604020202020204" pitchFamily="34" charset="0"/>
              </a:rPr>
              <a:t>(to address stress, high negativity and low positivity and help care leavers feel good about their future);</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Provide money management and financial support</a:t>
            </a:r>
            <a:r>
              <a:rPr lang="en-GB" sz="1200" dirty="0">
                <a:latin typeface="Arial" panose="020B0604020202020204" pitchFamily="34" charset="0"/>
                <a:cs typeface="Arial" panose="020B0604020202020204" pitchFamily="34" charset="0"/>
              </a:rPr>
              <a:t> (to support care leavers to cope financially);</a:t>
            </a:r>
          </a:p>
          <a:p>
            <a:pPr marL="285750" indent="-285750">
              <a:spcAft>
                <a:spcPts val="600"/>
              </a:spcAft>
              <a:buFont typeface="Arial" panose="020B0604020202020204" pitchFamily="34" charset="0"/>
              <a:buChar char="•"/>
            </a:pPr>
            <a:r>
              <a:rPr lang="en-GB" sz="1200" b="1" dirty="0">
                <a:solidFill>
                  <a:srgbClr val="80388D"/>
                </a:solidFill>
                <a:latin typeface="Arial" panose="020B0604020202020204" pitchFamily="34" charset="0"/>
                <a:cs typeface="Arial" panose="020B0604020202020204" pitchFamily="34" charset="0"/>
              </a:rPr>
              <a:t>Improve accommodation support </a:t>
            </a:r>
            <a:r>
              <a:rPr lang="en-GB" sz="1200" dirty="0">
                <a:latin typeface="Arial" panose="020B0604020202020204" pitchFamily="34" charset="0"/>
                <a:cs typeface="Arial" panose="020B0604020202020204" pitchFamily="34" charset="0"/>
              </a:rPr>
              <a:t>(to help care leavers feel </a:t>
            </a:r>
            <a:endParaRPr lang="en-GB" sz="1200" dirty="0"/>
          </a:p>
          <a:p>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54</a:t>
            </a:fld>
            <a:endParaRPr lang="en-GB" dirty="0"/>
          </a:p>
        </p:txBody>
      </p:sp>
    </p:spTree>
    <p:extLst>
      <p:ext uri="{BB962C8B-B14F-4D97-AF65-F5344CB8AC3E}">
        <p14:creationId xmlns:p14="http://schemas.microsoft.com/office/powerpoint/2010/main" val="3739947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a:t>
            </a:r>
            <a:r>
              <a:rPr lang="en-US" baseline="0" dirty="0"/>
              <a:t> study for presentations or online </a:t>
            </a:r>
            <a:r>
              <a:rPr lang="en-US" dirty="0"/>
              <a:t>video</a:t>
            </a:r>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55</a:t>
            </a:fld>
            <a:endParaRPr lang="en-GB" dirty="0"/>
          </a:p>
        </p:txBody>
      </p:sp>
    </p:spTree>
    <p:extLst>
      <p:ext uri="{BB962C8B-B14F-4D97-AF65-F5344CB8AC3E}">
        <p14:creationId xmlns:p14="http://schemas.microsoft.com/office/powerpoint/2010/main" val="93233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4</a:t>
            </a:fld>
            <a:endParaRPr lang="en-GB" dirty="0"/>
          </a:p>
        </p:txBody>
      </p:sp>
    </p:spTree>
    <p:extLst>
      <p:ext uri="{BB962C8B-B14F-4D97-AF65-F5344CB8AC3E}">
        <p14:creationId xmlns:p14="http://schemas.microsoft.com/office/powerpoint/2010/main" val="3530841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507CFE-2768-4FE9-A772-596AC82D9DD7}" type="slidenum">
              <a:rPr lang="en-GB" smtClean="0"/>
              <a:pPr/>
              <a:t>57</a:t>
            </a:fld>
            <a:endParaRPr lang="en-GB" dirty="0"/>
          </a:p>
        </p:txBody>
      </p:sp>
    </p:spTree>
    <p:extLst>
      <p:ext uri="{BB962C8B-B14F-4D97-AF65-F5344CB8AC3E}">
        <p14:creationId xmlns:p14="http://schemas.microsoft.com/office/powerpoint/2010/main" val="373677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 y="1336675"/>
            <a:ext cx="6416675" cy="3609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BA29576-930E-4245-8678-5F38671CEC5D}" type="slidenum">
              <a:rPr lang="en-GB" smtClean="0">
                <a:solidFill>
                  <a:prstClr val="black"/>
                </a:solidFill>
              </a:rPr>
              <a:pPr>
                <a:defRPr/>
              </a:pPr>
              <a:t>6</a:t>
            </a:fld>
            <a:endParaRPr lang="en-GB" dirty="0">
              <a:solidFill>
                <a:prstClr val="black"/>
              </a:solidFill>
            </a:endParaRPr>
          </a:p>
        </p:txBody>
      </p:sp>
    </p:spTree>
    <p:extLst>
      <p:ext uri="{BB962C8B-B14F-4D97-AF65-F5344CB8AC3E}">
        <p14:creationId xmlns:p14="http://schemas.microsoft.com/office/powerpoint/2010/main" val="118962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238250"/>
            <a:ext cx="5942012" cy="3343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E77CC6-3CA2-1B43-9248-E5C32151BF9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59145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 y="1336675"/>
            <a:ext cx="6416675" cy="3609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BA29576-930E-4245-8678-5F38671CEC5D}" type="slidenum">
              <a:rPr lang="en-GB" smtClean="0">
                <a:solidFill>
                  <a:prstClr val="black"/>
                </a:solidFill>
              </a:rPr>
              <a:pPr>
                <a:defRPr/>
              </a:pPr>
              <a:t>9</a:t>
            </a:fld>
            <a:endParaRPr lang="en-GB" dirty="0">
              <a:solidFill>
                <a:prstClr val="black"/>
              </a:solidFill>
            </a:endParaRPr>
          </a:p>
        </p:txBody>
      </p:sp>
    </p:spTree>
    <p:extLst>
      <p:ext uri="{BB962C8B-B14F-4D97-AF65-F5344CB8AC3E}">
        <p14:creationId xmlns:p14="http://schemas.microsoft.com/office/powerpoint/2010/main" val="141141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49117EF-157E-4917-8A7A-2F4D9D92C9E0}"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896075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1787" cy="3759200"/>
          </a:xfrm>
        </p:spPr>
      </p:sp>
      <p:sp>
        <p:nvSpPr>
          <p:cNvPr id="3" name="Notes Placeholder 2"/>
          <p:cNvSpPr>
            <a:spLocks noGrp="1"/>
          </p:cNvSpPr>
          <p:nvPr>
            <p:ph type="body" idx="1"/>
          </p:nvPr>
        </p:nvSpPr>
        <p:spPr/>
        <p:txBody>
          <a:bodyPr/>
          <a:lstStyle/>
          <a:p>
            <a:r>
              <a:rPr lang="en-GB" dirty="0"/>
              <a:t>Here are the Bright Spots well-being indicators produced with children in care </a:t>
            </a:r>
          </a:p>
          <a:p>
            <a:r>
              <a:rPr lang="en-GB" dirty="0"/>
              <a:t>Based on what they say matters to their well-being</a:t>
            </a:r>
          </a:p>
          <a:p>
            <a:endParaRPr lang="en-GB" dirty="0"/>
          </a:p>
          <a:p>
            <a:r>
              <a:rPr lang="en-US" sz="1200" b="0" i="0" u="none" strike="noStrike" kern="1200" dirty="0">
                <a:solidFill>
                  <a:schemeClr val="tx1"/>
                </a:solidFill>
                <a:effectLst/>
                <a:latin typeface="+mn-lt"/>
                <a:ea typeface="+mn-ea"/>
                <a:cs typeface="+mn-cs"/>
              </a:rPr>
              <a:t>Being in care</a:t>
            </a:r>
          </a:p>
          <a:p>
            <a:r>
              <a:rPr lang="en-US" sz="1200" b="0" i="0" u="none" strike="noStrike" kern="1200" dirty="0">
                <a:solidFill>
                  <a:schemeClr val="tx1"/>
                </a:solidFill>
                <a:effectLst/>
                <a:latin typeface="+mn-lt"/>
                <a:ea typeface="+mn-ea"/>
                <a:cs typeface="+mn-cs"/>
              </a:rPr>
              <a:t>Your feelings</a:t>
            </a:r>
          </a:p>
          <a:p>
            <a:r>
              <a:rPr lang="en-US" sz="1200" b="0" i="0" u="none" strike="noStrike" kern="1200" dirty="0">
                <a:solidFill>
                  <a:schemeClr val="tx1"/>
                </a:solidFill>
                <a:effectLst/>
                <a:latin typeface="+mn-lt"/>
                <a:ea typeface="+mn-ea"/>
                <a:cs typeface="+mn-cs"/>
              </a:rPr>
              <a:t>People you know</a:t>
            </a:r>
          </a:p>
          <a:p>
            <a:r>
              <a:rPr lang="en-US" sz="1200" b="0" i="0" u="none" strike="noStrike" kern="1200" dirty="0">
                <a:solidFill>
                  <a:schemeClr val="tx1"/>
                </a:solidFill>
                <a:effectLst/>
                <a:latin typeface="+mn-lt"/>
                <a:ea typeface="+mn-ea"/>
                <a:cs typeface="+mn-cs"/>
              </a:rPr>
              <a:t>Chances you have to do things</a:t>
            </a:r>
          </a:p>
          <a:p>
            <a:endParaRPr lang="en-GB" dirty="0"/>
          </a:p>
          <a:p>
            <a:r>
              <a:rPr lang="en-GB" dirty="0"/>
              <a:t>Some of the questions are the same questions used in surveys to the general population – this lets us directly compare how children in care are doing compared to children in general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Lots of things in survey be familiar e.g. how involved feel in decision making – whether they have stable placements</a:t>
            </a:r>
            <a:r>
              <a:rPr lang="en-GB" baseline="0" dirty="0"/>
              <a:t> and workers. </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Trust was a really core issues for children in care and we</a:t>
            </a:r>
            <a:r>
              <a:rPr lang="en-GB" baseline="0" dirty="0"/>
              <a:t> ask about whether they have an adult they can trust, </a:t>
            </a:r>
            <a:r>
              <a:rPr lang="en-GB" dirty="0"/>
              <a:t>trust social worker and</a:t>
            </a:r>
            <a:r>
              <a:rPr lang="en-GB" baseline="0" dirty="0"/>
              <a:t> their carers, as well as whether they get opportunities to be trusted.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 of the areas included are ones that children said were important to them but they may not be areas that services regularly look at </a:t>
            </a:r>
          </a:p>
          <a:p>
            <a:endParaRPr lang="en-GB" dirty="0"/>
          </a:p>
          <a:p>
            <a:r>
              <a:rPr lang="en-GB" dirty="0"/>
              <a:t>e.g. pets – children said they were important – they love you unconditionally, they don’t judge you – they can teach you things like responsibility but as services do we acknowledge their importance to some children e.g. when children have moved placements and left a pet behind have we asked about this ? For children who want a pet but do not have one – has anyone explored other options ? For example in one LA who undertook the survey some of those living in children’ home would like a pet – staff have taken own dog in to meet children and manager looking at whether home could get a children home dog of own</a:t>
            </a:r>
          </a:p>
          <a:p>
            <a:endParaRPr lang="en-GB" dirty="0"/>
          </a:p>
          <a:p>
            <a:r>
              <a:rPr lang="en-GB" dirty="0"/>
              <a:t>Friends – really important to all of us – including children – in the care leaver survey results in other LAs friends are often the top source of emotional support once children leave care – but as services do we support children to maintain / strengthen friendships – and recognise their importance?</a:t>
            </a:r>
          </a:p>
          <a:p>
            <a:endParaRPr lang="en-GB" dirty="0"/>
          </a:p>
          <a:p>
            <a:r>
              <a:rPr lang="en-GB" dirty="0"/>
              <a:t>Reason</a:t>
            </a:r>
            <a:r>
              <a:rPr lang="en-GB" baseline="0" dirty="0"/>
              <a:t> </a:t>
            </a:r>
            <a:endParaRPr lang="en-GB" dirty="0"/>
          </a:p>
          <a:p>
            <a:endParaRPr lang="en-GB" dirty="0"/>
          </a:p>
          <a:p>
            <a:r>
              <a:rPr lang="en-GB" dirty="0"/>
              <a:t>TAKE COPIES OF SNAPSHOT WITH YOU? If there copies on table then tell people to look inside red booklet and can see poster with the indicators</a:t>
            </a:r>
          </a:p>
          <a:p>
            <a:endParaRPr lang="en-GB" dirty="0"/>
          </a:p>
          <a:p>
            <a:r>
              <a:rPr lang="en-GB" dirty="0"/>
              <a:t>Encourage people to look closely at the areas – now going to look at how your children in East Sussex doing in relation to these well-being indicators</a:t>
            </a:r>
          </a:p>
        </p:txBody>
      </p:sp>
      <p:sp>
        <p:nvSpPr>
          <p:cNvPr id="4" name="Slide Number Placeholder 3"/>
          <p:cNvSpPr>
            <a:spLocks noGrp="1"/>
          </p:cNvSpPr>
          <p:nvPr>
            <p:ph type="sldNum" sz="quarter" idx="10"/>
          </p:nvPr>
        </p:nvSpPr>
        <p:spPr/>
        <p:txBody>
          <a:bodyPr/>
          <a:lstStyle/>
          <a:p>
            <a:fld id="{E4E77CC6-3CA2-1B43-9248-E5C32151BF97}"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7291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165DD96-90F7-4E15-B434-BE7F621E9FAE}" type="slidenum">
              <a:rPr lang="en-GB" smtClean="0">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2439400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388A5DB-E5AB-44FC-9B80-7A4E538D4AD7}" type="datetime1">
              <a:rPr lang="en-GB" smtClean="0"/>
              <a:pPr/>
              <a:t>25/03/2021</a:t>
            </a:fld>
            <a:endParaRPr lang="en-GB" dirty="0"/>
          </a:p>
        </p:txBody>
      </p:sp>
      <p:sp>
        <p:nvSpPr>
          <p:cNvPr id="5" name="Footer Placeholder 4"/>
          <p:cNvSpPr>
            <a:spLocks noGrp="1"/>
          </p:cNvSpPr>
          <p:nvPr>
            <p:ph type="ftr" sz="quarter" idx="11"/>
          </p:nvPr>
        </p:nvSpPr>
        <p:spPr/>
        <p:txBody>
          <a:bodyPr/>
          <a:lstStyle/>
          <a:p>
            <a:r>
              <a:rPr lang="en-GB"/>
              <a:t>www.coramvoice.org.uk/brightspots</a:t>
            </a:r>
            <a:endParaRPr lang="en-GB" dirty="0"/>
          </a:p>
        </p:txBody>
      </p:sp>
      <p:sp>
        <p:nvSpPr>
          <p:cNvPr id="6" name="Slide Number Placeholder 5"/>
          <p:cNvSpPr>
            <a:spLocks noGrp="1"/>
          </p:cNvSpPr>
          <p:nvPr>
            <p:ph type="sldNum" sz="quarter" idx="12"/>
          </p:nvPr>
        </p:nvSpPr>
        <p:spPr>
          <a:xfrm>
            <a:off x="9168341" y="6381329"/>
            <a:ext cx="2844800" cy="365125"/>
          </a:xfrm>
        </p:spPr>
        <p:txBody>
          <a:bodyPr/>
          <a:lstStyle/>
          <a:p>
            <a:fld id="{D0C90892-02D6-4317-805A-C207FF1EF343}" type="slidenum">
              <a:rPr lang="en-GB" smtClean="0"/>
              <a:pPr/>
              <a:t>‹#›</a:t>
            </a:fld>
            <a:endParaRPr lang="en-GB" dirty="0"/>
          </a:p>
        </p:txBody>
      </p:sp>
    </p:spTree>
    <p:extLst>
      <p:ext uri="{BB962C8B-B14F-4D97-AF65-F5344CB8AC3E}">
        <p14:creationId xmlns:p14="http://schemas.microsoft.com/office/powerpoint/2010/main" val="544978564"/>
      </p:ext>
    </p:extLst>
  </p:cSld>
  <p:clrMapOvr>
    <a:masterClrMapping/>
  </p:clrMapOvr>
  <mc:AlternateContent xmlns:mc="http://schemas.openxmlformats.org/markup-compatibility/2006" xmlns:p14="http://schemas.microsoft.com/office/powerpoint/2010/main">
    <mc:Choice Requires="p14">
      <p:transition p14:dur="0" advTm="38001"/>
    </mc:Choice>
    <mc:Fallback xmlns="">
      <p:transition advTm="38001"/>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27381" y="1268760"/>
            <a:ext cx="5467019"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2011" y="1268760"/>
            <a:ext cx="5390389"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7EF3E82-F062-4224-867C-6E08C61E1661}" type="datetimeFigureOut">
              <a:rPr lang="en-GB" smtClean="0">
                <a:solidFill>
                  <a:srgbClr val="B20E10"/>
                </a:solidFill>
              </a:rPr>
              <a:pPr/>
              <a:t>25/03/2021</a:t>
            </a:fld>
            <a:endParaRPr lang="en-GB" dirty="0">
              <a:solidFill>
                <a:srgbClr val="B20E10"/>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srgbClr val="B20E10"/>
              </a:solidFill>
            </a:endParaRPr>
          </a:p>
        </p:txBody>
      </p:sp>
      <p:sp>
        <p:nvSpPr>
          <p:cNvPr id="7" name="Slide Number Placeholder 6"/>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Tree>
    <p:extLst>
      <p:ext uri="{BB962C8B-B14F-4D97-AF65-F5344CB8AC3E}">
        <p14:creationId xmlns:p14="http://schemas.microsoft.com/office/powerpoint/2010/main" val="370786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23392" y="126876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2012" y="126876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E7EF3E82-F062-4224-867C-6E08C61E1661}" type="datetimeFigureOut">
              <a:rPr lang="en-GB" smtClean="0">
                <a:solidFill>
                  <a:srgbClr val="B20E10"/>
                </a:solidFill>
              </a:rPr>
              <a:pPr/>
              <a:t>25/03/2021</a:t>
            </a:fld>
            <a:endParaRPr lang="en-GB" dirty="0">
              <a:solidFill>
                <a:srgbClr val="B20E10"/>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dirty="0">
              <a:solidFill>
                <a:srgbClr val="B20E10"/>
              </a:solidFill>
            </a:endParaRPr>
          </a:p>
        </p:txBody>
      </p:sp>
      <p:sp>
        <p:nvSpPr>
          <p:cNvPr id="9" name="Slide Number Placeholder 8"/>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Tree>
    <p:extLst>
      <p:ext uri="{BB962C8B-B14F-4D97-AF65-F5344CB8AC3E}">
        <p14:creationId xmlns:p14="http://schemas.microsoft.com/office/powerpoint/2010/main" val="370045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31371" y="1268760"/>
            <a:ext cx="3648405" cy="86409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31371" y="2132857"/>
            <a:ext cx="3662197" cy="39933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5"/>
          <p:cNvSpPr>
            <a:spLocks noGrp="1"/>
          </p:cNvSpPr>
          <p:nvPr>
            <p:ph sz="quarter" idx="4"/>
          </p:nvPr>
        </p:nvSpPr>
        <p:spPr>
          <a:xfrm>
            <a:off x="4271798" y="2132857"/>
            <a:ext cx="3648407" cy="39933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E7EF3E82-F062-4224-867C-6E08C61E1661}" type="datetimeFigureOut">
              <a:rPr lang="en-GB" smtClean="0">
                <a:solidFill>
                  <a:srgbClr val="B20E10"/>
                </a:solidFill>
              </a:rPr>
              <a:pPr/>
              <a:t>25/03/2021</a:t>
            </a:fld>
            <a:endParaRPr lang="en-GB" dirty="0">
              <a:solidFill>
                <a:srgbClr val="B20E10"/>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dirty="0">
              <a:solidFill>
                <a:srgbClr val="B20E10"/>
              </a:solidFill>
            </a:endParaRPr>
          </a:p>
        </p:txBody>
      </p:sp>
      <p:sp>
        <p:nvSpPr>
          <p:cNvPr id="9" name="Slide Number Placeholder 8"/>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
        <p:nvSpPr>
          <p:cNvPr id="10" name="Content Placeholder 5"/>
          <p:cNvSpPr>
            <a:spLocks noGrp="1"/>
          </p:cNvSpPr>
          <p:nvPr>
            <p:ph sz="quarter" idx="13"/>
          </p:nvPr>
        </p:nvSpPr>
        <p:spPr>
          <a:xfrm>
            <a:off x="8112224" y="2132856"/>
            <a:ext cx="3648405" cy="40232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2"/>
          <p:cNvSpPr>
            <a:spLocks noGrp="1"/>
          </p:cNvSpPr>
          <p:nvPr>
            <p:ph type="body" idx="14"/>
          </p:nvPr>
        </p:nvSpPr>
        <p:spPr>
          <a:xfrm>
            <a:off x="4271798" y="1268760"/>
            <a:ext cx="3648405" cy="86409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2"/>
          <p:cNvSpPr>
            <a:spLocks noGrp="1"/>
          </p:cNvSpPr>
          <p:nvPr>
            <p:ph type="body" idx="15"/>
          </p:nvPr>
        </p:nvSpPr>
        <p:spPr>
          <a:xfrm>
            <a:off x="8112224" y="1268760"/>
            <a:ext cx="3648405" cy="86409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989047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endParaRPr lang="en-GB"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E7EF3E82-F062-4224-867C-6E08C61E1661}" type="datetimeFigureOut">
              <a:rPr lang="en-GB" smtClean="0">
                <a:solidFill>
                  <a:srgbClr val="B20E10"/>
                </a:solidFill>
              </a:rPr>
              <a:pPr/>
              <a:t>25/03/2021</a:t>
            </a:fld>
            <a:endParaRPr lang="en-GB" dirty="0">
              <a:solidFill>
                <a:srgbClr val="B20E10"/>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dirty="0">
              <a:solidFill>
                <a:srgbClr val="B20E10"/>
              </a:solidFill>
            </a:endParaRPr>
          </a:p>
        </p:txBody>
      </p:sp>
      <p:sp>
        <p:nvSpPr>
          <p:cNvPr id="5" name="Slide Number Placeholder 4"/>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Tree>
    <p:extLst>
      <p:ext uri="{BB962C8B-B14F-4D97-AF65-F5344CB8AC3E}">
        <p14:creationId xmlns:p14="http://schemas.microsoft.com/office/powerpoint/2010/main" val="3088803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E7EF3E82-F062-4224-867C-6E08C61E1661}" type="datetimeFigureOut">
              <a:rPr lang="en-GB" smtClean="0">
                <a:solidFill>
                  <a:srgbClr val="B20E10"/>
                </a:solidFill>
              </a:rPr>
              <a:pPr/>
              <a:t>25/03/2021</a:t>
            </a:fld>
            <a:endParaRPr lang="en-GB" dirty="0">
              <a:solidFill>
                <a:srgbClr val="B20E1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dirty="0">
              <a:solidFill>
                <a:srgbClr val="B20E10"/>
              </a:solidFill>
            </a:endParaRPr>
          </a:p>
        </p:txBody>
      </p:sp>
      <p:sp>
        <p:nvSpPr>
          <p:cNvPr id="4" name="Slide Number Placeholder 3"/>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Tree>
    <p:extLst>
      <p:ext uri="{BB962C8B-B14F-4D97-AF65-F5344CB8AC3E}">
        <p14:creationId xmlns:p14="http://schemas.microsoft.com/office/powerpoint/2010/main" val="3951884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Autofit/>
          </a:bodyPr>
          <a:lstStyle>
            <a:lvl1pPr algn="l">
              <a:defRPr sz="2400" b="1"/>
            </a:lvl1pPr>
          </a:lstStyle>
          <a:p>
            <a:r>
              <a:rPr lang="en-US" dirty="0"/>
              <a:t>Click to edit Master title style</a:t>
            </a:r>
            <a:endParaRPr lang="en-GB"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7EF3E82-F062-4224-867C-6E08C61E1661}" type="datetimeFigureOut">
              <a:rPr lang="en-GB" smtClean="0">
                <a:solidFill>
                  <a:srgbClr val="B20E10"/>
                </a:solidFill>
              </a:rPr>
              <a:pPr/>
              <a:t>25/03/2021</a:t>
            </a:fld>
            <a:endParaRPr lang="en-GB" dirty="0">
              <a:solidFill>
                <a:srgbClr val="B20E10"/>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srgbClr val="B20E10"/>
              </a:solidFill>
            </a:endParaRPr>
          </a:p>
        </p:txBody>
      </p:sp>
      <p:sp>
        <p:nvSpPr>
          <p:cNvPr id="7" name="Slide Number Placeholder 6"/>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Tree>
    <p:extLst>
      <p:ext uri="{BB962C8B-B14F-4D97-AF65-F5344CB8AC3E}">
        <p14:creationId xmlns:p14="http://schemas.microsoft.com/office/powerpoint/2010/main" val="1183357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7EF3E82-F062-4224-867C-6E08C61E1661}" type="datetimeFigureOut">
              <a:rPr lang="en-GB" smtClean="0">
                <a:solidFill>
                  <a:srgbClr val="B20E10"/>
                </a:solidFill>
              </a:rPr>
              <a:pPr/>
              <a:t>25/03/2021</a:t>
            </a:fld>
            <a:endParaRPr lang="en-GB" dirty="0">
              <a:solidFill>
                <a:srgbClr val="B20E10"/>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srgbClr val="B20E10"/>
              </a:solidFill>
            </a:endParaRPr>
          </a:p>
        </p:txBody>
      </p:sp>
      <p:sp>
        <p:nvSpPr>
          <p:cNvPr id="7" name="Slide Number Placeholder 6"/>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Tree>
    <p:extLst>
      <p:ext uri="{BB962C8B-B14F-4D97-AF65-F5344CB8AC3E}">
        <p14:creationId xmlns:p14="http://schemas.microsoft.com/office/powerpoint/2010/main" val="638650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7EF3E82-F062-4224-867C-6E08C61E1661}" type="datetimeFigureOut">
              <a:rPr lang="en-GB" smtClean="0">
                <a:solidFill>
                  <a:srgbClr val="B20E10"/>
                </a:solidFill>
              </a:rPr>
              <a:pPr/>
              <a:t>25/03/2021</a:t>
            </a:fld>
            <a:endParaRPr lang="en-GB" dirty="0">
              <a:solidFill>
                <a:srgbClr val="B20E1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srgbClr val="B20E10"/>
              </a:solidFill>
            </a:endParaRPr>
          </a:p>
        </p:txBody>
      </p:sp>
      <p:sp>
        <p:nvSpPr>
          <p:cNvPr id="6" name="Slide Number Placeholder 5"/>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Tree>
    <p:extLst>
      <p:ext uri="{BB962C8B-B14F-4D97-AF65-F5344CB8AC3E}">
        <p14:creationId xmlns:p14="http://schemas.microsoft.com/office/powerpoint/2010/main" val="3294897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7EF3E82-F062-4224-867C-6E08C61E1661}" type="datetimeFigureOut">
              <a:rPr lang="en-GB" smtClean="0">
                <a:solidFill>
                  <a:srgbClr val="B20E10"/>
                </a:solidFill>
              </a:rPr>
              <a:pPr/>
              <a:t>25/03/2021</a:t>
            </a:fld>
            <a:endParaRPr lang="en-GB" dirty="0">
              <a:solidFill>
                <a:srgbClr val="B20E1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srgbClr val="B20E10"/>
              </a:solidFill>
            </a:endParaRPr>
          </a:p>
        </p:txBody>
      </p:sp>
      <p:sp>
        <p:nvSpPr>
          <p:cNvPr id="6" name="Slide Number Placeholder 5"/>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Tree>
    <p:extLst>
      <p:ext uri="{BB962C8B-B14F-4D97-AF65-F5344CB8AC3E}">
        <p14:creationId xmlns:p14="http://schemas.microsoft.com/office/powerpoint/2010/main" val="1250946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7379902-740A-4F06-8E73-3CFD24F14E80}" type="datetimeFigureOut">
              <a:rPr lang="en-GB" smtClean="0">
                <a:solidFill>
                  <a:prstClr val="black">
                    <a:tint val="75000"/>
                  </a:prstClr>
                </a:solidFill>
              </a:rPr>
              <a:pPr/>
              <a:t>25/03/2021</a:t>
            </a:fld>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39720E-A6C6-41DC-A0CE-823AF1B2A98F}" type="slidenum">
              <a:rPr lang="en-GB" smtClean="0">
                <a:solidFill>
                  <a:prstClr val="black">
                    <a:tint val="75000"/>
                  </a:prstClr>
                </a:solidFill>
              </a:rPr>
              <a:pPr/>
              <a:t>‹#›</a:t>
            </a:fld>
            <a:endParaRPr lang="en-GB" dirty="0">
              <a:solidFill>
                <a:prstClr val="black">
                  <a:tint val="75000"/>
                </a:prstClr>
              </a:solidFill>
            </a:endParaRPr>
          </a:p>
        </p:txBody>
      </p:sp>
      <p:sp>
        <p:nvSpPr>
          <p:cNvPr id="7" name="Title 1"/>
          <p:cNvSpPr txBox="1">
            <a:spLocks/>
          </p:cNvSpPr>
          <p:nvPr userDrawn="1"/>
        </p:nvSpPr>
        <p:spPr>
          <a:xfrm>
            <a:off x="143339" y="-62695"/>
            <a:ext cx="11809312" cy="1043423"/>
          </a:xfrm>
          <a:prstGeom prst="rect">
            <a:avLst/>
          </a:prstGeom>
        </p:spPr>
        <p:txBody>
          <a:bodyPr anchor="ct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z="3600" dirty="0">
                <a:solidFill>
                  <a:prstClr val="white"/>
                </a:solidFill>
              </a:rPr>
              <a:t>Click to edit Master title style</a:t>
            </a:r>
            <a:endParaRPr lang="en-GB" sz="3600" dirty="0">
              <a:solidFill>
                <a:prstClr val="white"/>
              </a:solidFill>
            </a:endParaRPr>
          </a:p>
        </p:txBody>
      </p:sp>
    </p:spTree>
    <p:extLst>
      <p:ext uri="{BB962C8B-B14F-4D97-AF65-F5344CB8AC3E}">
        <p14:creationId xmlns:p14="http://schemas.microsoft.com/office/powerpoint/2010/main" val="2684522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0"/>
            <a:ext cx="10972800" cy="1143000"/>
          </a:xfrm>
        </p:spPr>
        <p:txBody>
          <a:bodyPr/>
          <a:lstStyle>
            <a:lvl1pPr>
              <a:defRPr b="1">
                <a:solidFill>
                  <a:srgbClr val="80388D"/>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4BAEA4-D045-4A31-B148-B9C279F05581}" type="datetime1">
              <a:rPr lang="en-GB" smtClean="0"/>
              <a:pPr/>
              <a:t>25/03/2021</a:t>
            </a:fld>
            <a:endParaRPr lang="en-GB" dirty="0"/>
          </a:p>
        </p:txBody>
      </p:sp>
      <p:sp>
        <p:nvSpPr>
          <p:cNvPr id="5" name="Footer Placeholder 4"/>
          <p:cNvSpPr>
            <a:spLocks noGrp="1"/>
          </p:cNvSpPr>
          <p:nvPr>
            <p:ph type="ftr" sz="quarter" idx="11"/>
          </p:nvPr>
        </p:nvSpPr>
        <p:spPr/>
        <p:txBody>
          <a:bodyPr/>
          <a:lstStyle/>
          <a:p>
            <a:r>
              <a:rPr lang="en-GB"/>
              <a:t>www.coramvoice.org.uk/brightspots</a:t>
            </a:r>
            <a:endParaRPr lang="en-GB" dirty="0"/>
          </a:p>
        </p:txBody>
      </p:sp>
      <p:sp>
        <p:nvSpPr>
          <p:cNvPr id="6" name="Slide Number Placeholder 5"/>
          <p:cNvSpPr>
            <a:spLocks noGrp="1"/>
          </p:cNvSpPr>
          <p:nvPr>
            <p:ph type="sldNum" sz="quarter" idx="12"/>
          </p:nvPr>
        </p:nvSpPr>
        <p:spPr>
          <a:xfrm>
            <a:off x="9168341" y="6366022"/>
            <a:ext cx="2844800" cy="365125"/>
          </a:xfrm>
        </p:spPr>
        <p:txBody>
          <a:bodyPr/>
          <a:lstStyle/>
          <a:p>
            <a:fld id="{D0C90892-02D6-4317-805A-C207FF1EF343}" type="slidenum">
              <a:rPr lang="en-GB" smtClean="0"/>
              <a:pPr/>
              <a:t>‹#›</a:t>
            </a:fld>
            <a:endParaRPr lang="en-GB" dirty="0"/>
          </a:p>
        </p:txBody>
      </p:sp>
    </p:spTree>
    <p:extLst>
      <p:ext uri="{BB962C8B-B14F-4D97-AF65-F5344CB8AC3E}">
        <p14:creationId xmlns:p14="http://schemas.microsoft.com/office/powerpoint/2010/main" val="1385299550"/>
      </p:ext>
    </p:extLst>
  </p:cSld>
  <p:clrMapOvr>
    <a:masterClrMapping/>
  </p:clrMapOvr>
  <mc:AlternateContent xmlns:mc="http://schemas.openxmlformats.org/markup-compatibility/2006" xmlns:p14="http://schemas.microsoft.com/office/powerpoint/2010/main">
    <mc:Choice Requires="p14">
      <p:transition p14:dur="0" advTm="38001"/>
    </mc:Choice>
    <mc:Fallback xmlns="">
      <p:transition advTm="38001"/>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0858"/>
            <a:ext cx="11521280" cy="5116454"/>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27379902-740A-4F06-8E73-3CFD24F14E80}" type="datetimeFigureOut">
              <a:rPr lang="en-GB" smtClean="0">
                <a:solidFill>
                  <a:prstClr val="black">
                    <a:tint val="75000"/>
                  </a:prstClr>
                </a:solidFill>
              </a:rPr>
              <a:pPr/>
              <a:t>25/03/2021</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a:xfrm>
            <a:off x="9011840" y="6356353"/>
            <a:ext cx="2844800" cy="365125"/>
          </a:xfrm>
        </p:spPr>
        <p:txBody>
          <a:bodyPr/>
          <a:lstStyle>
            <a:lvl1pPr algn="r">
              <a:defRPr/>
            </a:lvl1pPr>
          </a:lstStyle>
          <a:p>
            <a:fld id="{5539720E-A6C6-41DC-A0CE-823AF1B2A98F}" type="slidenum">
              <a:rPr lang="en-GB" smtClean="0">
                <a:solidFill>
                  <a:prstClr val="black">
                    <a:tint val="75000"/>
                  </a:prstClr>
                </a:solidFill>
              </a:rPr>
              <a:pPr/>
              <a:t>‹#›</a:t>
            </a:fld>
            <a:endParaRPr lang="en-GB" dirty="0">
              <a:solidFill>
                <a:prstClr val="black">
                  <a:tint val="75000"/>
                </a:prstClr>
              </a:solidFill>
            </a:endParaRPr>
          </a:p>
        </p:txBody>
      </p:sp>
      <p:sp>
        <p:nvSpPr>
          <p:cNvPr id="10" name="Title 1"/>
          <p:cNvSpPr>
            <a:spLocks noGrp="1"/>
          </p:cNvSpPr>
          <p:nvPr>
            <p:ph type="title"/>
          </p:nvPr>
        </p:nvSpPr>
        <p:spPr>
          <a:xfrm>
            <a:off x="239349" y="44624"/>
            <a:ext cx="11617291" cy="936104"/>
          </a:xfrm>
          <a:prstGeom prst="rect">
            <a:avLst/>
          </a:prstGeom>
        </p:spPr>
        <p:txBody>
          <a:bodyPr anchor="ct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718071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379902-740A-4F06-8E73-3CFD24F14E80}" type="datetimeFigureOut">
              <a:rPr lang="en-GB" smtClean="0">
                <a:solidFill>
                  <a:prstClr val="black">
                    <a:tint val="75000"/>
                  </a:prstClr>
                </a:solidFill>
              </a:rPr>
              <a:pPr/>
              <a:t>25/03/2021</a:t>
            </a:fld>
            <a:endParaRPr lang="en-GB"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5539720E-A6C6-41DC-A0CE-823AF1B2A98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07042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79902-740A-4F06-8E73-3CFD24F14E80}" type="datetimeFigureOut">
              <a:rPr lang="en-GB" smtClean="0">
                <a:solidFill>
                  <a:prstClr val="black">
                    <a:tint val="75000"/>
                  </a:prstClr>
                </a:solidFill>
              </a:rPr>
              <a:pPr/>
              <a:t>25/03/2021</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5539720E-A6C6-41DC-A0CE-823AF1B2A98F}" type="slidenum">
              <a:rPr lang="en-GB" smtClean="0">
                <a:solidFill>
                  <a:prstClr val="black">
                    <a:tint val="75000"/>
                  </a:prstClr>
                </a:solidFill>
              </a:rPr>
              <a:pPr/>
              <a:t>‹#›</a:t>
            </a:fld>
            <a:endParaRPr lang="en-GB" dirty="0">
              <a:solidFill>
                <a:prstClr val="black">
                  <a:tint val="75000"/>
                </a:prstClr>
              </a:solidFill>
            </a:endParaRPr>
          </a:p>
        </p:txBody>
      </p:sp>
      <p:sp>
        <p:nvSpPr>
          <p:cNvPr id="7" name="Title 1"/>
          <p:cNvSpPr txBox="1">
            <a:spLocks/>
          </p:cNvSpPr>
          <p:nvPr userDrawn="1"/>
        </p:nvSpPr>
        <p:spPr>
          <a:xfrm>
            <a:off x="143339" y="-62695"/>
            <a:ext cx="11809312" cy="1043423"/>
          </a:xfrm>
          <a:prstGeom prst="rect">
            <a:avLst/>
          </a:prstGeom>
        </p:spPr>
        <p:txBody>
          <a:bodyPr anchor="ct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z="3600" dirty="0">
                <a:solidFill>
                  <a:prstClr val="white"/>
                </a:solidFill>
              </a:rPr>
              <a:t>Click to edit Master title style</a:t>
            </a:r>
            <a:endParaRPr lang="en-GB" sz="3600" dirty="0">
              <a:solidFill>
                <a:prstClr val="white"/>
              </a:solidFill>
            </a:endParaRPr>
          </a:p>
        </p:txBody>
      </p:sp>
    </p:spTree>
    <p:extLst>
      <p:ext uri="{BB962C8B-B14F-4D97-AF65-F5344CB8AC3E}">
        <p14:creationId xmlns:p14="http://schemas.microsoft.com/office/powerpoint/2010/main" val="2223993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379902-740A-4F06-8E73-3CFD24F14E80}" type="datetimeFigureOut">
              <a:rPr lang="en-GB" smtClean="0">
                <a:solidFill>
                  <a:prstClr val="black">
                    <a:tint val="75000"/>
                  </a:prstClr>
                </a:solidFill>
              </a:rPr>
              <a:pPr/>
              <a:t>25/03/2021</a:t>
            </a:fld>
            <a:endParaRPr lang="en-GB" dirty="0">
              <a:solidFill>
                <a:prstClr val="black">
                  <a:tint val="75000"/>
                </a:prstClr>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dirty="0">
              <a:solidFill>
                <a:prstClr val="black"/>
              </a:solidFill>
            </a:endParaRPr>
          </a:p>
        </p:txBody>
      </p:sp>
      <p:sp>
        <p:nvSpPr>
          <p:cNvPr id="7" name="Slide Number Placeholder 6"/>
          <p:cNvSpPr>
            <a:spLocks noGrp="1"/>
          </p:cNvSpPr>
          <p:nvPr>
            <p:ph type="sldNum" sz="quarter" idx="12"/>
          </p:nvPr>
        </p:nvSpPr>
        <p:spPr/>
        <p:txBody>
          <a:bodyPr/>
          <a:lstStyle/>
          <a:p>
            <a:fld id="{5539720E-A6C6-41DC-A0CE-823AF1B2A98F}" type="slidenum">
              <a:rPr lang="en-GB" smtClean="0">
                <a:solidFill>
                  <a:prstClr val="black">
                    <a:tint val="75000"/>
                  </a:prstClr>
                </a:solidFill>
              </a:rPr>
              <a:pPr/>
              <a:t>‹#›</a:t>
            </a:fld>
            <a:endParaRPr lang="en-GB" dirty="0">
              <a:solidFill>
                <a:prstClr val="black">
                  <a:tint val="75000"/>
                </a:prstClr>
              </a:solidFill>
            </a:endParaRPr>
          </a:p>
        </p:txBody>
      </p:sp>
      <p:sp>
        <p:nvSpPr>
          <p:cNvPr id="8" name="Title 1"/>
          <p:cNvSpPr txBox="1">
            <a:spLocks/>
          </p:cNvSpPr>
          <p:nvPr userDrawn="1"/>
        </p:nvSpPr>
        <p:spPr>
          <a:xfrm>
            <a:off x="143339" y="-62695"/>
            <a:ext cx="11809312" cy="1043423"/>
          </a:xfrm>
          <a:prstGeom prst="rect">
            <a:avLst/>
          </a:prstGeom>
        </p:spPr>
        <p:txBody>
          <a:bodyPr anchor="ct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z="3600" dirty="0">
                <a:solidFill>
                  <a:prstClr val="white"/>
                </a:solidFill>
              </a:rPr>
              <a:t>Click to edit Master title style</a:t>
            </a:r>
            <a:endParaRPr lang="en-GB" sz="3600" dirty="0">
              <a:solidFill>
                <a:prstClr val="white"/>
              </a:solidFill>
            </a:endParaRPr>
          </a:p>
        </p:txBody>
      </p:sp>
    </p:spTree>
    <p:extLst>
      <p:ext uri="{BB962C8B-B14F-4D97-AF65-F5344CB8AC3E}">
        <p14:creationId xmlns:p14="http://schemas.microsoft.com/office/powerpoint/2010/main" val="447664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379902-740A-4F06-8E73-3CFD24F14E80}" type="datetimeFigureOut">
              <a:rPr lang="en-GB" smtClean="0">
                <a:solidFill>
                  <a:prstClr val="black">
                    <a:tint val="75000"/>
                  </a:prstClr>
                </a:solidFill>
              </a:rPr>
              <a:pPr/>
              <a:t>25/03/2021</a:t>
            </a:fld>
            <a:endParaRPr lang="en-GB" dirty="0">
              <a:solidFill>
                <a:prstClr val="black">
                  <a:tint val="75000"/>
                </a:prstClr>
              </a:solidFill>
            </a:endParaRPr>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GB" dirty="0">
              <a:solidFill>
                <a:prstClr val="black"/>
              </a:solidFill>
            </a:endParaRPr>
          </a:p>
        </p:txBody>
      </p:sp>
      <p:sp>
        <p:nvSpPr>
          <p:cNvPr id="9" name="Slide Number Placeholder 8"/>
          <p:cNvSpPr>
            <a:spLocks noGrp="1"/>
          </p:cNvSpPr>
          <p:nvPr>
            <p:ph type="sldNum" sz="quarter" idx="12"/>
          </p:nvPr>
        </p:nvSpPr>
        <p:spPr/>
        <p:txBody>
          <a:bodyPr/>
          <a:lstStyle/>
          <a:p>
            <a:fld id="{5539720E-A6C6-41DC-A0CE-823AF1B2A98F}" type="slidenum">
              <a:rPr lang="en-GB" smtClean="0">
                <a:solidFill>
                  <a:prstClr val="black">
                    <a:tint val="75000"/>
                  </a:prstClr>
                </a:solidFill>
              </a:rPr>
              <a:pPr/>
              <a:t>‹#›</a:t>
            </a:fld>
            <a:endParaRPr lang="en-GB" dirty="0">
              <a:solidFill>
                <a:prstClr val="black">
                  <a:tint val="75000"/>
                </a:prstClr>
              </a:solidFill>
            </a:endParaRPr>
          </a:p>
        </p:txBody>
      </p:sp>
      <p:sp>
        <p:nvSpPr>
          <p:cNvPr id="11" name="Title 1"/>
          <p:cNvSpPr>
            <a:spLocks noGrp="1"/>
          </p:cNvSpPr>
          <p:nvPr>
            <p:ph type="title"/>
          </p:nvPr>
        </p:nvSpPr>
        <p:spPr>
          <a:xfrm>
            <a:off x="239349" y="44624"/>
            <a:ext cx="11617291" cy="936104"/>
          </a:xfrm>
          <a:prstGeom prst="rect">
            <a:avLst/>
          </a:prstGeom>
        </p:spPr>
        <p:txBody>
          <a:bodyPr anchor="ct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684988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379902-740A-4F06-8E73-3CFD24F14E80}" type="datetimeFigureOut">
              <a:rPr lang="en-GB" smtClean="0">
                <a:solidFill>
                  <a:prstClr val="black">
                    <a:tint val="75000"/>
                  </a:prstClr>
                </a:solidFill>
              </a:rPr>
              <a:pPr/>
              <a:t>25/03/2021</a:t>
            </a:fld>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39720E-A6C6-41DC-A0CE-823AF1B2A98F}" type="slidenum">
              <a:rPr lang="en-GB" smtClean="0">
                <a:solidFill>
                  <a:prstClr val="black">
                    <a:tint val="75000"/>
                  </a:prstClr>
                </a:solidFill>
              </a:rPr>
              <a:pPr/>
              <a:t>‹#›</a:t>
            </a:fld>
            <a:endParaRPr lang="en-GB" dirty="0">
              <a:solidFill>
                <a:prstClr val="black">
                  <a:tint val="75000"/>
                </a:prstClr>
              </a:solidFill>
            </a:endParaRPr>
          </a:p>
        </p:txBody>
      </p:sp>
      <p:sp>
        <p:nvSpPr>
          <p:cNvPr id="6" name="Text Placeholder 2"/>
          <p:cNvSpPr>
            <a:spLocks noGrp="1"/>
          </p:cNvSpPr>
          <p:nvPr>
            <p:ph type="body" idx="1" hasCustomPrompt="1"/>
          </p:nvPr>
        </p:nvSpPr>
        <p:spPr>
          <a:xfrm>
            <a:off x="346948" y="1150800"/>
            <a:ext cx="3456384" cy="1134418"/>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3"/>
          <p:cNvSpPr>
            <a:spLocks noGrp="1"/>
          </p:cNvSpPr>
          <p:nvPr>
            <p:ph sz="half" idx="2"/>
          </p:nvPr>
        </p:nvSpPr>
        <p:spPr>
          <a:xfrm>
            <a:off x="346948" y="2246884"/>
            <a:ext cx="3456384" cy="399042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4"/>
          <p:cNvSpPr>
            <a:spLocks noGrp="1"/>
          </p:cNvSpPr>
          <p:nvPr>
            <p:ph type="body" sz="quarter" idx="3" hasCustomPrompt="1"/>
          </p:nvPr>
        </p:nvSpPr>
        <p:spPr>
          <a:xfrm>
            <a:off x="4227523" y="1158297"/>
            <a:ext cx="3527515" cy="1126921"/>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5"/>
          <p:cNvSpPr>
            <a:spLocks noGrp="1"/>
          </p:cNvSpPr>
          <p:nvPr>
            <p:ph sz="quarter" idx="4"/>
          </p:nvPr>
        </p:nvSpPr>
        <p:spPr>
          <a:xfrm>
            <a:off x="4297296" y="2246884"/>
            <a:ext cx="3457741" cy="399042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p:cNvSpPr>
            <a:spLocks noGrp="1"/>
          </p:cNvSpPr>
          <p:nvPr>
            <p:ph type="body" sz="quarter" idx="13" hasCustomPrompt="1"/>
          </p:nvPr>
        </p:nvSpPr>
        <p:spPr>
          <a:xfrm>
            <a:off x="8302888" y="1150800"/>
            <a:ext cx="3457741" cy="1134418"/>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5"/>
          <p:cNvSpPr>
            <a:spLocks noGrp="1"/>
          </p:cNvSpPr>
          <p:nvPr>
            <p:ph sz="quarter" idx="14"/>
          </p:nvPr>
        </p:nvSpPr>
        <p:spPr>
          <a:xfrm>
            <a:off x="8302888" y="2246884"/>
            <a:ext cx="3457741" cy="399042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itle 1"/>
          <p:cNvSpPr txBox="1">
            <a:spLocks/>
          </p:cNvSpPr>
          <p:nvPr userDrawn="1"/>
        </p:nvSpPr>
        <p:spPr>
          <a:xfrm>
            <a:off x="143339" y="-62695"/>
            <a:ext cx="11809312" cy="1043423"/>
          </a:xfrm>
          <a:prstGeom prst="rect">
            <a:avLst/>
          </a:prstGeom>
        </p:spPr>
        <p:txBody>
          <a:bodyPr anchor="ct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z="3600" dirty="0">
                <a:solidFill>
                  <a:prstClr val="white"/>
                </a:solidFill>
              </a:rPr>
              <a:t>Click to edit Master title style</a:t>
            </a:r>
            <a:endParaRPr lang="en-GB" sz="3600" dirty="0">
              <a:solidFill>
                <a:prstClr val="white"/>
              </a:solidFill>
            </a:endParaRPr>
          </a:p>
        </p:txBody>
      </p:sp>
      <p:sp>
        <p:nvSpPr>
          <p:cNvPr id="14" name="Rectangle 13"/>
          <p:cNvSpPr/>
          <p:nvPr userDrawn="1"/>
        </p:nvSpPr>
        <p:spPr>
          <a:xfrm>
            <a:off x="0" y="-27384"/>
            <a:ext cx="12192000" cy="10338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prstClr val="white"/>
              </a:solidFill>
            </a:endParaRPr>
          </a:p>
        </p:txBody>
      </p:sp>
    </p:spTree>
    <p:extLst>
      <p:ext uri="{BB962C8B-B14F-4D97-AF65-F5344CB8AC3E}">
        <p14:creationId xmlns:p14="http://schemas.microsoft.com/office/powerpoint/2010/main" val="2057390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79902-740A-4F06-8E73-3CFD24F14E80}" type="datetimeFigureOut">
              <a:rPr lang="en-GB" smtClean="0">
                <a:solidFill>
                  <a:prstClr val="black">
                    <a:tint val="75000"/>
                  </a:prstClr>
                </a:solidFill>
              </a:rPr>
              <a:pPr/>
              <a:t>25/03/2021</a:t>
            </a:fld>
            <a:endParaRPr lang="en-GB" dirty="0">
              <a:solidFill>
                <a:prstClr val="black">
                  <a:tint val="75000"/>
                </a:prstClr>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GB" dirty="0">
              <a:solidFill>
                <a:prstClr val="black"/>
              </a:solidFill>
            </a:endParaRPr>
          </a:p>
        </p:txBody>
      </p:sp>
      <p:sp>
        <p:nvSpPr>
          <p:cNvPr id="4" name="Slide Number Placeholder 3"/>
          <p:cNvSpPr>
            <a:spLocks noGrp="1"/>
          </p:cNvSpPr>
          <p:nvPr>
            <p:ph type="sldNum" sz="quarter" idx="12"/>
          </p:nvPr>
        </p:nvSpPr>
        <p:spPr/>
        <p:txBody>
          <a:bodyPr/>
          <a:lstStyle/>
          <a:p>
            <a:fld id="{5539720E-A6C6-41DC-A0CE-823AF1B2A98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989956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379902-740A-4F06-8E73-3CFD24F14E80}" type="datetimeFigureOut">
              <a:rPr lang="en-GB" smtClean="0">
                <a:solidFill>
                  <a:prstClr val="black">
                    <a:tint val="75000"/>
                  </a:prstClr>
                </a:solidFill>
              </a:rPr>
              <a:pPr/>
              <a:t>25/03/2021</a:t>
            </a:fld>
            <a:endParaRPr lang="en-GB" dirty="0">
              <a:solidFill>
                <a:prstClr val="black">
                  <a:tint val="75000"/>
                </a:prstClr>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dirty="0">
              <a:solidFill>
                <a:prstClr val="black"/>
              </a:solidFill>
            </a:endParaRPr>
          </a:p>
        </p:txBody>
      </p:sp>
      <p:sp>
        <p:nvSpPr>
          <p:cNvPr id="7" name="Slide Number Placeholder 6"/>
          <p:cNvSpPr>
            <a:spLocks noGrp="1"/>
          </p:cNvSpPr>
          <p:nvPr>
            <p:ph type="sldNum" sz="quarter" idx="12"/>
          </p:nvPr>
        </p:nvSpPr>
        <p:spPr/>
        <p:txBody>
          <a:bodyPr/>
          <a:lstStyle/>
          <a:p>
            <a:fld id="{5539720E-A6C6-41DC-A0CE-823AF1B2A98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99517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9332"/>
            <a:ext cx="109728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sz="half" idx="1"/>
          </p:nvPr>
        </p:nvSpPr>
        <p:spPr>
          <a:xfrm>
            <a:off x="609600" y="1352769"/>
            <a:ext cx="5384800" cy="4525963"/>
          </a:xfrm>
        </p:spPr>
        <p:txBody>
          <a:bodyPr>
            <a:normAutofit/>
          </a:bodyPr>
          <a:lstStyle>
            <a:lvl1pPr indent="-360000">
              <a:lnSpc>
                <a:spcPct val="110000"/>
              </a:lnSpc>
              <a:buClr>
                <a:srgbClr val="B20E10"/>
              </a:buClr>
              <a:defRPr sz="1600">
                <a:solidFill>
                  <a:schemeClr val="bg2"/>
                </a:solidFill>
                <a:latin typeface="Arial" panose="020B0604020202020204" pitchFamily="34" charset="0"/>
                <a:cs typeface="Arial" panose="020B0604020202020204" pitchFamily="34" charset="0"/>
              </a:defRPr>
            </a:lvl1pPr>
            <a:lvl2pPr>
              <a:lnSpc>
                <a:spcPct val="110000"/>
              </a:lnSpc>
              <a:defRPr sz="1600">
                <a:solidFill>
                  <a:schemeClr val="bg2"/>
                </a:solidFill>
                <a:latin typeface="Arial" panose="020B0604020202020204" pitchFamily="34" charset="0"/>
                <a:cs typeface="Arial" panose="020B0604020202020204" pitchFamily="34" charset="0"/>
              </a:defRPr>
            </a:lvl2pPr>
            <a:lvl3pPr>
              <a:lnSpc>
                <a:spcPct val="110000"/>
              </a:lnSpc>
              <a:defRPr sz="1600">
                <a:solidFill>
                  <a:schemeClr val="bg2"/>
                </a:solidFill>
                <a:latin typeface="Arial" panose="020B0604020202020204" pitchFamily="34" charset="0"/>
                <a:cs typeface="Arial" panose="020B0604020202020204" pitchFamily="34" charset="0"/>
              </a:defRPr>
            </a:lvl3pPr>
            <a:lvl4pPr>
              <a:lnSpc>
                <a:spcPct val="110000"/>
              </a:lnSpc>
              <a:defRPr sz="1600">
                <a:solidFill>
                  <a:schemeClr val="bg2"/>
                </a:solidFill>
                <a:latin typeface="Arial" panose="020B0604020202020204" pitchFamily="34" charset="0"/>
                <a:cs typeface="Arial" panose="020B0604020202020204" pitchFamily="34" charset="0"/>
              </a:defRPr>
            </a:lvl4pPr>
            <a:lvl5pPr>
              <a:lnSpc>
                <a:spcPct val="110000"/>
              </a:lnSpc>
              <a:defRPr sz="1600">
                <a:solidFill>
                  <a:schemeClr val="bg2"/>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97600" y="1352769"/>
            <a:ext cx="5384800" cy="4525963"/>
          </a:xfrm>
        </p:spPr>
        <p:txBody>
          <a:bodyPr>
            <a:normAutofit/>
          </a:bodyPr>
          <a:lstStyle>
            <a:lvl1pPr marL="360000" indent="-360000">
              <a:lnSpc>
                <a:spcPct val="110000"/>
              </a:lnSpc>
              <a:spcBef>
                <a:spcPts val="384"/>
              </a:spcBef>
              <a:buClr>
                <a:srgbClr val="B20E10"/>
              </a:buClr>
              <a:buFont typeface="Arial" panose="020B0604020202020204" pitchFamily="34" charset="0"/>
              <a:buChar char="•"/>
              <a:defRPr sz="1600">
                <a:solidFill>
                  <a:schemeClr val="bg2"/>
                </a:solidFill>
                <a:latin typeface="Arial" panose="020B0604020202020204" pitchFamily="34" charset="0"/>
                <a:cs typeface="Arial" panose="020B0604020202020204" pitchFamily="34" charset="0"/>
              </a:defRPr>
            </a:lvl1pPr>
            <a:lvl2pPr>
              <a:lnSpc>
                <a:spcPct val="110000"/>
              </a:lnSpc>
              <a:defRPr sz="1600">
                <a:solidFill>
                  <a:schemeClr val="bg2"/>
                </a:solidFill>
                <a:latin typeface="Arial" panose="020B0604020202020204" pitchFamily="34" charset="0"/>
                <a:cs typeface="Arial" panose="020B0604020202020204" pitchFamily="34" charset="0"/>
              </a:defRPr>
            </a:lvl2pPr>
            <a:lvl3pPr>
              <a:lnSpc>
                <a:spcPct val="110000"/>
              </a:lnSpc>
              <a:defRPr sz="1600">
                <a:solidFill>
                  <a:schemeClr val="bg2"/>
                </a:solidFill>
                <a:latin typeface="Arial" panose="020B0604020202020204" pitchFamily="34" charset="0"/>
                <a:cs typeface="Arial" panose="020B0604020202020204" pitchFamily="34" charset="0"/>
              </a:defRPr>
            </a:lvl3pPr>
            <a:lvl4pPr>
              <a:lnSpc>
                <a:spcPct val="110000"/>
              </a:lnSpc>
              <a:defRPr sz="1600">
                <a:solidFill>
                  <a:schemeClr val="bg2"/>
                </a:solidFill>
                <a:latin typeface="Arial" panose="020B0604020202020204" pitchFamily="34" charset="0"/>
                <a:cs typeface="Arial" panose="020B0604020202020204" pitchFamily="34" charset="0"/>
              </a:defRPr>
            </a:lvl4pPr>
            <a:lvl5pPr>
              <a:lnSpc>
                <a:spcPct val="110000"/>
              </a:lnSpc>
              <a:defRPr sz="1600">
                <a:solidFill>
                  <a:schemeClr val="bg2"/>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457200"/>
            <a:endParaRPr lang="en-US" dirty="0">
              <a:solidFill>
                <a:prstClr val="black"/>
              </a:solidFill>
            </a:endParaRPr>
          </a:p>
        </p:txBody>
      </p:sp>
      <p:sp>
        <p:nvSpPr>
          <p:cNvPr id="6" name="Footer Placeholder 5"/>
          <p:cNvSpPr>
            <a:spLocks noGrp="1"/>
          </p:cNvSpPr>
          <p:nvPr>
            <p:ph type="ftr" sz="quarter" idx="11"/>
          </p:nvPr>
        </p:nvSpPr>
        <p:spPr>
          <a:xfrm>
            <a:off x="609600" y="6375198"/>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32124" y="6356353"/>
            <a:ext cx="1203569" cy="365125"/>
          </a:xfrm>
          <a:prstGeom prst="rect">
            <a:avLst/>
          </a:prstGeom>
        </p:spPr>
        <p:txBody>
          <a:bodyPr/>
          <a:lstStyle>
            <a:lvl1pPr algn="r">
              <a:defRPr sz="1600">
                <a:solidFill>
                  <a:srgbClr val="7F7F7F"/>
                </a:solidFill>
              </a:defRPr>
            </a:lvl1pPr>
          </a:lstStyle>
          <a:p>
            <a:pPr defTabSz="457200"/>
            <a:endParaRPr lang="en-US" dirty="0"/>
          </a:p>
        </p:txBody>
      </p:sp>
    </p:spTree>
    <p:extLst>
      <p:ext uri="{BB962C8B-B14F-4D97-AF65-F5344CB8AC3E}">
        <p14:creationId xmlns:p14="http://schemas.microsoft.com/office/powerpoint/2010/main" val="1709880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1741" y="2276873"/>
            <a:ext cx="5853675" cy="1658615"/>
          </a:xfrm>
          <a:prstGeom prst="rect">
            <a:avLst/>
          </a:prstGeom>
          <a:noFill/>
        </p:spPr>
        <p:txBody>
          <a:bodyPr>
            <a:normAutofit/>
          </a:bodyPr>
          <a:lstStyle>
            <a:lvl1pPr>
              <a:defRPr sz="3600" b="1">
                <a:solidFill>
                  <a:schemeClr val="tx1"/>
                </a:solidFill>
              </a:defRPr>
            </a:lvl1pPr>
          </a:lstStyle>
          <a:p>
            <a:r>
              <a:rPr lang="en-US"/>
              <a:t>Click to edit Master title style</a:t>
            </a:r>
            <a:endParaRPr lang="en-GB"/>
          </a:p>
        </p:txBody>
      </p:sp>
      <p:sp>
        <p:nvSpPr>
          <p:cNvPr id="3" name="Subtitle 2"/>
          <p:cNvSpPr>
            <a:spLocks noGrp="1"/>
          </p:cNvSpPr>
          <p:nvPr>
            <p:ph type="subTitle" idx="1" hasCustomPrompt="1"/>
          </p:nvPr>
        </p:nvSpPr>
        <p:spPr>
          <a:xfrm>
            <a:off x="623392" y="4797153"/>
            <a:ext cx="10561173" cy="1218705"/>
          </a:xfrm>
        </p:spPr>
        <p:txBody>
          <a:bodyPr>
            <a:normAutofit/>
          </a:bodyPr>
          <a:lstStyle>
            <a:lvl1pPr marL="0" indent="0" algn="l">
              <a:buNone/>
              <a:defRPr sz="24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p>
          <a:p>
            <a:r>
              <a:rPr lang="en-US" dirty="0"/>
              <a:t>TITLE</a:t>
            </a:r>
          </a:p>
          <a:p>
            <a:r>
              <a:rPr lang="en-US" dirty="0"/>
              <a:t>email</a:t>
            </a:r>
            <a:endParaRPr lang="en-GB" dirty="0"/>
          </a:p>
        </p:txBody>
      </p:sp>
      <p:sp>
        <p:nvSpPr>
          <p:cNvPr id="6" name="Slide Number Placeholder 5"/>
          <p:cNvSpPr>
            <a:spLocks noGrp="1"/>
          </p:cNvSpPr>
          <p:nvPr>
            <p:ph type="sldNum" sz="quarter" idx="12"/>
          </p:nvPr>
        </p:nvSpPr>
        <p:spPr/>
        <p:txBody>
          <a:bodyPr/>
          <a:lstStyle/>
          <a:p>
            <a:fld id="{9201EF4E-6A8A-4257-B778-8273BC464938}" type="slidenum">
              <a:rPr lang="en-GB" smtClean="0">
                <a:solidFill>
                  <a:prstClr val="black">
                    <a:tint val="75000"/>
                  </a:prstClr>
                </a:solidFill>
              </a:rPr>
              <a:pPr/>
              <a:t>‹#›</a:t>
            </a:fld>
            <a:endParaRPr lang="en-GB" dirty="0">
              <a:solidFill>
                <a:prstClr val="black">
                  <a:tint val="75000"/>
                </a:prstClr>
              </a:solidFill>
            </a:endParaRPr>
          </a:p>
        </p:txBody>
      </p:sp>
      <p:sp>
        <p:nvSpPr>
          <p:cNvPr id="7" name="Picture Placeholder 2"/>
          <p:cNvSpPr>
            <a:spLocks noGrp="1"/>
          </p:cNvSpPr>
          <p:nvPr>
            <p:ph type="pic" idx="13"/>
          </p:nvPr>
        </p:nvSpPr>
        <p:spPr>
          <a:xfrm>
            <a:off x="6576053" y="1628801"/>
            <a:ext cx="4665035" cy="3176265"/>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pic>
        <p:nvPicPr>
          <p:cNvPr id="8" name="Picture 7"/>
          <p:cNvPicPr>
            <a:picLocks noChangeAspect="1"/>
          </p:cNvPicPr>
          <p:nvPr userDrawn="1"/>
        </p:nvPicPr>
        <p:blipFill>
          <a:blip r:embed="rId2"/>
          <a:srcRect/>
          <a:stretch>
            <a:fillRect/>
          </a:stretch>
        </p:blipFill>
        <p:spPr bwMode="auto">
          <a:xfrm>
            <a:off x="527382" y="404664"/>
            <a:ext cx="2400300" cy="1079500"/>
          </a:xfrm>
          <a:prstGeom prst="rect">
            <a:avLst/>
          </a:prstGeom>
          <a:noFill/>
          <a:ln w="9525">
            <a:noFill/>
            <a:miter lim="800000"/>
            <a:headEnd/>
            <a:tailEnd/>
          </a:ln>
        </p:spPr>
      </p:pic>
      <p:pic>
        <p:nvPicPr>
          <p:cNvPr id="4" name="Picture 3"/>
          <p:cNvPicPr>
            <a:picLocks noChangeAspect="1"/>
          </p:cNvPicPr>
          <p:nvPr userDrawn="1"/>
        </p:nvPicPr>
        <p:blipFill>
          <a:blip r:embed="rId3"/>
          <a:stretch>
            <a:fillRect/>
          </a:stretch>
        </p:blipFill>
        <p:spPr>
          <a:xfrm>
            <a:off x="3407701" y="418008"/>
            <a:ext cx="5472608" cy="903858"/>
          </a:xfrm>
          <a:prstGeom prst="rect">
            <a:avLst/>
          </a:prstGeom>
        </p:spPr>
      </p:pic>
    </p:spTree>
    <p:extLst>
      <p:ext uri="{BB962C8B-B14F-4D97-AF65-F5344CB8AC3E}">
        <p14:creationId xmlns:p14="http://schemas.microsoft.com/office/powerpoint/2010/main" val="139281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0"/>
            <a:ext cx="10972800" cy="1143000"/>
          </a:xfrm>
        </p:spPr>
        <p:txBody>
          <a:bodyPr/>
          <a:lstStyle>
            <a:lvl1pPr>
              <a:defRPr b="1">
                <a:solidFill>
                  <a:srgbClr val="80388D"/>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0" y="1196753"/>
            <a:ext cx="5384800" cy="4929411"/>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196753"/>
            <a:ext cx="5384800" cy="4929411"/>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9D873614-D828-406D-B63C-8B8417E77E11}" type="datetime1">
              <a:rPr lang="en-GB" smtClean="0"/>
              <a:pPr/>
              <a:t>25/03/2021</a:t>
            </a:fld>
            <a:endParaRPr lang="en-GB" dirty="0"/>
          </a:p>
        </p:txBody>
      </p:sp>
      <p:sp>
        <p:nvSpPr>
          <p:cNvPr id="6" name="Footer Placeholder 5"/>
          <p:cNvSpPr>
            <a:spLocks noGrp="1"/>
          </p:cNvSpPr>
          <p:nvPr>
            <p:ph type="ftr" sz="quarter" idx="11"/>
          </p:nvPr>
        </p:nvSpPr>
        <p:spPr/>
        <p:txBody>
          <a:bodyPr/>
          <a:lstStyle/>
          <a:p>
            <a:r>
              <a:rPr lang="en-GB"/>
              <a:t>www.coramvoice.org.uk/brightspots</a:t>
            </a:r>
            <a:endParaRPr lang="en-GB" dirty="0"/>
          </a:p>
        </p:txBody>
      </p:sp>
      <p:sp>
        <p:nvSpPr>
          <p:cNvPr id="7" name="Slide Number Placeholder 6"/>
          <p:cNvSpPr>
            <a:spLocks noGrp="1"/>
          </p:cNvSpPr>
          <p:nvPr>
            <p:ph type="sldNum" sz="quarter" idx="12"/>
          </p:nvPr>
        </p:nvSpPr>
        <p:spPr>
          <a:xfrm>
            <a:off x="9168341" y="6381329"/>
            <a:ext cx="2844800" cy="365125"/>
          </a:xfrm>
        </p:spPr>
        <p:txBody>
          <a:bodyPr/>
          <a:lstStyle>
            <a:lvl1pPr>
              <a:defRPr>
                <a:latin typeface="Arial" panose="020B0604020202020204" pitchFamily="34" charset="0"/>
                <a:cs typeface="Arial" panose="020B0604020202020204" pitchFamily="34" charset="0"/>
              </a:defRPr>
            </a:lvl1pPr>
          </a:lstStyle>
          <a:p>
            <a:fld id="{D0C90892-02D6-4317-805A-C207FF1EF343}" type="slidenum">
              <a:rPr lang="en-GB" smtClean="0"/>
              <a:pPr/>
              <a:t>‹#›</a:t>
            </a:fld>
            <a:endParaRPr lang="en-GB" dirty="0"/>
          </a:p>
        </p:txBody>
      </p:sp>
    </p:spTree>
    <p:extLst>
      <p:ext uri="{BB962C8B-B14F-4D97-AF65-F5344CB8AC3E}">
        <p14:creationId xmlns:p14="http://schemas.microsoft.com/office/powerpoint/2010/main" val="1041764572"/>
      </p:ext>
    </p:extLst>
  </p:cSld>
  <p:clrMapOvr>
    <a:masterClrMapping/>
  </p:clrMapOvr>
  <mc:AlternateContent xmlns:mc="http://schemas.openxmlformats.org/markup-compatibility/2006" xmlns:p14="http://schemas.microsoft.com/office/powerpoint/2010/main">
    <mc:Choice Requires="p14">
      <p:transition p14:dur="0" advTm="38001"/>
    </mc:Choice>
    <mc:Fallback xmlns="">
      <p:transition advTm="38001"/>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ound Same Side Corner Rectangle 8"/>
          <p:cNvSpPr/>
          <p:nvPr userDrawn="1"/>
        </p:nvSpPr>
        <p:spPr>
          <a:xfrm rot="5400000" flipH="1">
            <a:off x="6257779" y="535575"/>
            <a:ext cx="3474720" cy="5267569"/>
          </a:xfrm>
          <a:prstGeom prst="round2SameRect">
            <a:avLst>
              <a:gd name="adj1" fmla="val 3122"/>
              <a:gd name="adj2" fmla="val 0"/>
            </a:avLst>
          </a:prstGeom>
          <a:solidFill>
            <a:schemeClr val="accent6">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4" name="Date Placeholder 3"/>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3384" y="6356355"/>
            <a:ext cx="1156677" cy="365125"/>
          </a:xfrm>
          <a:prstGeom prst="rect">
            <a:avLst/>
          </a:prstGeom>
        </p:spPr>
        <p:txBody>
          <a:bodyPr/>
          <a:lstStyle>
            <a:lvl1pPr algn="r">
              <a:defRPr sz="1600">
                <a:solidFill>
                  <a:srgbClr val="7F7F7F"/>
                </a:solidFill>
              </a:defRPr>
            </a:lvl1pPr>
          </a:lstStyle>
          <a:p>
            <a:pPr defTabSz="457200"/>
            <a:fld id="{3830F748-930C-7740-A571-C53F4C20EDD2}" type="slidenum">
              <a:rPr lang="en-US" smtClean="0"/>
              <a:pPr defTabSz="457200"/>
              <a:t>‹#›</a:t>
            </a:fld>
            <a:endParaRPr lang="en-US" dirty="0"/>
          </a:p>
        </p:txBody>
      </p:sp>
      <p:sp>
        <p:nvSpPr>
          <p:cNvPr id="7" name="Round Same Side Corner Rectangle 6"/>
          <p:cNvSpPr/>
          <p:nvPr userDrawn="1"/>
        </p:nvSpPr>
        <p:spPr>
          <a:xfrm rot="16200000">
            <a:off x="1750775" y="1405548"/>
            <a:ext cx="3474720" cy="3527616"/>
          </a:xfrm>
          <a:prstGeom prst="round2SameRect">
            <a:avLst>
              <a:gd name="adj1" fmla="val 3122"/>
              <a:gd name="adj2" fmla="val 0"/>
            </a:avLst>
          </a:prstGeom>
          <a:solidFill>
            <a:srgbClr val="B20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Tree>
    <p:extLst>
      <p:ext uri="{BB962C8B-B14F-4D97-AF65-F5344CB8AC3E}">
        <p14:creationId xmlns:p14="http://schemas.microsoft.com/office/powerpoint/2010/main" val="3450788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1606"/>
            <a:ext cx="10972800" cy="1143000"/>
          </a:xfrm>
        </p:spPr>
        <p:txBody>
          <a:bodyPr>
            <a:normAutofit/>
          </a:bodyPr>
          <a:lstStyle>
            <a:lvl1pPr>
              <a:defRPr sz="360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609600" y="1391197"/>
            <a:ext cx="10972800" cy="4525963"/>
          </a:xfrm>
        </p:spPr>
        <p:txBody>
          <a:bodyPr>
            <a:normAutofit/>
          </a:bodyPr>
          <a:lstStyle>
            <a:lvl1pPr>
              <a:lnSpc>
                <a:spcPct val="110000"/>
              </a:lnSpc>
              <a:spcBef>
                <a:spcPts val="384"/>
              </a:spcBef>
              <a:buClr>
                <a:srgbClr val="B20E10"/>
              </a:buClr>
              <a:defRPr sz="1600">
                <a:solidFill>
                  <a:schemeClr val="bg2"/>
                </a:solidFill>
                <a:latin typeface="Arial" panose="020B0604020202020204" pitchFamily="34" charset="0"/>
                <a:cs typeface="Arial" panose="020B0604020202020204" pitchFamily="34" charset="0"/>
              </a:defRPr>
            </a:lvl1pPr>
            <a:lvl2pPr>
              <a:lnSpc>
                <a:spcPct val="110000"/>
              </a:lnSpc>
              <a:defRPr sz="1600">
                <a:solidFill>
                  <a:schemeClr val="bg2"/>
                </a:solidFill>
                <a:latin typeface="Arial" panose="020B0604020202020204" pitchFamily="34" charset="0"/>
                <a:cs typeface="Arial" panose="020B0604020202020204" pitchFamily="34" charset="0"/>
              </a:defRPr>
            </a:lvl2pPr>
            <a:lvl3pPr>
              <a:defRPr sz="1600">
                <a:solidFill>
                  <a:schemeClr val="bg2"/>
                </a:solidFill>
                <a:latin typeface="Arial" panose="020B0604020202020204" pitchFamily="34" charset="0"/>
                <a:cs typeface="Arial" panose="020B0604020202020204" pitchFamily="34" charset="0"/>
              </a:defRPr>
            </a:lvl3pPr>
            <a:lvl4pPr>
              <a:defRPr sz="1600">
                <a:solidFill>
                  <a:schemeClr val="bg2"/>
                </a:solidFill>
                <a:latin typeface="Arial" panose="020B0604020202020204" pitchFamily="34" charset="0"/>
                <a:cs typeface="Arial" panose="020B0604020202020204" pitchFamily="34" charset="0"/>
              </a:defRPr>
            </a:lvl4pPr>
            <a:lvl5pPr>
              <a:defRPr sz="1600">
                <a:solidFill>
                  <a:schemeClr val="bg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p:cNvSpPr/>
          <p:nvPr userDrawn="1"/>
        </p:nvSpPr>
        <p:spPr>
          <a:xfrm>
            <a:off x="8102549" y="4248387"/>
            <a:ext cx="4089451" cy="2609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Slide Number Placeholder 5"/>
          <p:cNvSpPr txBox="1">
            <a:spLocks/>
          </p:cNvSpPr>
          <p:nvPr userDrawn="1"/>
        </p:nvSpPr>
        <p:spPr>
          <a:xfrm>
            <a:off x="10863384" y="6369055"/>
            <a:ext cx="1156677" cy="365125"/>
          </a:xfrm>
          <a:prstGeom prst="rect">
            <a:avLst/>
          </a:prstGeom>
        </p:spPr>
        <p:txBody>
          <a:bodyPr/>
          <a:lstStyle>
            <a:defPPr>
              <a:defRPr lang="en-US"/>
            </a:defPPr>
            <a:lvl1pPr marL="0" algn="r" defTabSz="457200" rtl="0" eaLnBrk="1" latinLnBrk="0" hangingPunct="1">
              <a:defRPr sz="1200" kern="1200">
                <a:solidFill>
                  <a:srgbClr val="7F7F7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830F748-930C-7740-A571-C53F4C20EDD2}" type="slidenum">
              <a:rPr lang="en-US" sz="1600" smtClean="0"/>
              <a:pPr/>
              <a:t>‹#›</a:t>
            </a:fld>
            <a:endParaRPr lang="en-US" sz="1600" dirty="0"/>
          </a:p>
        </p:txBody>
      </p:sp>
    </p:spTree>
    <p:extLst>
      <p:ext uri="{BB962C8B-B14F-4D97-AF65-F5344CB8AC3E}">
        <p14:creationId xmlns:p14="http://schemas.microsoft.com/office/powerpoint/2010/main" val="2882760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29004"/>
            <a:ext cx="10363200" cy="1362075"/>
          </a:xfrm>
        </p:spPr>
        <p:txBody>
          <a:bodyPr anchor="t"/>
          <a:lstStyle>
            <a:lvl1pPr algn="l">
              <a:defRPr sz="4000" b="1" cap="all"/>
            </a:lvl1pPr>
          </a:lstStyle>
          <a:p>
            <a:r>
              <a:rPr lang="en-GB" dirty="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16493" y="6356355"/>
            <a:ext cx="1187939" cy="365125"/>
          </a:xfrm>
          <a:prstGeom prst="rect">
            <a:avLst/>
          </a:prstGeom>
        </p:spPr>
        <p:txBody>
          <a:bodyPr/>
          <a:lstStyle>
            <a:lvl1pPr algn="r">
              <a:defRPr sz="1200">
                <a:solidFill>
                  <a:schemeClr val="bg1">
                    <a:lumMod val="50000"/>
                  </a:schemeClr>
                </a:solidFill>
              </a:defRPr>
            </a:lvl1pPr>
          </a:lstStyle>
          <a:p>
            <a:pPr defTabSz="457200"/>
            <a:fld id="{3830F748-930C-7740-A571-C53F4C20EDD2}" type="slidenum">
              <a:rPr lang="en-US" smtClean="0">
                <a:solidFill>
                  <a:prstClr val="white">
                    <a:lumMod val="50000"/>
                  </a:prstClr>
                </a:solidFill>
              </a:rPr>
              <a:pPr defTabSz="457200"/>
              <a:t>‹#›</a:t>
            </a:fld>
            <a:endParaRPr lang="en-US" dirty="0">
              <a:solidFill>
                <a:prstClr val="white">
                  <a:lumMod val="50000"/>
                </a:prstClr>
              </a:solidFill>
            </a:endParaRPr>
          </a:p>
        </p:txBody>
      </p:sp>
    </p:spTree>
    <p:extLst>
      <p:ext uri="{BB962C8B-B14F-4D97-AF65-F5344CB8AC3E}">
        <p14:creationId xmlns:p14="http://schemas.microsoft.com/office/powerpoint/2010/main" val="3276072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9332"/>
            <a:ext cx="10972800" cy="1143000"/>
          </a:xfr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sz="half" idx="1"/>
          </p:nvPr>
        </p:nvSpPr>
        <p:spPr>
          <a:xfrm>
            <a:off x="609600" y="1352771"/>
            <a:ext cx="5384800" cy="4525963"/>
          </a:xfrm>
        </p:spPr>
        <p:txBody>
          <a:bodyPr>
            <a:normAutofit/>
          </a:bodyPr>
          <a:lstStyle>
            <a:lvl1pPr indent="-360000">
              <a:lnSpc>
                <a:spcPct val="110000"/>
              </a:lnSpc>
              <a:buClr>
                <a:srgbClr val="B20E10"/>
              </a:buClr>
              <a:defRPr sz="1600">
                <a:solidFill>
                  <a:schemeClr val="bg2"/>
                </a:solidFill>
                <a:latin typeface="Arial" panose="020B0604020202020204" pitchFamily="34" charset="0"/>
                <a:cs typeface="Arial" panose="020B0604020202020204" pitchFamily="34" charset="0"/>
              </a:defRPr>
            </a:lvl1pPr>
            <a:lvl2pPr>
              <a:lnSpc>
                <a:spcPct val="110000"/>
              </a:lnSpc>
              <a:defRPr sz="1600">
                <a:solidFill>
                  <a:schemeClr val="bg2"/>
                </a:solidFill>
                <a:latin typeface="Arial" panose="020B0604020202020204" pitchFamily="34" charset="0"/>
                <a:cs typeface="Arial" panose="020B0604020202020204" pitchFamily="34" charset="0"/>
              </a:defRPr>
            </a:lvl2pPr>
            <a:lvl3pPr>
              <a:lnSpc>
                <a:spcPct val="110000"/>
              </a:lnSpc>
              <a:defRPr sz="1600">
                <a:solidFill>
                  <a:schemeClr val="bg2"/>
                </a:solidFill>
                <a:latin typeface="Arial" panose="020B0604020202020204" pitchFamily="34" charset="0"/>
                <a:cs typeface="Arial" panose="020B0604020202020204" pitchFamily="34" charset="0"/>
              </a:defRPr>
            </a:lvl3pPr>
            <a:lvl4pPr>
              <a:lnSpc>
                <a:spcPct val="110000"/>
              </a:lnSpc>
              <a:defRPr sz="1600">
                <a:solidFill>
                  <a:schemeClr val="bg2"/>
                </a:solidFill>
                <a:latin typeface="Arial" panose="020B0604020202020204" pitchFamily="34" charset="0"/>
                <a:cs typeface="Arial" panose="020B0604020202020204" pitchFamily="34" charset="0"/>
              </a:defRPr>
            </a:lvl4pPr>
            <a:lvl5pPr>
              <a:lnSpc>
                <a:spcPct val="110000"/>
              </a:lnSpc>
              <a:defRPr sz="1600">
                <a:solidFill>
                  <a:schemeClr val="bg2"/>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97600" y="1352771"/>
            <a:ext cx="5384800" cy="4525963"/>
          </a:xfrm>
        </p:spPr>
        <p:txBody>
          <a:bodyPr>
            <a:normAutofit/>
          </a:bodyPr>
          <a:lstStyle>
            <a:lvl1pPr marL="360000" indent="-360000">
              <a:lnSpc>
                <a:spcPct val="110000"/>
              </a:lnSpc>
              <a:spcBef>
                <a:spcPts val="384"/>
              </a:spcBef>
              <a:buClr>
                <a:srgbClr val="B20E10"/>
              </a:buClr>
              <a:buFont typeface="Arial" panose="020B0604020202020204" pitchFamily="34" charset="0"/>
              <a:buChar char="•"/>
              <a:defRPr sz="1600">
                <a:solidFill>
                  <a:schemeClr val="bg2"/>
                </a:solidFill>
                <a:latin typeface="Arial" panose="020B0604020202020204" pitchFamily="34" charset="0"/>
                <a:cs typeface="Arial" panose="020B0604020202020204" pitchFamily="34" charset="0"/>
              </a:defRPr>
            </a:lvl1pPr>
            <a:lvl2pPr>
              <a:lnSpc>
                <a:spcPct val="110000"/>
              </a:lnSpc>
              <a:defRPr sz="1600">
                <a:solidFill>
                  <a:schemeClr val="bg2"/>
                </a:solidFill>
                <a:latin typeface="Arial" panose="020B0604020202020204" pitchFamily="34" charset="0"/>
                <a:cs typeface="Arial" panose="020B0604020202020204" pitchFamily="34" charset="0"/>
              </a:defRPr>
            </a:lvl2pPr>
            <a:lvl3pPr>
              <a:lnSpc>
                <a:spcPct val="110000"/>
              </a:lnSpc>
              <a:defRPr sz="1600">
                <a:solidFill>
                  <a:schemeClr val="bg2"/>
                </a:solidFill>
                <a:latin typeface="Arial" panose="020B0604020202020204" pitchFamily="34" charset="0"/>
                <a:cs typeface="Arial" panose="020B0604020202020204" pitchFamily="34" charset="0"/>
              </a:defRPr>
            </a:lvl3pPr>
            <a:lvl4pPr>
              <a:lnSpc>
                <a:spcPct val="110000"/>
              </a:lnSpc>
              <a:defRPr sz="1600">
                <a:solidFill>
                  <a:schemeClr val="bg2"/>
                </a:solidFill>
                <a:latin typeface="Arial" panose="020B0604020202020204" pitchFamily="34" charset="0"/>
                <a:cs typeface="Arial" panose="020B0604020202020204" pitchFamily="34" charset="0"/>
              </a:defRPr>
            </a:lvl4pPr>
            <a:lvl5pPr>
              <a:lnSpc>
                <a:spcPct val="110000"/>
              </a:lnSpc>
              <a:defRPr sz="1600">
                <a:solidFill>
                  <a:schemeClr val="bg2"/>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32125" y="6356355"/>
            <a:ext cx="1203569" cy="365125"/>
          </a:xfrm>
          <a:prstGeom prst="rect">
            <a:avLst/>
          </a:prstGeom>
        </p:spPr>
        <p:txBody>
          <a:bodyPr/>
          <a:lstStyle>
            <a:lvl1pPr algn="r">
              <a:defRPr sz="1600">
                <a:solidFill>
                  <a:srgbClr val="7F7F7F"/>
                </a:solidFill>
              </a:defRPr>
            </a:lvl1pPr>
          </a:lstStyle>
          <a:p>
            <a:pPr defTabSz="457200"/>
            <a:fld id="{3830F748-930C-7740-A571-C53F4C20EDD2}" type="slidenum">
              <a:rPr lang="en-US" smtClean="0"/>
              <a:pPr defTabSz="457200"/>
              <a:t>‹#›</a:t>
            </a:fld>
            <a:endParaRPr lang="en-US" dirty="0"/>
          </a:p>
        </p:txBody>
      </p:sp>
    </p:spTree>
    <p:extLst>
      <p:ext uri="{BB962C8B-B14F-4D97-AF65-F5344CB8AC3E}">
        <p14:creationId xmlns:p14="http://schemas.microsoft.com/office/powerpoint/2010/main" val="2149402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buClr>
                <a:srgbClr val="B20E10"/>
              </a:buClr>
              <a:defRPr sz="1600">
                <a:solidFill>
                  <a:schemeClr val="bg2"/>
                </a:solidFill>
                <a:latin typeface="Arial" panose="020B0604020202020204" pitchFamily="34" charset="0"/>
                <a:cs typeface="Arial" panose="020B0604020202020204" pitchFamily="34" charset="0"/>
              </a:defRPr>
            </a:lvl1pPr>
            <a:lvl2pPr>
              <a:defRPr sz="1600">
                <a:solidFill>
                  <a:schemeClr val="bg2"/>
                </a:solidFill>
                <a:latin typeface="Arial" panose="020B0604020202020204" pitchFamily="34" charset="0"/>
                <a:cs typeface="Arial" panose="020B0604020202020204" pitchFamily="34" charset="0"/>
              </a:defRPr>
            </a:lvl2pPr>
            <a:lvl3pPr>
              <a:defRPr sz="1600">
                <a:solidFill>
                  <a:schemeClr val="bg2"/>
                </a:solidFill>
                <a:latin typeface="Arial" panose="020B0604020202020204" pitchFamily="34" charset="0"/>
                <a:cs typeface="Arial" panose="020B0604020202020204" pitchFamily="34" charset="0"/>
              </a:defRPr>
            </a:lvl3pPr>
            <a:lvl4pPr>
              <a:defRPr sz="1600">
                <a:solidFill>
                  <a:schemeClr val="bg2"/>
                </a:solidFill>
                <a:latin typeface="Arial" panose="020B0604020202020204" pitchFamily="34" charset="0"/>
                <a:cs typeface="Arial" panose="020B0604020202020204" pitchFamily="34" charset="0"/>
              </a:defRPr>
            </a:lvl4pPr>
            <a:lvl5pPr>
              <a:defRPr sz="1600">
                <a:solidFill>
                  <a:schemeClr val="bg2"/>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93370" y="1535113"/>
            <a:ext cx="5389033" cy="639762"/>
          </a:xfrm>
        </p:spPr>
        <p:txBody>
          <a:bodyPr anchor="b">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193370" y="2174875"/>
            <a:ext cx="5389033" cy="3951288"/>
          </a:xfrm>
        </p:spPr>
        <p:txBody>
          <a:bodyPr>
            <a:normAutofit/>
          </a:bodyPr>
          <a:lstStyle>
            <a:lvl1pPr>
              <a:buClr>
                <a:srgbClr val="B20E10"/>
              </a:buClr>
              <a:defRPr sz="1600">
                <a:solidFill>
                  <a:schemeClr val="bg2"/>
                </a:solidFill>
                <a:latin typeface="Arial" panose="020B0604020202020204" pitchFamily="34" charset="0"/>
                <a:cs typeface="Arial" panose="020B0604020202020204" pitchFamily="34" charset="0"/>
              </a:defRPr>
            </a:lvl1pPr>
            <a:lvl2pPr>
              <a:defRPr sz="1600">
                <a:solidFill>
                  <a:schemeClr val="bg2"/>
                </a:solidFill>
                <a:latin typeface="Arial" panose="020B0604020202020204" pitchFamily="34" charset="0"/>
                <a:cs typeface="Arial" panose="020B0604020202020204" pitchFamily="34" charset="0"/>
              </a:defRPr>
            </a:lvl2pPr>
            <a:lvl3pPr>
              <a:defRPr sz="1600">
                <a:solidFill>
                  <a:schemeClr val="bg2"/>
                </a:solidFill>
                <a:latin typeface="Arial" panose="020B0604020202020204" pitchFamily="34" charset="0"/>
                <a:cs typeface="Arial" panose="020B0604020202020204" pitchFamily="34" charset="0"/>
              </a:defRPr>
            </a:lvl3pPr>
            <a:lvl4pPr>
              <a:defRPr sz="1600">
                <a:solidFill>
                  <a:schemeClr val="bg2"/>
                </a:solidFill>
                <a:latin typeface="Arial" panose="020B0604020202020204" pitchFamily="34" charset="0"/>
                <a:cs typeface="Arial" panose="020B0604020202020204" pitchFamily="34" charset="0"/>
              </a:defRPr>
            </a:lvl4pPr>
            <a:lvl5pPr>
              <a:defRPr sz="1600">
                <a:solidFill>
                  <a:schemeClr val="bg2"/>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a:xfrm>
            <a:off x="609600" y="6356355"/>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pPr defTabSz="457200"/>
            <a:endParaRPr lang="en-US" dirty="0">
              <a:solidFill>
                <a:prstClr val="black"/>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11144740" y="6356355"/>
            <a:ext cx="781539" cy="365125"/>
          </a:xfrm>
          <a:prstGeom prst="rect">
            <a:avLst/>
          </a:prstGeom>
        </p:spPr>
        <p:txBody>
          <a:bodyPr/>
          <a:lstStyle>
            <a:lvl1pPr algn="r">
              <a:defRPr sz="1200">
                <a:solidFill>
                  <a:srgbClr val="7F7F7F"/>
                </a:solidFill>
                <a:latin typeface="Arial" panose="020B0604020202020204" pitchFamily="34" charset="0"/>
                <a:cs typeface="Arial" panose="020B0604020202020204" pitchFamily="34" charset="0"/>
              </a:defRPr>
            </a:lvl1pPr>
          </a:lstStyle>
          <a:p>
            <a:pPr defTabSz="457200"/>
            <a:fld id="{3830F748-930C-7740-A571-C53F4C20EDD2}" type="slidenum">
              <a:rPr lang="en-US" smtClean="0"/>
              <a:pPr defTabSz="457200"/>
              <a:t>‹#›</a:t>
            </a:fld>
            <a:endParaRPr lang="en-US" dirty="0"/>
          </a:p>
        </p:txBody>
      </p:sp>
    </p:spTree>
    <p:extLst>
      <p:ext uri="{BB962C8B-B14F-4D97-AF65-F5344CB8AC3E}">
        <p14:creationId xmlns:p14="http://schemas.microsoft.com/office/powerpoint/2010/main" val="2691103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5"/>
          <p:cNvSpPr txBox="1">
            <a:spLocks/>
          </p:cNvSpPr>
          <p:nvPr userDrawn="1"/>
        </p:nvSpPr>
        <p:spPr>
          <a:xfrm>
            <a:off x="10863384" y="6369055"/>
            <a:ext cx="1156677" cy="365125"/>
          </a:xfrm>
          <a:prstGeom prst="rect">
            <a:avLst/>
          </a:prstGeom>
        </p:spPr>
        <p:txBody>
          <a:bodyPr/>
          <a:lstStyle>
            <a:defPPr>
              <a:defRPr lang="en-US"/>
            </a:defPPr>
            <a:lvl1pPr marL="0" algn="r" defTabSz="457200" rtl="0" eaLnBrk="1" latinLnBrk="0" hangingPunct="1">
              <a:defRPr sz="1200" kern="1200">
                <a:solidFill>
                  <a:srgbClr val="7F7F7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830F748-930C-7740-A571-C53F4C20EDD2}" type="slidenum">
              <a:rPr lang="en-US" sz="1600" smtClean="0"/>
              <a:pPr/>
              <a:t>‹#›</a:t>
            </a:fld>
            <a:endParaRPr lang="en-US" sz="1600" dirty="0"/>
          </a:p>
        </p:txBody>
      </p:sp>
      <p:sp>
        <p:nvSpPr>
          <p:cNvPr id="8" name="Text Placeholder 7"/>
          <p:cNvSpPr>
            <a:spLocks noGrp="1"/>
          </p:cNvSpPr>
          <p:nvPr>
            <p:ph type="body" sz="quarter" idx="12"/>
          </p:nvPr>
        </p:nvSpPr>
        <p:spPr>
          <a:xfrm>
            <a:off x="2159563" y="1484785"/>
            <a:ext cx="3744416" cy="1008112"/>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3"/>
            <a:r>
              <a:rPr lang="en-US" dirty="0"/>
              <a:t>Fourth level</a:t>
            </a:r>
          </a:p>
          <a:p>
            <a:pPr lvl="4"/>
            <a:r>
              <a:rPr lang="en-US" dirty="0"/>
              <a:t>Fifth level</a:t>
            </a:r>
            <a:endParaRPr lang="en-GB" dirty="0"/>
          </a:p>
        </p:txBody>
      </p:sp>
      <p:sp>
        <p:nvSpPr>
          <p:cNvPr id="14" name="Picture Placeholder 13"/>
          <p:cNvSpPr>
            <a:spLocks noGrp="1"/>
          </p:cNvSpPr>
          <p:nvPr>
            <p:ph type="pic" sz="quarter" idx="16"/>
          </p:nvPr>
        </p:nvSpPr>
        <p:spPr>
          <a:xfrm>
            <a:off x="719405" y="1556792"/>
            <a:ext cx="1219201" cy="914400"/>
          </a:xfrm>
        </p:spPr>
        <p:txBody>
          <a:bodyPr/>
          <a:lstStyle>
            <a:lvl1pPr marL="0" indent="0">
              <a:buNone/>
              <a:defRPr/>
            </a:lvl1pPr>
          </a:lstStyle>
          <a:p>
            <a:endParaRPr lang="en-GB" dirty="0"/>
          </a:p>
        </p:txBody>
      </p:sp>
      <p:sp>
        <p:nvSpPr>
          <p:cNvPr id="15" name="Text Placeholder 7"/>
          <p:cNvSpPr>
            <a:spLocks noGrp="1"/>
          </p:cNvSpPr>
          <p:nvPr>
            <p:ph type="body" sz="quarter" idx="17"/>
          </p:nvPr>
        </p:nvSpPr>
        <p:spPr>
          <a:xfrm>
            <a:off x="2159563" y="2636912"/>
            <a:ext cx="3744416" cy="1008112"/>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icture Placeholder 13"/>
          <p:cNvSpPr>
            <a:spLocks noGrp="1"/>
          </p:cNvSpPr>
          <p:nvPr>
            <p:ph type="pic" sz="quarter" idx="18"/>
          </p:nvPr>
        </p:nvSpPr>
        <p:spPr>
          <a:xfrm>
            <a:off x="719405" y="2708919"/>
            <a:ext cx="1219201" cy="914400"/>
          </a:xfrm>
        </p:spPr>
        <p:txBody>
          <a:bodyPr/>
          <a:lstStyle>
            <a:lvl1pPr marL="0" indent="0">
              <a:buNone/>
              <a:defRPr/>
            </a:lvl1pPr>
          </a:lstStyle>
          <a:p>
            <a:endParaRPr lang="en-GB" dirty="0"/>
          </a:p>
        </p:txBody>
      </p:sp>
      <p:sp>
        <p:nvSpPr>
          <p:cNvPr id="17" name="Text Placeholder 7"/>
          <p:cNvSpPr>
            <a:spLocks noGrp="1"/>
          </p:cNvSpPr>
          <p:nvPr>
            <p:ph type="body" sz="quarter" idx="19"/>
          </p:nvPr>
        </p:nvSpPr>
        <p:spPr>
          <a:xfrm>
            <a:off x="2159563" y="3789040"/>
            <a:ext cx="3744416" cy="1008112"/>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Picture Placeholder 13"/>
          <p:cNvSpPr>
            <a:spLocks noGrp="1"/>
          </p:cNvSpPr>
          <p:nvPr>
            <p:ph type="pic" sz="quarter" idx="20"/>
          </p:nvPr>
        </p:nvSpPr>
        <p:spPr>
          <a:xfrm>
            <a:off x="719405" y="3861047"/>
            <a:ext cx="1219201" cy="914400"/>
          </a:xfrm>
        </p:spPr>
        <p:txBody>
          <a:bodyPr/>
          <a:lstStyle>
            <a:lvl1pPr marL="0" indent="0">
              <a:buNone/>
              <a:defRPr/>
            </a:lvl1pPr>
          </a:lstStyle>
          <a:p>
            <a:endParaRPr lang="en-GB" dirty="0"/>
          </a:p>
        </p:txBody>
      </p:sp>
      <p:sp>
        <p:nvSpPr>
          <p:cNvPr id="19" name="Text Placeholder 7"/>
          <p:cNvSpPr>
            <a:spLocks noGrp="1"/>
          </p:cNvSpPr>
          <p:nvPr>
            <p:ph type="body" sz="quarter" idx="21"/>
          </p:nvPr>
        </p:nvSpPr>
        <p:spPr>
          <a:xfrm>
            <a:off x="2159563" y="4941168"/>
            <a:ext cx="3744416" cy="1008112"/>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Picture Placeholder 13"/>
          <p:cNvSpPr>
            <a:spLocks noGrp="1"/>
          </p:cNvSpPr>
          <p:nvPr>
            <p:ph type="pic" sz="quarter" idx="22"/>
          </p:nvPr>
        </p:nvSpPr>
        <p:spPr>
          <a:xfrm>
            <a:off x="719405" y="5013175"/>
            <a:ext cx="1219201" cy="914400"/>
          </a:xfrm>
        </p:spPr>
        <p:txBody>
          <a:bodyPr/>
          <a:lstStyle>
            <a:lvl1pPr marL="0" indent="0">
              <a:buNone/>
              <a:defRPr/>
            </a:lvl1pPr>
          </a:lstStyle>
          <a:p>
            <a:endParaRPr lang="en-GB" dirty="0"/>
          </a:p>
        </p:txBody>
      </p:sp>
      <p:sp>
        <p:nvSpPr>
          <p:cNvPr id="21" name="Text Placeholder 7"/>
          <p:cNvSpPr>
            <a:spLocks noGrp="1"/>
          </p:cNvSpPr>
          <p:nvPr>
            <p:ph type="body" sz="quarter" idx="23"/>
          </p:nvPr>
        </p:nvSpPr>
        <p:spPr>
          <a:xfrm>
            <a:off x="7824192" y="1484784"/>
            <a:ext cx="3744416" cy="1008112"/>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Picture Placeholder 13"/>
          <p:cNvSpPr>
            <a:spLocks noGrp="1"/>
          </p:cNvSpPr>
          <p:nvPr>
            <p:ph type="pic" sz="quarter" idx="24"/>
          </p:nvPr>
        </p:nvSpPr>
        <p:spPr>
          <a:xfrm>
            <a:off x="6384034" y="1556791"/>
            <a:ext cx="1219201" cy="914400"/>
          </a:xfrm>
        </p:spPr>
        <p:txBody>
          <a:bodyPr/>
          <a:lstStyle>
            <a:lvl1pPr marL="0" indent="0">
              <a:buNone/>
              <a:defRPr/>
            </a:lvl1pPr>
          </a:lstStyle>
          <a:p>
            <a:endParaRPr lang="en-GB" dirty="0"/>
          </a:p>
        </p:txBody>
      </p:sp>
      <p:sp>
        <p:nvSpPr>
          <p:cNvPr id="23" name="Text Placeholder 7"/>
          <p:cNvSpPr>
            <a:spLocks noGrp="1"/>
          </p:cNvSpPr>
          <p:nvPr>
            <p:ph type="body" sz="quarter" idx="25"/>
          </p:nvPr>
        </p:nvSpPr>
        <p:spPr>
          <a:xfrm>
            <a:off x="7824192" y="2636911"/>
            <a:ext cx="3744416" cy="1008112"/>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Picture Placeholder 13"/>
          <p:cNvSpPr>
            <a:spLocks noGrp="1"/>
          </p:cNvSpPr>
          <p:nvPr>
            <p:ph type="pic" sz="quarter" idx="26"/>
          </p:nvPr>
        </p:nvSpPr>
        <p:spPr>
          <a:xfrm>
            <a:off x="6384034" y="2708918"/>
            <a:ext cx="1219201" cy="914400"/>
          </a:xfrm>
        </p:spPr>
        <p:txBody>
          <a:bodyPr/>
          <a:lstStyle>
            <a:lvl1pPr marL="0" indent="0">
              <a:buNone/>
              <a:defRPr/>
            </a:lvl1pPr>
          </a:lstStyle>
          <a:p>
            <a:endParaRPr lang="en-GB" dirty="0"/>
          </a:p>
        </p:txBody>
      </p:sp>
      <p:sp>
        <p:nvSpPr>
          <p:cNvPr id="25" name="Text Placeholder 7"/>
          <p:cNvSpPr>
            <a:spLocks noGrp="1"/>
          </p:cNvSpPr>
          <p:nvPr>
            <p:ph type="body" sz="quarter" idx="27"/>
          </p:nvPr>
        </p:nvSpPr>
        <p:spPr>
          <a:xfrm>
            <a:off x="7824192" y="3789039"/>
            <a:ext cx="3744416" cy="1008112"/>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Picture Placeholder 13"/>
          <p:cNvSpPr>
            <a:spLocks noGrp="1"/>
          </p:cNvSpPr>
          <p:nvPr>
            <p:ph type="pic" sz="quarter" idx="28"/>
          </p:nvPr>
        </p:nvSpPr>
        <p:spPr>
          <a:xfrm>
            <a:off x="6384034" y="3861046"/>
            <a:ext cx="1219201" cy="914400"/>
          </a:xfrm>
        </p:spPr>
        <p:txBody>
          <a:bodyPr/>
          <a:lstStyle>
            <a:lvl1pPr marL="0" indent="0">
              <a:buNone/>
              <a:defRPr/>
            </a:lvl1pPr>
          </a:lstStyle>
          <a:p>
            <a:endParaRPr lang="en-GB" dirty="0"/>
          </a:p>
        </p:txBody>
      </p:sp>
      <p:sp>
        <p:nvSpPr>
          <p:cNvPr id="27" name="Text Placeholder 7"/>
          <p:cNvSpPr>
            <a:spLocks noGrp="1"/>
          </p:cNvSpPr>
          <p:nvPr>
            <p:ph type="body" sz="quarter" idx="29"/>
          </p:nvPr>
        </p:nvSpPr>
        <p:spPr>
          <a:xfrm>
            <a:off x="7824192" y="4941167"/>
            <a:ext cx="3744416" cy="1008112"/>
          </a:xfrm>
        </p:spPr>
        <p:txBody>
          <a:bodyPr>
            <a:no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Picture Placeholder 13"/>
          <p:cNvSpPr>
            <a:spLocks noGrp="1"/>
          </p:cNvSpPr>
          <p:nvPr>
            <p:ph type="pic" sz="quarter" idx="30"/>
          </p:nvPr>
        </p:nvSpPr>
        <p:spPr>
          <a:xfrm>
            <a:off x="6384034" y="5013174"/>
            <a:ext cx="1219201" cy="914400"/>
          </a:xfrm>
        </p:spPr>
        <p:txBody>
          <a:bodyPr/>
          <a:lstStyle>
            <a:lvl1pPr marL="0" indent="0">
              <a:buNone/>
              <a:defRPr/>
            </a:lvl1pPr>
          </a:lstStyle>
          <a:p>
            <a:endParaRPr lang="en-GB" dirty="0"/>
          </a:p>
        </p:txBody>
      </p:sp>
    </p:spTree>
    <p:extLst>
      <p:ext uri="{BB962C8B-B14F-4D97-AF65-F5344CB8AC3E}">
        <p14:creationId xmlns:p14="http://schemas.microsoft.com/office/powerpoint/2010/main" val="248298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567976" y="6356355"/>
            <a:ext cx="4022376" cy="365125"/>
          </a:xfrm>
          <a:prstGeom prst="rect">
            <a:avLst/>
          </a:prstGeom>
        </p:spPr>
        <p:txBody>
          <a:bodyPr/>
          <a:lstStyle/>
          <a:p>
            <a:pPr defTabSz="457200"/>
            <a:endParaRPr lang="en-US" dirty="0">
              <a:solidFill>
                <a:prstClr val="black"/>
              </a:solidFill>
            </a:endParaRPr>
          </a:p>
        </p:txBody>
      </p:sp>
      <p:sp>
        <p:nvSpPr>
          <p:cNvPr id="4" name="Footer Placeholder 3"/>
          <p:cNvSpPr>
            <a:spLocks noGrp="1"/>
          </p:cNvSpPr>
          <p:nvPr>
            <p:ph type="ftr" sz="quarter" idx="11"/>
          </p:nvPr>
        </p:nvSpPr>
        <p:spPr>
          <a:xfrm>
            <a:off x="-988539" y="6375200"/>
            <a:ext cx="5458939" cy="365125"/>
          </a:xfrm>
        </p:spPr>
        <p:txBody>
          <a:bodyPr/>
          <a:lstStyle/>
          <a:p>
            <a:endParaRPr lang="en-US" dirty="0">
              <a:solidFill>
                <a:prstClr val="black">
                  <a:tint val="75000"/>
                </a:prstClr>
              </a:solidFill>
            </a:endParaRPr>
          </a:p>
        </p:txBody>
      </p:sp>
      <p:sp>
        <p:nvSpPr>
          <p:cNvPr id="7" name="Slide Number Placeholder 5"/>
          <p:cNvSpPr txBox="1">
            <a:spLocks/>
          </p:cNvSpPr>
          <p:nvPr userDrawn="1"/>
        </p:nvSpPr>
        <p:spPr>
          <a:xfrm>
            <a:off x="10329533" y="6369055"/>
            <a:ext cx="1690528" cy="365125"/>
          </a:xfrm>
          <a:prstGeom prst="rect">
            <a:avLst/>
          </a:prstGeom>
        </p:spPr>
        <p:txBody>
          <a:bodyPr/>
          <a:lstStyle>
            <a:defPPr>
              <a:defRPr lang="en-US"/>
            </a:defPPr>
            <a:lvl1pPr marL="0" algn="r" defTabSz="457200" rtl="0" eaLnBrk="1" latinLnBrk="0" hangingPunct="1">
              <a:defRPr sz="1200" kern="1200">
                <a:solidFill>
                  <a:srgbClr val="7F7F7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830F748-930C-7740-A571-C53F4C20EDD2}" type="slidenum">
              <a:rPr lang="en-US" sz="1600" smtClean="0"/>
              <a:pPr/>
              <a:t>‹#›</a:t>
            </a:fld>
            <a:endParaRPr lang="en-US" sz="1600" dirty="0"/>
          </a:p>
        </p:txBody>
      </p:sp>
      <p:sp>
        <p:nvSpPr>
          <p:cNvPr id="8" name="Text Placeholder 7"/>
          <p:cNvSpPr>
            <a:spLocks noGrp="1"/>
          </p:cNvSpPr>
          <p:nvPr>
            <p:ph type="body" sz="quarter" idx="12"/>
          </p:nvPr>
        </p:nvSpPr>
        <p:spPr>
          <a:xfrm>
            <a:off x="609601" y="1484785"/>
            <a:ext cx="5294379" cy="1008112"/>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3"/>
            <a:r>
              <a:rPr lang="en-US" dirty="0"/>
              <a:t>Fourth level</a:t>
            </a:r>
          </a:p>
          <a:p>
            <a:pPr lvl="4"/>
            <a:r>
              <a:rPr lang="en-US" dirty="0"/>
              <a:t>Fifth level</a:t>
            </a:r>
            <a:endParaRPr lang="en-GB" dirty="0"/>
          </a:p>
        </p:txBody>
      </p:sp>
      <p:sp>
        <p:nvSpPr>
          <p:cNvPr id="15" name="Text Placeholder 7"/>
          <p:cNvSpPr>
            <a:spLocks noGrp="1"/>
          </p:cNvSpPr>
          <p:nvPr>
            <p:ph type="body" sz="quarter" idx="17"/>
          </p:nvPr>
        </p:nvSpPr>
        <p:spPr>
          <a:xfrm>
            <a:off x="609601" y="2636912"/>
            <a:ext cx="5294379" cy="1008112"/>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7"/>
          <p:cNvSpPr>
            <a:spLocks noGrp="1"/>
          </p:cNvSpPr>
          <p:nvPr>
            <p:ph type="body" sz="quarter" idx="19"/>
          </p:nvPr>
        </p:nvSpPr>
        <p:spPr>
          <a:xfrm>
            <a:off x="609601" y="3789040"/>
            <a:ext cx="5294379" cy="1008112"/>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7"/>
          <p:cNvSpPr>
            <a:spLocks noGrp="1"/>
          </p:cNvSpPr>
          <p:nvPr>
            <p:ph type="body" sz="quarter" idx="21"/>
          </p:nvPr>
        </p:nvSpPr>
        <p:spPr>
          <a:xfrm>
            <a:off x="609601" y="4941168"/>
            <a:ext cx="5294379" cy="1008112"/>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Text Placeholder 7"/>
          <p:cNvSpPr>
            <a:spLocks noGrp="1"/>
          </p:cNvSpPr>
          <p:nvPr>
            <p:ph type="body" sz="quarter" idx="23"/>
          </p:nvPr>
        </p:nvSpPr>
        <p:spPr>
          <a:xfrm>
            <a:off x="6096000" y="1484783"/>
            <a:ext cx="5472608" cy="1008113"/>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7"/>
          <p:cNvSpPr>
            <a:spLocks noGrp="1"/>
          </p:cNvSpPr>
          <p:nvPr>
            <p:ph type="body" sz="quarter" idx="25"/>
          </p:nvPr>
        </p:nvSpPr>
        <p:spPr>
          <a:xfrm>
            <a:off x="6096000" y="2636913"/>
            <a:ext cx="5472608" cy="1008113"/>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7"/>
          <p:cNvSpPr>
            <a:spLocks noGrp="1"/>
          </p:cNvSpPr>
          <p:nvPr>
            <p:ph type="body" sz="quarter" idx="27"/>
          </p:nvPr>
        </p:nvSpPr>
        <p:spPr>
          <a:xfrm>
            <a:off x="6096000" y="3789041"/>
            <a:ext cx="5472608" cy="1008113"/>
          </a:xfrm>
        </p:spPr>
        <p:txBody>
          <a:bodyPr>
            <a:norm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7"/>
          <p:cNvSpPr>
            <a:spLocks noGrp="1"/>
          </p:cNvSpPr>
          <p:nvPr>
            <p:ph type="body" sz="quarter" idx="29"/>
          </p:nvPr>
        </p:nvSpPr>
        <p:spPr>
          <a:xfrm>
            <a:off x="6096000" y="4941169"/>
            <a:ext cx="5472608" cy="1008113"/>
          </a:xfrm>
        </p:spPr>
        <p:txBody>
          <a:bodyPr>
            <a:no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07639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endParaRPr lang="en-US" dirty="0"/>
          </a:p>
        </p:txBody>
      </p:sp>
      <p:sp>
        <p:nvSpPr>
          <p:cNvPr id="3" name="Date Placeholder 2"/>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5"/>
          <p:cNvSpPr txBox="1">
            <a:spLocks/>
          </p:cNvSpPr>
          <p:nvPr userDrawn="1"/>
        </p:nvSpPr>
        <p:spPr>
          <a:xfrm>
            <a:off x="10863384" y="6369055"/>
            <a:ext cx="1156677" cy="365125"/>
          </a:xfrm>
          <a:prstGeom prst="rect">
            <a:avLst/>
          </a:prstGeom>
        </p:spPr>
        <p:txBody>
          <a:bodyPr/>
          <a:lstStyle>
            <a:defPPr>
              <a:defRPr lang="en-US"/>
            </a:defPPr>
            <a:lvl1pPr marL="0" algn="r" defTabSz="457200" rtl="0" eaLnBrk="1" latinLnBrk="0" hangingPunct="1">
              <a:defRPr sz="1200" kern="1200">
                <a:solidFill>
                  <a:srgbClr val="7F7F7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830F748-930C-7740-A571-C53F4C20EDD2}" type="slidenum">
              <a:rPr lang="en-US" sz="1600" smtClean="0"/>
              <a:pPr/>
              <a:t>‹#›</a:t>
            </a:fld>
            <a:endParaRPr lang="en-US" sz="1600" dirty="0"/>
          </a:p>
        </p:txBody>
      </p:sp>
      <p:sp>
        <p:nvSpPr>
          <p:cNvPr id="8" name="Text Placeholder 7"/>
          <p:cNvSpPr>
            <a:spLocks noGrp="1"/>
          </p:cNvSpPr>
          <p:nvPr>
            <p:ph type="body" sz="quarter" idx="12"/>
          </p:nvPr>
        </p:nvSpPr>
        <p:spPr>
          <a:xfrm>
            <a:off x="3023659" y="1484787"/>
            <a:ext cx="8544949" cy="1512167"/>
          </a:xfrm>
        </p:spPr>
        <p:txBody>
          <a:bodyPr anchor="ctr">
            <a:no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Picture Placeholder 13"/>
          <p:cNvSpPr>
            <a:spLocks noGrp="1"/>
          </p:cNvSpPr>
          <p:nvPr>
            <p:ph type="pic" sz="quarter" idx="16"/>
          </p:nvPr>
        </p:nvSpPr>
        <p:spPr>
          <a:xfrm>
            <a:off x="549545" y="1494724"/>
            <a:ext cx="2282095" cy="1502228"/>
          </a:xfrm>
        </p:spPr>
        <p:txBody>
          <a:bodyPr/>
          <a:lstStyle>
            <a:lvl1pPr marL="0" indent="0">
              <a:buNone/>
              <a:defRPr/>
            </a:lvl1pPr>
          </a:lstStyle>
          <a:p>
            <a:endParaRPr lang="en-GB" dirty="0"/>
          </a:p>
        </p:txBody>
      </p:sp>
      <p:sp>
        <p:nvSpPr>
          <p:cNvPr id="21" name="Text Placeholder 7"/>
          <p:cNvSpPr>
            <a:spLocks noGrp="1"/>
          </p:cNvSpPr>
          <p:nvPr>
            <p:ph type="body" sz="quarter" idx="17"/>
          </p:nvPr>
        </p:nvSpPr>
        <p:spPr>
          <a:xfrm>
            <a:off x="431372" y="3899090"/>
            <a:ext cx="5280587" cy="1361932"/>
          </a:xfrm>
        </p:spPr>
        <p:txBody>
          <a:bodyPr anchor="ctr">
            <a:no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7"/>
          <p:cNvSpPr>
            <a:spLocks noGrp="1"/>
          </p:cNvSpPr>
          <p:nvPr>
            <p:ph type="body" sz="quarter" idx="18"/>
          </p:nvPr>
        </p:nvSpPr>
        <p:spPr>
          <a:xfrm>
            <a:off x="6192011" y="3923330"/>
            <a:ext cx="5472608" cy="1301798"/>
          </a:xfrm>
        </p:spPr>
        <p:txBody>
          <a:bodyPr anchor="ctr">
            <a:noAutofit/>
          </a:bodyPr>
          <a:lstStyle>
            <a:lvl1pPr marL="0" indent="0">
              <a:buClrTx/>
              <a:buNone/>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7"/>
          <p:cNvSpPr>
            <a:spLocks noGrp="1"/>
          </p:cNvSpPr>
          <p:nvPr>
            <p:ph type="body" sz="quarter" idx="19" hasCustomPrompt="1"/>
          </p:nvPr>
        </p:nvSpPr>
        <p:spPr>
          <a:xfrm>
            <a:off x="2158256" y="3030504"/>
            <a:ext cx="2592288" cy="792087"/>
          </a:xfrm>
        </p:spPr>
        <p:txBody>
          <a:bodyPr anchor="ctr">
            <a:noAutofit/>
          </a:bodyPr>
          <a:lstStyle>
            <a:lvl1pPr marL="0" indent="0">
              <a:buClrTx/>
              <a:buNone/>
              <a:defRPr sz="40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XX%</a:t>
            </a:r>
          </a:p>
        </p:txBody>
      </p:sp>
      <p:sp>
        <p:nvSpPr>
          <p:cNvPr id="15" name="Text Placeholder 7"/>
          <p:cNvSpPr>
            <a:spLocks noGrp="1"/>
          </p:cNvSpPr>
          <p:nvPr>
            <p:ph type="body" sz="quarter" idx="20"/>
          </p:nvPr>
        </p:nvSpPr>
        <p:spPr>
          <a:xfrm>
            <a:off x="2699596" y="5567190"/>
            <a:ext cx="6984829" cy="801862"/>
          </a:xfrm>
          <a:solidFill>
            <a:schemeClr val="accent3"/>
          </a:solidFill>
        </p:spPr>
        <p:txBody>
          <a:bodyPr anchor="ctr">
            <a:noAutofit/>
          </a:bodyPr>
          <a:lstStyle>
            <a:lvl1pPr marL="0" indent="0" algn="ctr">
              <a:buClrTx/>
              <a:buNone/>
              <a:defRPr sz="1800">
                <a:solidFill>
                  <a:schemeClr val="tx1"/>
                </a:solidFill>
                <a:latin typeface="+mj-lt"/>
              </a:defRPr>
            </a:lvl1pPr>
            <a:lvl2pPr algn="ctr">
              <a:defRPr sz="1800">
                <a:solidFill>
                  <a:schemeClr val="tx1"/>
                </a:solidFill>
                <a:latin typeface="+mj-lt"/>
              </a:defRPr>
            </a:lvl2pPr>
            <a:lvl3pPr algn="ctr">
              <a:defRPr sz="1800">
                <a:solidFill>
                  <a:schemeClr val="tx1"/>
                </a:solidFill>
                <a:latin typeface="+mj-lt"/>
              </a:defRPr>
            </a:lvl3pPr>
            <a:lvl4pPr marL="1371600" indent="0" algn="ctr">
              <a:buNone/>
              <a:defRPr sz="1800">
                <a:solidFill>
                  <a:schemeClr val="tx1"/>
                </a:solidFill>
                <a:latin typeface="+mj-lt"/>
              </a:defRPr>
            </a:lvl4pPr>
            <a:lvl5pPr algn="ctr">
              <a:defRPr sz="1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7"/>
          <p:cNvSpPr>
            <a:spLocks noGrp="1"/>
          </p:cNvSpPr>
          <p:nvPr>
            <p:ph type="body" sz="quarter" idx="22" hasCustomPrompt="1"/>
          </p:nvPr>
        </p:nvSpPr>
        <p:spPr>
          <a:xfrm>
            <a:off x="7632171" y="3042760"/>
            <a:ext cx="2592288" cy="792087"/>
          </a:xfrm>
        </p:spPr>
        <p:txBody>
          <a:bodyPr anchor="ctr">
            <a:noAutofit/>
          </a:bodyPr>
          <a:lstStyle>
            <a:lvl1pPr marL="0" indent="0">
              <a:buClrTx/>
              <a:buNone/>
              <a:defRPr sz="40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marL="1371600" indent="0">
              <a:buNone/>
              <a:defRPr sz="1800">
                <a:solidFill>
                  <a:schemeClr val="tx1"/>
                </a:solidFill>
                <a:latin typeface="+mj-lt"/>
              </a:defRPr>
            </a:lvl4pPr>
            <a:lvl5pPr>
              <a:defRPr sz="1800">
                <a:solidFill>
                  <a:schemeClr val="tx1"/>
                </a:solidFill>
                <a:latin typeface="+mj-lt"/>
              </a:defRPr>
            </a:lvl5pPr>
          </a:lstStyle>
          <a:p>
            <a:pPr lvl="0"/>
            <a:r>
              <a:rPr lang="en-US" dirty="0"/>
              <a:t>XX%</a:t>
            </a:r>
          </a:p>
        </p:txBody>
      </p:sp>
    </p:spTree>
    <p:extLst>
      <p:ext uri="{BB962C8B-B14F-4D97-AF65-F5344CB8AC3E}">
        <p14:creationId xmlns:p14="http://schemas.microsoft.com/office/powerpoint/2010/main" val="3753908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5"/>
          <p:cNvSpPr txBox="1">
            <a:spLocks/>
          </p:cNvSpPr>
          <p:nvPr userDrawn="1"/>
        </p:nvSpPr>
        <p:spPr>
          <a:xfrm>
            <a:off x="10863384" y="6369055"/>
            <a:ext cx="1156677" cy="365125"/>
          </a:xfrm>
          <a:prstGeom prst="rect">
            <a:avLst/>
          </a:prstGeom>
        </p:spPr>
        <p:txBody>
          <a:bodyPr/>
          <a:lstStyle>
            <a:defPPr>
              <a:defRPr lang="en-US"/>
            </a:defPPr>
            <a:lvl1pPr marL="0" algn="r" defTabSz="457200" rtl="0" eaLnBrk="1" latinLnBrk="0" hangingPunct="1">
              <a:defRPr sz="1200" kern="1200">
                <a:solidFill>
                  <a:srgbClr val="7F7F7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830F748-930C-7740-A571-C53F4C20EDD2}" type="slidenum">
              <a:rPr lang="en-US" sz="1600" smtClean="0"/>
              <a:pPr/>
              <a:t>‹#›</a:t>
            </a:fld>
            <a:endParaRPr lang="en-US" sz="1600" dirty="0"/>
          </a:p>
        </p:txBody>
      </p:sp>
      <p:sp>
        <p:nvSpPr>
          <p:cNvPr id="8" name="Text Placeholder 7"/>
          <p:cNvSpPr>
            <a:spLocks noGrp="1"/>
          </p:cNvSpPr>
          <p:nvPr>
            <p:ph type="body" sz="quarter" idx="12"/>
          </p:nvPr>
        </p:nvSpPr>
        <p:spPr>
          <a:xfrm>
            <a:off x="2735627" y="1700811"/>
            <a:ext cx="5472608" cy="1512167"/>
          </a:xfrm>
        </p:spPr>
        <p:txBody>
          <a:bodyPr>
            <a:normAutofit/>
          </a:bodyPr>
          <a:lstStyle>
            <a:lvl1pPr marL="0" indent="0">
              <a:buClrTx/>
              <a:buNone/>
              <a:defRPr sz="2000">
                <a:solidFill>
                  <a:schemeClr val="tx1"/>
                </a:solidFill>
                <a:latin typeface="+mj-lt"/>
              </a:defRPr>
            </a:lvl1pPr>
            <a:lvl2pPr>
              <a:defRPr sz="2000">
                <a:solidFill>
                  <a:schemeClr val="tx1"/>
                </a:solidFill>
                <a:latin typeface="+mj-lt"/>
              </a:defRPr>
            </a:lvl2pPr>
            <a:lvl3pPr>
              <a:defRPr sz="2000">
                <a:solidFill>
                  <a:schemeClr val="tx1"/>
                </a:solidFill>
                <a:latin typeface="+mj-lt"/>
              </a:defRPr>
            </a:lvl3pPr>
            <a:lvl4pPr marL="1371600" indent="0">
              <a:buNone/>
              <a:defRPr sz="2000">
                <a:solidFill>
                  <a:schemeClr val="tx1"/>
                </a:solidFill>
                <a:latin typeface="+mj-lt"/>
              </a:defRPr>
            </a:lvl4pPr>
            <a:lvl5pPr>
              <a:defRPr sz="20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Picture Placeholder 13"/>
          <p:cNvSpPr>
            <a:spLocks noGrp="1"/>
          </p:cNvSpPr>
          <p:nvPr>
            <p:ph type="pic" sz="quarter" idx="16"/>
          </p:nvPr>
        </p:nvSpPr>
        <p:spPr>
          <a:xfrm>
            <a:off x="335362" y="1700808"/>
            <a:ext cx="2282095" cy="1502228"/>
          </a:xfrm>
        </p:spPr>
        <p:txBody>
          <a:bodyPr/>
          <a:lstStyle>
            <a:lvl1pPr marL="0" indent="0">
              <a:buNone/>
              <a:defRPr/>
            </a:lvl1pPr>
          </a:lstStyle>
          <a:p>
            <a:endParaRPr lang="en-GB" dirty="0"/>
          </a:p>
        </p:txBody>
      </p:sp>
      <p:sp>
        <p:nvSpPr>
          <p:cNvPr id="21" name="Text Placeholder 7"/>
          <p:cNvSpPr>
            <a:spLocks noGrp="1"/>
          </p:cNvSpPr>
          <p:nvPr>
            <p:ph type="body" sz="quarter" idx="17"/>
          </p:nvPr>
        </p:nvSpPr>
        <p:spPr>
          <a:xfrm>
            <a:off x="2735627" y="3284987"/>
            <a:ext cx="5472608" cy="1512167"/>
          </a:xfrm>
        </p:spPr>
        <p:txBody>
          <a:bodyPr>
            <a:normAutofit/>
          </a:bodyPr>
          <a:lstStyle>
            <a:lvl1pPr marL="0" indent="0">
              <a:buClrTx/>
              <a:buNone/>
              <a:defRPr sz="2000">
                <a:solidFill>
                  <a:schemeClr val="tx1"/>
                </a:solidFill>
                <a:latin typeface="+mj-lt"/>
              </a:defRPr>
            </a:lvl1pPr>
            <a:lvl2pPr>
              <a:defRPr sz="2000">
                <a:solidFill>
                  <a:schemeClr val="tx1"/>
                </a:solidFill>
                <a:latin typeface="+mj-lt"/>
              </a:defRPr>
            </a:lvl2pPr>
            <a:lvl3pPr>
              <a:defRPr sz="2000">
                <a:solidFill>
                  <a:schemeClr val="tx1"/>
                </a:solidFill>
                <a:latin typeface="+mj-lt"/>
              </a:defRPr>
            </a:lvl3pPr>
            <a:lvl4pPr marL="1371600" indent="0">
              <a:buNone/>
              <a:defRPr sz="2000">
                <a:solidFill>
                  <a:schemeClr val="tx1"/>
                </a:solidFill>
                <a:latin typeface="+mj-lt"/>
              </a:defRPr>
            </a:lvl4pPr>
            <a:lvl5pPr>
              <a:defRPr sz="20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Picture Placeholder 13"/>
          <p:cNvSpPr>
            <a:spLocks noGrp="1"/>
          </p:cNvSpPr>
          <p:nvPr>
            <p:ph type="pic" sz="quarter" idx="18"/>
          </p:nvPr>
        </p:nvSpPr>
        <p:spPr>
          <a:xfrm>
            <a:off x="335362" y="3284984"/>
            <a:ext cx="2282095" cy="1502228"/>
          </a:xfrm>
        </p:spPr>
        <p:txBody>
          <a:bodyPr/>
          <a:lstStyle>
            <a:lvl1pPr marL="0" indent="0">
              <a:buNone/>
              <a:defRPr/>
            </a:lvl1pPr>
          </a:lstStyle>
          <a:p>
            <a:endParaRPr lang="en-GB" dirty="0"/>
          </a:p>
        </p:txBody>
      </p:sp>
      <p:sp>
        <p:nvSpPr>
          <p:cNvPr id="23" name="Picture Placeholder 13"/>
          <p:cNvSpPr>
            <a:spLocks noGrp="1"/>
          </p:cNvSpPr>
          <p:nvPr>
            <p:ph type="pic" sz="quarter" idx="19"/>
          </p:nvPr>
        </p:nvSpPr>
        <p:spPr>
          <a:xfrm>
            <a:off x="335362" y="4883314"/>
            <a:ext cx="2282095" cy="1502228"/>
          </a:xfrm>
        </p:spPr>
        <p:txBody>
          <a:bodyPr/>
          <a:lstStyle>
            <a:lvl1pPr marL="0" indent="0">
              <a:buNone/>
              <a:defRPr/>
            </a:lvl1pPr>
          </a:lstStyle>
          <a:p>
            <a:endParaRPr lang="en-GB" dirty="0"/>
          </a:p>
        </p:txBody>
      </p:sp>
      <p:sp>
        <p:nvSpPr>
          <p:cNvPr id="25" name="Text Placeholder 7"/>
          <p:cNvSpPr>
            <a:spLocks noGrp="1"/>
          </p:cNvSpPr>
          <p:nvPr>
            <p:ph type="body" sz="quarter" idx="21"/>
          </p:nvPr>
        </p:nvSpPr>
        <p:spPr>
          <a:xfrm>
            <a:off x="2735627" y="4856888"/>
            <a:ext cx="5472608" cy="1512167"/>
          </a:xfrm>
        </p:spPr>
        <p:txBody>
          <a:bodyPr>
            <a:normAutofit/>
          </a:bodyPr>
          <a:lstStyle>
            <a:lvl1pPr marL="0" indent="0">
              <a:buClrTx/>
              <a:buNone/>
              <a:defRPr sz="2000">
                <a:solidFill>
                  <a:schemeClr val="tx1"/>
                </a:solidFill>
                <a:latin typeface="+mj-lt"/>
              </a:defRPr>
            </a:lvl1pPr>
            <a:lvl2pPr>
              <a:defRPr sz="2000">
                <a:solidFill>
                  <a:schemeClr val="tx1"/>
                </a:solidFill>
                <a:latin typeface="+mj-lt"/>
              </a:defRPr>
            </a:lvl2pPr>
            <a:lvl3pPr>
              <a:defRPr sz="2000">
                <a:solidFill>
                  <a:schemeClr val="tx1"/>
                </a:solidFill>
                <a:latin typeface="+mj-lt"/>
              </a:defRPr>
            </a:lvl3pPr>
            <a:lvl4pPr marL="1371600" indent="0">
              <a:buNone/>
              <a:defRPr sz="2000">
                <a:solidFill>
                  <a:schemeClr val="tx1"/>
                </a:solidFill>
                <a:latin typeface="+mj-lt"/>
              </a:defRPr>
            </a:lvl4pPr>
            <a:lvl5pPr>
              <a:defRPr sz="20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23456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5"/>
          <p:cNvSpPr txBox="1">
            <a:spLocks/>
          </p:cNvSpPr>
          <p:nvPr userDrawn="1"/>
        </p:nvSpPr>
        <p:spPr>
          <a:xfrm>
            <a:off x="10863384" y="6369055"/>
            <a:ext cx="1156677" cy="365125"/>
          </a:xfrm>
          <a:prstGeom prst="rect">
            <a:avLst/>
          </a:prstGeom>
        </p:spPr>
        <p:txBody>
          <a:bodyPr/>
          <a:lstStyle>
            <a:defPPr>
              <a:defRPr lang="en-US"/>
            </a:defPPr>
            <a:lvl1pPr marL="0" algn="r" defTabSz="457200" rtl="0" eaLnBrk="1" latinLnBrk="0" hangingPunct="1">
              <a:defRPr sz="1200" kern="1200">
                <a:solidFill>
                  <a:srgbClr val="7F7F7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830F748-930C-7740-A571-C53F4C20EDD2}" type="slidenum">
              <a:rPr lang="en-US" sz="1600" smtClean="0"/>
              <a:pPr/>
              <a:t>‹#›</a:t>
            </a:fld>
            <a:endParaRPr lang="en-US" sz="1600" dirty="0"/>
          </a:p>
        </p:txBody>
      </p:sp>
    </p:spTree>
    <p:extLst>
      <p:ext uri="{BB962C8B-B14F-4D97-AF65-F5344CB8AC3E}">
        <p14:creationId xmlns:p14="http://schemas.microsoft.com/office/powerpoint/2010/main" val="418483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3392" y="-8293"/>
            <a:ext cx="10972800" cy="1143000"/>
          </a:xfrm>
        </p:spPr>
        <p:txBody>
          <a:bodyPr/>
          <a:lstStyle>
            <a:lvl1pPr>
              <a:defRPr b="1">
                <a:solidFill>
                  <a:srgbClr val="80388D"/>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609600" y="1196752"/>
            <a:ext cx="5386917"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836514"/>
            <a:ext cx="5386917"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8" y="1196752"/>
            <a:ext cx="5389033"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36514"/>
            <a:ext cx="5389033"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AFEAC3E-A275-46E7-8D1F-D4A591F1F90E}" type="datetime1">
              <a:rPr lang="en-GB" smtClean="0"/>
              <a:pPr/>
              <a:t>25/03/2021</a:t>
            </a:fld>
            <a:endParaRPr lang="en-GB" dirty="0"/>
          </a:p>
        </p:txBody>
      </p:sp>
      <p:sp>
        <p:nvSpPr>
          <p:cNvPr id="8" name="Footer Placeholder 7"/>
          <p:cNvSpPr>
            <a:spLocks noGrp="1"/>
          </p:cNvSpPr>
          <p:nvPr>
            <p:ph type="ftr" sz="quarter" idx="11"/>
          </p:nvPr>
        </p:nvSpPr>
        <p:spPr/>
        <p:txBody>
          <a:bodyPr/>
          <a:lstStyle/>
          <a:p>
            <a:r>
              <a:rPr lang="en-GB"/>
              <a:t>www.coramvoice.org.uk/brightspots</a:t>
            </a:r>
            <a:endParaRPr lang="en-GB" dirty="0"/>
          </a:p>
        </p:txBody>
      </p:sp>
      <p:sp>
        <p:nvSpPr>
          <p:cNvPr id="9" name="Slide Number Placeholder 8"/>
          <p:cNvSpPr>
            <a:spLocks noGrp="1"/>
          </p:cNvSpPr>
          <p:nvPr>
            <p:ph type="sldNum" sz="quarter" idx="12"/>
          </p:nvPr>
        </p:nvSpPr>
        <p:spPr>
          <a:xfrm>
            <a:off x="9072331" y="6364308"/>
            <a:ext cx="2844800" cy="365125"/>
          </a:xfrm>
        </p:spPr>
        <p:txBody>
          <a:bodyPr/>
          <a:lstStyle>
            <a:lvl1pPr>
              <a:defRPr>
                <a:latin typeface="Arial" panose="020B0604020202020204" pitchFamily="34" charset="0"/>
                <a:cs typeface="Arial" panose="020B0604020202020204" pitchFamily="34" charset="0"/>
              </a:defRPr>
            </a:lvl1pPr>
          </a:lstStyle>
          <a:p>
            <a:fld id="{D0C90892-02D6-4317-805A-C207FF1EF343}" type="slidenum">
              <a:rPr lang="en-GB" smtClean="0"/>
              <a:pPr/>
              <a:t>‹#›</a:t>
            </a:fld>
            <a:endParaRPr lang="en-GB" dirty="0"/>
          </a:p>
        </p:txBody>
      </p:sp>
    </p:spTree>
    <p:extLst>
      <p:ext uri="{BB962C8B-B14F-4D97-AF65-F5344CB8AC3E}">
        <p14:creationId xmlns:p14="http://schemas.microsoft.com/office/powerpoint/2010/main" val="1833786331"/>
      </p:ext>
    </p:extLst>
  </p:cSld>
  <p:clrMapOvr>
    <a:masterClrMapping/>
  </p:clrMapOvr>
  <mc:AlternateContent xmlns:mc="http://schemas.openxmlformats.org/markup-compatibility/2006" xmlns:p14="http://schemas.microsoft.com/office/powerpoint/2010/main">
    <mc:Choice Requires="p14">
      <p:transition p14:dur="0" advTm="38001"/>
    </mc:Choice>
    <mc:Fallback xmlns="">
      <p:transition advTm="38001"/>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737600" y="6356355"/>
            <a:ext cx="2844800" cy="365125"/>
          </a:xfrm>
          <a:prstGeom prst="rect">
            <a:avLst/>
          </a:prstGeom>
        </p:spPr>
        <p:txBody>
          <a:bodyPr/>
          <a:lstStyle>
            <a:lvl1pPr algn="r">
              <a:defRPr sz="1600">
                <a:solidFill>
                  <a:srgbClr val="7F7F7F"/>
                </a:solidFill>
              </a:defRPr>
            </a:lvl1pPr>
          </a:lstStyle>
          <a:p>
            <a:pPr defTabSz="457200"/>
            <a:fld id="{3830F748-930C-7740-A571-C53F4C20EDD2}" type="slidenum">
              <a:rPr lang="en-US" smtClean="0"/>
              <a:pPr defTabSz="457200"/>
              <a:t>‹#›</a:t>
            </a:fld>
            <a:endParaRPr lang="en-US" dirty="0"/>
          </a:p>
        </p:txBody>
      </p:sp>
    </p:spTree>
    <p:extLst>
      <p:ext uri="{BB962C8B-B14F-4D97-AF65-F5344CB8AC3E}">
        <p14:creationId xmlns:p14="http://schemas.microsoft.com/office/powerpoint/2010/main" val="279310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6" y="273055"/>
            <a:ext cx="6815667" cy="5853113"/>
          </a:xfrm>
        </p:spPr>
        <p:txBody>
          <a:bodyPr/>
          <a:lstStyle>
            <a:lvl1pPr>
              <a:buClr>
                <a:srgbClr val="B20E10"/>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747165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073166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buClr>
                <a:srgbClr val="B20E10"/>
              </a:buClr>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206667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42"/>
            <a:ext cx="8026400" cy="5851525"/>
          </a:xfrm>
        </p:spPr>
        <p:txBody>
          <a:bodyPr vert="eaVert"/>
          <a:lstStyle>
            <a:lvl1pPr>
              <a:buClr>
                <a:srgbClr val="B20E10"/>
              </a:buClr>
              <a:defRPr/>
            </a:lvl1pPr>
            <a:lvl2pPr>
              <a:buClr>
                <a:srgbClr val="B20E10"/>
              </a:buClr>
              <a:defRPr/>
            </a:lvl2pPr>
            <a:lvl3pPr>
              <a:buClr>
                <a:srgbClr val="B20E10"/>
              </a:buClr>
              <a:defRPr/>
            </a:lvl3pPr>
            <a:lvl4pPr>
              <a:buClr>
                <a:srgbClr val="B20E10"/>
              </a:buClr>
              <a:defRPr/>
            </a:lvl4pPr>
            <a:lvl5pPr>
              <a:buClr>
                <a:srgbClr val="B20E10"/>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609600" y="6356355"/>
            <a:ext cx="2844800" cy="365125"/>
          </a:xfrm>
          <a:prstGeom prst="rect">
            <a:avLst/>
          </a:prstGeom>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2579957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FE72-163C-478E-B595-43E61E8BF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174C69-3319-4A64-961C-937222176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184C207-DE1C-41A7-83A7-F1425E53D889}"/>
              </a:ext>
            </a:extLst>
          </p:cNvPr>
          <p:cNvSpPr>
            <a:spLocks noGrp="1"/>
          </p:cNvSpPr>
          <p:nvPr>
            <p:ph type="dt" sz="half" idx="10"/>
          </p:nvPr>
        </p:nvSpPr>
        <p:spPr/>
        <p:txBody>
          <a:body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69602CA6-229C-460B-85AB-93BDD955268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721ADA17-8ACA-47C0-9CA4-9CFE1BD05F33}"/>
              </a:ext>
            </a:extLst>
          </p:cNvPr>
          <p:cNvSpPr>
            <a:spLocks noGrp="1"/>
          </p:cNvSpPr>
          <p:nvPr>
            <p:ph type="sldNum" sz="quarter" idx="12"/>
          </p:nvPr>
        </p:nvSpPr>
        <p:spPr/>
        <p:txBody>
          <a:body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2460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A69B-7D03-4B1F-8EEB-7FE19153FB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DFECD2-DAF6-4BD3-8484-DDA1EB6FE4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447990-4E6F-4504-B6A9-BABC35397AAB}"/>
              </a:ext>
            </a:extLst>
          </p:cNvPr>
          <p:cNvSpPr>
            <a:spLocks noGrp="1"/>
          </p:cNvSpPr>
          <p:nvPr>
            <p:ph type="dt" sz="half" idx="10"/>
          </p:nvPr>
        </p:nvSpPr>
        <p:spPr/>
        <p:txBody>
          <a:body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2FC70787-1FB2-46A7-8E30-E410E7850E1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A6A04E49-A08E-4267-8606-47BB271ED614}"/>
              </a:ext>
            </a:extLst>
          </p:cNvPr>
          <p:cNvSpPr>
            <a:spLocks noGrp="1"/>
          </p:cNvSpPr>
          <p:nvPr>
            <p:ph type="sldNum" sz="quarter" idx="12"/>
          </p:nvPr>
        </p:nvSpPr>
        <p:spPr/>
        <p:txBody>
          <a:body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6940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A3CC-B0AA-45D5-848F-B0E466AC12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B7F9E4-DD16-46D2-BA37-F417165482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D8BA73-ADAA-4486-90BF-B939697EB296}"/>
              </a:ext>
            </a:extLst>
          </p:cNvPr>
          <p:cNvSpPr>
            <a:spLocks noGrp="1"/>
          </p:cNvSpPr>
          <p:nvPr>
            <p:ph type="dt" sz="half" idx="10"/>
          </p:nvPr>
        </p:nvSpPr>
        <p:spPr/>
        <p:txBody>
          <a:body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A31B5511-498B-480A-A935-CEF089B82A9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7BEF3763-7E91-475D-B799-89288C2959D4}"/>
              </a:ext>
            </a:extLst>
          </p:cNvPr>
          <p:cNvSpPr>
            <a:spLocks noGrp="1"/>
          </p:cNvSpPr>
          <p:nvPr>
            <p:ph type="sldNum" sz="quarter" idx="12"/>
          </p:nvPr>
        </p:nvSpPr>
        <p:spPr/>
        <p:txBody>
          <a:body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2619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EC2B-8C5E-479B-B561-167BDCA702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08CF71-763C-466C-805D-A89709EE7B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C3DB1-DC07-48B7-98C0-CC9AE1D854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398A3C-E876-4C05-9CDB-ABF762891877}"/>
              </a:ext>
            </a:extLst>
          </p:cNvPr>
          <p:cNvSpPr>
            <a:spLocks noGrp="1"/>
          </p:cNvSpPr>
          <p:nvPr>
            <p:ph type="dt" sz="half" idx="10"/>
          </p:nvPr>
        </p:nvSpPr>
        <p:spPr/>
        <p:txBody>
          <a:body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671E8D59-7F0A-4ED0-AACC-11929433CD34}"/>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7D01E51D-3F47-4372-B43C-5F602F24CF89}"/>
              </a:ext>
            </a:extLst>
          </p:cNvPr>
          <p:cNvSpPr>
            <a:spLocks noGrp="1"/>
          </p:cNvSpPr>
          <p:nvPr>
            <p:ph type="sldNum" sz="quarter" idx="12"/>
          </p:nvPr>
        </p:nvSpPr>
        <p:spPr/>
        <p:txBody>
          <a:body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647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F971-ECC1-413A-8A12-A75615E265A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9CAA54-6AAF-4390-AC1F-4CF8A764B2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BEA89C-9F86-413E-A609-1C4438FFCC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CC9452-6954-40DC-854B-33B834D26E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03F677-7EE5-4B80-8DF6-764037F5EA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57F895-0386-4057-B4BE-D57347F6CB1D}"/>
              </a:ext>
            </a:extLst>
          </p:cNvPr>
          <p:cNvSpPr>
            <a:spLocks noGrp="1"/>
          </p:cNvSpPr>
          <p:nvPr>
            <p:ph type="dt" sz="half" idx="10"/>
          </p:nvPr>
        </p:nvSpPr>
        <p:spPr/>
        <p:txBody>
          <a:body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F99165CD-A2C9-4D1D-BEF9-897708D4AA40}"/>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F358359C-8CD6-4508-8E30-753F6BF61E70}"/>
              </a:ext>
            </a:extLst>
          </p:cNvPr>
          <p:cNvSpPr>
            <a:spLocks noGrp="1"/>
          </p:cNvSpPr>
          <p:nvPr>
            <p:ph type="sldNum" sz="quarter" idx="12"/>
          </p:nvPr>
        </p:nvSpPr>
        <p:spPr/>
        <p:txBody>
          <a:body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5788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72765C-87E5-4EA0-B4F4-9C6D76ADC3AC}" type="datetime1">
              <a:rPr lang="en-GB" smtClean="0"/>
              <a:pPr/>
              <a:t>25/03/2021</a:t>
            </a:fld>
            <a:endParaRPr lang="en-GB" dirty="0"/>
          </a:p>
        </p:txBody>
      </p:sp>
      <p:sp>
        <p:nvSpPr>
          <p:cNvPr id="4" name="Footer Placeholder 3"/>
          <p:cNvSpPr>
            <a:spLocks noGrp="1"/>
          </p:cNvSpPr>
          <p:nvPr>
            <p:ph type="ftr" sz="quarter" idx="11"/>
          </p:nvPr>
        </p:nvSpPr>
        <p:spPr/>
        <p:txBody>
          <a:bodyPr/>
          <a:lstStyle/>
          <a:p>
            <a:r>
              <a:rPr lang="en-GB"/>
              <a:t>www.coramvoice.org.uk/brightspots</a:t>
            </a:r>
            <a:endParaRPr lang="en-GB" dirty="0"/>
          </a:p>
        </p:txBody>
      </p:sp>
      <p:sp>
        <p:nvSpPr>
          <p:cNvPr id="5" name="Slide Number Placeholder 4"/>
          <p:cNvSpPr>
            <a:spLocks noGrp="1"/>
          </p:cNvSpPr>
          <p:nvPr>
            <p:ph type="sldNum" sz="quarter" idx="12"/>
          </p:nvPr>
        </p:nvSpPr>
        <p:spPr>
          <a:xfrm>
            <a:off x="9168341" y="6362253"/>
            <a:ext cx="2844800" cy="365125"/>
          </a:xfrm>
        </p:spPr>
        <p:txBody>
          <a:bodyPr/>
          <a:lstStyle>
            <a:lvl1pPr>
              <a:defRPr>
                <a:latin typeface="Arial" panose="020B0604020202020204" pitchFamily="34" charset="0"/>
                <a:cs typeface="Arial" panose="020B0604020202020204" pitchFamily="34" charset="0"/>
              </a:defRPr>
            </a:lvl1pPr>
          </a:lstStyle>
          <a:p>
            <a:fld id="{D0C90892-02D6-4317-805A-C207FF1EF343}" type="slidenum">
              <a:rPr lang="en-GB" smtClean="0"/>
              <a:pPr/>
              <a:t>‹#›</a:t>
            </a:fld>
            <a:endParaRPr lang="en-GB" dirty="0"/>
          </a:p>
        </p:txBody>
      </p:sp>
      <p:sp>
        <p:nvSpPr>
          <p:cNvPr id="6" name="Oval 5"/>
          <p:cNvSpPr/>
          <p:nvPr userDrawn="1"/>
        </p:nvSpPr>
        <p:spPr>
          <a:xfrm>
            <a:off x="1765943" y="1782425"/>
            <a:ext cx="3527619" cy="2773860"/>
          </a:xfrm>
          <a:prstGeom prst="ellipse">
            <a:avLst/>
          </a:prstGeom>
          <a:solidFill>
            <a:srgbClr val="FFDD00"/>
          </a:solidFill>
          <a:ln>
            <a:solidFill>
              <a:srgbClr val="FFD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3946919977"/>
      </p:ext>
    </p:extLst>
  </p:cSld>
  <p:clrMapOvr>
    <a:masterClrMapping/>
  </p:clrMapOvr>
  <mc:AlternateContent xmlns:mc="http://schemas.openxmlformats.org/markup-compatibility/2006" xmlns:p14="http://schemas.microsoft.com/office/powerpoint/2010/main">
    <mc:Choice Requires="p14">
      <p:transition p14:dur="0" advTm="38001"/>
    </mc:Choice>
    <mc:Fallback xmlns="">
      <p:transition advTm="38001"/>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716DE-C093-4284-93B7-411063FA44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9B4A544-B6EE-496A-A9C1-B40B1DFD1F80}"/>
              </a:ext>
            </a:extLst>
          </p:cNvPr>
          <p:cNvSpPr>
            <a:spLocks noGrp="1"/>
          </p:cNvSpPr>
          <p:nvPr>
            <p:ph type="dt" sz="half" idx="10"/>
          </p:nvPr>
        </p:nvSpPr>
        <p:spPr/>
        <p:txBody>
          <a:body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1657DE2E-551A-4BB5-AFCB-113991592047}"/>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F68BDB8D-5955-4157-A8C6-A9E7EAB5C9CE}"/>
              </a:ext>
            </a:extLst>
          </p:cNvPr>
          <p:cNvSpPr>
            <a:spLocks noGrp="1"/>
          </p:cNvSpPr>
          <p:nvPr>
            <p:ph type="sldNum" sz="quarter" idx="12"/>
          </p:nvPr>
        </p:nvSpPr>
        <p:spPr/>
        <p:txBody>
          <a:body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3977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88606-A901-459A-AFBB-C7673F540AAD}"/>
              </a:ext>
            </a:extLst>
          </p:cNvPr>
          <p:cNvSpPr>
            <a:spLocks noGrp="1"/>
          </p:cNvSpPr>
          <p:nvPr>
            <p:ph type="dt" sz="half" idx="10"/>
          </p:nvPr>
        </p:nvSpPr>
        <p:spPr/>
        <p:txBody>
          <a:body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CA2AB394-4B66-437C-A75B-A4752E8E2F29}"/>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6855E51E-26C7-4BE0-877E-8171E523A5B3}"/>
              </a:ext>
            </a:extLst>
          </p:cNvPr>
          <p:cNvSpPr>
            <a:spLocks noGrp="1"/>
          </p:cNvSpPr>
          <p:nvPr>
            <p:ph type="sldNum" sz="quarter" idx="12"/>
          </p:nvPr>
        </p:nvSpPr>
        <p:spPr/>
        <p:txBody>
          <a:body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2252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114C-046F-4049-8639-C0EB20879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FCFA4C-6A55-4FCA-BA57-31D439BC51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0C6CC19-B708-4123-A199-7DF902936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E2B8D-B56F-48E9-9675-88C5BAD3B86D}"/>
              </a:ext>
            </a:extLst>
          </p:cNvPr>
          <p:cNvSpPr>
            <a:spLocks noGrp="1"/>
          </p:cNvSpPr>
          <p:nvPr>
            <p:ph type="dt" sz="half" idx="10"/>
          </p:nvPr>
        </p:nvSpPr>
        <p:spPr/>
        <p:txBody>
          <a:body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28CAEFA1-C4B7-441C-ADCF-B424FA920C4D}"/>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3C4AF79D-9E70-4519-9FEB-932078C0C5DD}"/>
              </a:ext>
            </a:extLst>
          </p:cNvPr>
          <p:cNvSpPr>
            <a:spLocks noGrp="1"/>
          </p:cNvSpPr>
          <p:nvPr>
            <p:ph type="sldNum" sz="quarter" idx="12"/>
          </p:nvPr>
        </p:nvSpPr>
        <p:spPr/>
        <p:txBody>
          <a:body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989559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8A4E-2925-4729-AE11-1D11F4427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10DA45-97DD-4C01-A658-24FD8A116F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ACEA77-07F4-48CA-8C10-950CFD3FE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8E256-29CE-4C62-847D-F8610E491E17}"/>
              </a:ext>
            </a:extLst>
          </p:cNvPr>
          <p:cNvSpPr>
            <a:spLocks noGrp="1"/>
          </p:cNvSpPr>
          <p:nvPr>
            <p:ph type="dt" sz="half" idx="10"/>
          </p:nvPr>
        </p:nvSpPr>
        <p:spPr/>
        <p:txBody>
          <a:body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EC2D2D26-3E19-46B1-BC0A-4753FFA10DEA}"/>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DE4DB3E1-EDD5-44DB-8830-B3E2773BCE63}"/>
              </a:ext>
            </a:extLst>
          </p:cNvPr>
          <p:cNvSpPr>
            <a:spLocks noGrp="1"/>
          </p:cNvSpPr>
          <p:nvPr>
            <p:ph type="sldNum" sz="quarter" idx="12"/>
          </p:nvPr>
        </p:nvSpPr>
        <p:spPr/>
        <p:txBody>
          <a:body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70198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05B2C-3DE7-4AD6-A4F8-46081F374D2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99CB63-CE81-46FB-AADC-C7532A8F9F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978A1C-0255-4028-9E5F-1641A51160AF}"/>
              </a:ext>
            </a:extLst>
          </p:cNvPr>
          <p:cNvSpPr>
            <a:spLocks noGrp="1"/>
          </p:cNvSpPr>
          <p:nvPr>
            <p:ph type="dt" sz="half" idx="10"/>
          </p:nvPr>
        </p:nvSpPr>
        <p:spPr/>
        <p:txBody>
          <a:body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61728F4A-40AC-4F5D-BEFA-C388E738EEE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1EF85A05-4C15-4B47-9D77-E642D71A0172}"/>
              </a:ext>
            </a:extLst>
          </p:cNvPr>
          <p:cNvSpPr>
            <a:spLocks noGrp="1"/>
          </p:cNvSpPr>
          <p:nvPr>
            <p:ph type="sldNum" sz="quarter" idx="12"/>
          </p:nvPr>
        </p:nvSpPr>
        <p:spPr/>
        <p:txBody>
          <a:body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8332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55D235-1573-442F-BE0E-06D4CE8A2B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BAE6AB-3495-4FF8-85AF-DB1D426EAD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FDDDA8-40EC-4266-9D87-07C61B3B678E}"/>
              </a:ext>
            </a:extLst>
          </p:cNvPr>
          <p:cNvSpPr>
            <a:spLocks noGrp="1"/>
          </p:cNvSpPr>
          <p:nvPr>
            <p:ph type="dt" sz="half" idx="10"/>
          </p:nvPr>
        </p:nvSpPr>
        <p:spPr/>
        <p:txBody>
          <a:body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4FD8D6C9-756F-4B9A-9F02-0C146D00AE10}"/>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D90D1A11-61FC-4BC0-B10F-CDD496FC2CAD}"/>
              </a:ext>
            </a:extLst>
          </p:cNvPr>
          <p:cNvSpPr>
            <a:spLocks noGrp="1"/>
          </p:cNvSpPr>
          <p:nvPr>
            <p:ph type="sldNum" sz="quarter" idx="12"/>
          </p:nvPr>
        </p:nvSpPr>
        <p:spPr/>
        <p:txBody>
          <a:body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4940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424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7412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6382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9139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1866F-39C4-4FA0-953C-EFF5256D74A4}" type="datetime1">
              <a:rPr lang="en-GB" smtClean="0"/>
              <a:pPr/>
              <a:t>25/03/2021</a:t>
            </a:fld>
            <a:endParaRPr lang="en-GB" dirty="0"/>
          </a:p>
        </p:txBody>
      </p:sp>
      <p:sp>
        <p:nvSpPr>
          <p:cNvPr id="3" name="Footer Placeholder 2"/>
          <p:cNvSpPr>
            <a:spLocks noGrp="1"/>
          </p:cNvSpPr>
          <p:nvPr>
            <p:ph type="ftr" sz="quarter" idx="11"/>
          </p:nvPr>
        </p:nvSpPr>
        <p:spPr/>
        <p:txBody>
          <a:bodyPr/>
          <a:lstStyle/>
          <a:p>
            <a:r>
              <a:rPr lang="en-GB"/>
              <a:t>www.coramvoice.org.uk/brightspots</a:t>
            </a:r>
            <a:endParaRPr lang="en-GB" dirty="0"/>
          </a:p>
        </p:txBody>
      </p:sp>
      <p:sp>
        <p:nvSpPr>
          <p:cNvPr id="4" name="Slide Number Placeholder 3"/>
          <p:cNvSpPr>
            <a:spLocks noGrp="1"/>
          </p:cNvSpPr>
          <p:nvPr>
            <p:ph type="sldNum" sz="quarter" idx="12"/>
          </p:nvPr>
        </p:nvSpPr>
        <p:spPr>
          <a:xfrm>
            <a:off x="9168341" y="6364308"/>
            <a:ext cx="2844800" cy="365125"/>
          </a:xfrm>
        </p:spPr>
        <p:txBody>
          <a:bodyPr/>
          <a:lstStyle>
            <a:lvl1pPr>
              <a:defRPr>
                <a:latin typeface="Arial" panose="020B0604020202020204" pitchFamily="34" charset="0"/>
                <a:cs typeface="Arial" panose="020B0604020202020204" pitchFamily="34" charset="0"/>
              </a:defRPr>
            </a:lvl1pPr>
          </a:lstStyle>
          <a:p>
            <a:fld id="{D0C90892-02D6-4317-805A-C207FF1EF343}" type="slidenum">
              <a:rPr lang="en-GB" smtClean="0"/>
              <a:pPr/>
              <a:t>‹#›</a:t>
            </a:fld>
            <a:endParaRPr lang="en-GB" dirty="0"/>
          </a:p>
        </p:txBody>
      </p:sp>
    </p:spTree>
    <p:extLst>
      <p:ext uri="{BB962C8B-B14F-4D97-AF65-F5344CB8AC3E}">
        <p14:creationId xmlns:p14="http://schemas.microsoft.com/office/powerpoint/2010/main" val="3626400695"/>
      </p:ext>
    </p:extLst>
  </p:cSld>
  <p:clrMapOvr>
    <a:masterClrMapping/>
  </p:clrMapOvr>
  <mc:AlternateContent xmlns:mc="http://schemas.openxmlformats.org/markup-compatibility/2006" xmlns:p14="http://schemas.microsoft.com/office/powerpoint/2010/main">
    <mc:Choice Requires="p14">
      <p:transition p14:dur="0" advTm="38001"/>
    </mc:Choice>
    <mc:Fallback xmlns="">
      <p:transition advTm="38001"/>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74544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80589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6431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71286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7481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31877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10135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BEB1-21BD-4B08-AE44-56A2009391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E1826DB-4BE8-4302-B78E-0AF32660D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2B0AC37-F2FC-4C19-9301-8AFD83918AE7}"/>
              </a:ext>
            </a:extLst>
          </p:cNvPr>
          <p:cNvSpPr>
            <a:spLocks noGrp="1"/>
          </p:cNvSpPr>
          <p:nvPr>
            <p:ph type="dt" sz="half" idx="10"/>
          </p:nvPr>
        </p:nvSpPr>
        <p:spPr/>
        <p:txBody>
          <a:body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1A9C34E1-1EB1-447B-B7F7-237BAF9B5F1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0DB2C6C4-E778-4744-88A2-A74C0BF77F22}"/>
              </a:ext>
            </a:extLst>
          </p:cNvPr>
          <p:cNvSpPr>
            <a:spLocks noGrp="1"/>
          </p:cNvSpPr>
          <p:nvPr>
            <p:ph type="sldNum" sz="quarter" idx="12"/>
          </p:nvPr>
        </p:nvSpPr>
        <p:spPr/>
        <p:txBody>
          <a:body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42856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000E-B07C-4100-9286-1EBB683F10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1A97A1-74E2-4925-A596-07AE5D97F8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D0D1E5-A5FC-4A29-B3D5-FB366FBFE0F0}"/>
              </a:ext>
            </a:extLst>
          </p:cNvPr>
          <p:cNvSpPr>
            <a:spLocks noGrp="1"/>
          </p:cNvSpPr>
          <p:nvPr>
            <p:ph type="dt" sz="half" idx="10"/>
          </p:nvPr>
        </p:nvSpPr>
        <p:spPr/>
        <p:txBody>
          <a:body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B5A7E637-FFD7-442A-B98B-17E4AD684F0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6AE02FF-F70D-4BD2-9B2E-2F62E957695B}"/>
              </a:ext>
            </a:extLst>
          </p:cNvPr>
          <p:cNvSpPr>
            <a:spLocks noGrp="1"/>
          </p:cNvSpPr>
          <p:nvPr>
            <p:ph type="sldNum" sz="quarter" idx="12"/>
          </p:nvPr>
        </p:nvSpPr>
        <p:spPr/>
        <p:txBody>
          <a:body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45310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286CC-3B39-4461-9BC2-DADBDFE792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86A7D2-9BCB-4221-9B31-8DACC337F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476A73-100D-4B60-A831-8D1FB70E31C5}"/>
              </a:ext>
            </a:extLst>
          </p:cNvPr>
          <p:cNvSpPr>
            <a:spLocks noGrp="1"/>
          </p:cNvSpPr>
          <p:nvPr>
            <p:ph type="dt" sz="half" idx="10"/>
          </p:nvPr>
        </p:nvSpPr>
        <p:spPr/>
        <p:txBody>
          <a:body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07F6DF69-772D-481C-BC38-CFE48DBF48B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5B2259-07F7-496A-89FE-94E672BCFDB6}"/>
              </a:ext>
            </a:extLst>
          </p:cNvPr>
          <p:cNvSpPr>
            <a:spLocks noGrp="1"/>
          </p:cNvSpPr>
          <p:nvPr>
            <p:ph type="sldNum" sz="quarter" idx="12"/>
          </p:nvPr>
        </p:nvSpPr>
        <p:spPr/>
        <p:txBody>
          <a:body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7957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1741" y="2276873"/>
            <a:ext cx="5853675" cy="1658615"/>
          </a:xfrm>
          <a:noFill/>
        </p:spPr>
        <p:txBody>
          <a:bodyPr>
            <a:normAutofit/>
          </a:bodyPr>
          <a:lstStyle>
            <a:lvl1pPr>
              <a:defRPr sz="3600" b="1">
                <a:solidFill>
                  <a:schemeClr val="tx1"/>
                </a:solidFill>
              </a:defRPr>
            </a:lvl1pPr>
          </a:lstStyle>
          <a:p>
            <a:r>
              <a:rPr lang="en-US"/>
              <a:t>Click to edit Master title style</a:t>
            </a:r>
            <a:endParaRPr lang="en-GB"/>
          </a:p>
        </p:txBody>
      </p:sp>
      <p:sp>
        <p:nvSpPr>
          <p:cNvPr id="3" name="Subtitle 2"/>
          <p:cNvSpPr>
            <a:spLocks noGrp="1"/>
          </p:cNvSpPr>
          <p:nvPr>
            <p:ph type="subTitle" idx="1" hasCustomPrompt="1"/>
          </p:nvPr>
        </p:nvSpPr>
        <p:spPr>
          <a:xfrm>
            <a:off x="623392" y="4797153"/>
            <a:ext cx="10561173" cy="1218705"/>
          </a:xfrm>
        </p:spPr>
        <p:txBody>
          <a:bodyPr>
            <a:normAutofit/>
          </a:bodyPr>
          <a:lstStyle>
            <a:lvl1pPr marL="0" indent="0" algn="l">
              <a:buNone/>
              <a:defRPr sz="24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p>
          <a:p>
            <a:r>
              <a:rPr lang="en-US" dirty="0"/>
              <a:t>TITLE</a:t>
            </a:r>
          </a:p>
          <a:p>
            <a:r>
              <a:rPr lang="en-US" dirty="0"/>
              <a:t>email</a:t>
            </a:r>
            <a:endParaRPr lang="en-GB" dirty="0"/>
          </a:p>
        </p:txBody>
      </p:sp>
      <p:sp>
        <p:nvSpPr>
          <p:cNvPr id="6" name="Slide Number Placeholder 5"/>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
        <p:nvSpPr>
          <p:cNvPr id="7" name="Picture Placeholder 2"/>
          <p:cNvSpPr>
            <a:spLocks noGrp="1"/>
          </p:cNvSpPr>
          <p:nvPr>
            <p:ph type="pic" idx="13"/>
          </p:nvPr>
        </p:nvSpPr>
        <p:spPr>
          <a:xfrm>
            <a:off x="6576053" y="1628801"/>
            <a:ext cx="4665035" cy="3176265"/>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pic>
        <p:nvPicPr>
          <p:cNvPr id="8" name="Picture 7"/>
          <p:cNvPicPr>
            <a:picLocks noChangeAspect="1"/>
          </p:cNvPicPr>
          <p:nvPr userDrawn="1"/>
        </p:nvPicPr>
        <p:blipFill>
          <a:blip r:embed="rId2"/>
          <a:srcRect/>
          <a:stretch>
            <a:fillRect/>
          </a:stretch>
        </p:blipFill>
        <p:spPr bwMode="auto">
          <a:xfrm>
            <a:off x="527382" y="404664"/>
            <a:ext cx="2400300" cy="1079500"/>
          </a:xfrm>
          <a:prstGeom prst="rect">
            <a:avLst/>
          </a:prstGeom>
          <a:noFill/>
          <a:ln w="9525">
            <a:noFill/>
            <a:miter lim="800000"/>
            <a:headEnd/>
            <a:tailEnd/>
          </a:ln>
        </p:spPr>
      </p:pic>
    </p:spTree>
    <p:extLst>
      <p:ext uri="{BB962C8B-B14F-4D97-AF65-F5344CB8AC3E}">
        <p14:creationId xmlns:p14="http://schemas.microsoft.com/office/powerpoint/2010/main" val="23514777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AA1E-8AAB-4EE8-BF58-FF4E9A1FB3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1940D3-A9DB-4E3B-B134-E9407C23FB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F1D6511-7DB6-422F-9204-FCC9EC2E284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90FAB2-19AF-47C2-A8F0-E5CE089E218B}"/>
              </a:ext>
            </a:extLst>
          </p:cNvPr>
          <p:cNvSpPr>
            <a:spLocks noGrp="1"/>
          </p:cNvSpPr>
          <p:nvPr>
            <p:ph type="dt" sz="half" idx="10"/>
          </p:nvPr>
        </p:nvSpPr>
        <p:spPr/>
        <p:txBody>
          <a:body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CAB31C5B-7FF3-476D-AB65-4A3BDA6D861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12A53F4E-E0F4-44F9-A9AE-C05DD9572C13}"/>
              </a:ext>
            </a:extLst>
          </p:cNvPr>
          <p:cNvSpPr>
            <a:spLocks noGrp="1"/>
          </p:cNvSpPr>
          <p:nvPr>
            <p:ph type="sldNum" sz="quarter" idx="12"/>
          </p:nvPr>
        </p:nvSpPr>
        <p:spPr/>
        <p:txBody>
          <a:body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22371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DFC11-9152-4E8C-A32B-D55CA735A9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06CD75-3BA4-49A1-9BF0-3691FA1A3A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5184EF-0140-484F-BE1B-BC4C893F36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123362-4D6F-4121-9122-A9B66ECA15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951087-FF4E-41AB-A8DE-BD928AC2D92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73C7A2-EA9B-4917-9617-D81A2102F994}"/>
              </a:ext>
            </a:extLst>
          </p:cNvPr>
          <p:cNvSpPr>
            <a:spLocks noGrp="1"/>
          </p:cNvSpPr>
          <p:nvPr>
            <p:ph type="dt" sz="half" idx="10"/>
          </p:nvPr>
        </p:nvSpPr>
        <p:spPr/>
        <p:txBody>
          <a:body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D2C80BC9-8BFD-45DD-A3A1-A9D6D0275D1C}"/>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C4A66DDD-0AC1-40DF-AD26-473F6E55F262}"/>
              </a:ext>
            </a:extLst>
          </p:cNvPr>
          <p:cNvSpPr>
            <a:spLocks noGrp="1"/>
          </p:cNvSpPr>
          <p:nvPr>
            <p:ph type="sldNum" sz="quarter" idx="12"/>
          </p:nvPr>
        </p:nvSpPr>
        <p:spPr/>
        <p:txBody>
          <a:body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96891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BBFA-7C00-41DE-B541-885F5F6833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9B8E3D-B6F9-49C4-834F-C16457CFAD9D}"/>
              </a:ext>
            </a:extLst>
          </p:cNvPr>
          <p:cNvSpPr>
            <a:spLocks noGrp="1"/>
          </p:cNvSpPr>
          <p:nvPr>
            <p:ph type="dt" sz="half" idx="10"/>
          </p:nvPr>
        </p:nvSpPr>
        <p:spPr/>
        <p:txBody>
          <a:body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BB29030B-EF73-4E51-94CD-7431ACD2DA8E}"/>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5BEFA117-4A22-4D7C-B833-5AF3565DB669}"/>
              </a:ext>
            </a:extLst>
          </p:cNvPr>
          <p:cNvSpPr>
            <a:spLocks noGrp="1"/>
          </p:cNvSpPr>
          <p:nvPr>
            <p:ph type="sldNum" sz="quarter" idx="12"/>
          </p:nvPr>
        </p:nvSpPr>
        <p:spPr/>
        <p:txBody>
          <a:body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97362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C9A4C0-B7AB-4893-A66E-A5290E6C67CD}"/>
              </a:ext>
            </a:extLst>
          </p:cNvPr>
          <p:cNvSpPr>
            <a:spLocks noGrp="1"/>
          </p:cNvSpPr>
          <p:nvPr>
            <p:ph type="dt" sz="half" idx="10"/>
          </p:nvPr>
        </p:nvSpPr>
        <p:spPr/>
        <p:txBody>
          <a:body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601B2F8B-D5F4-4AE6-9331-7F047545A34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1FDF6E1D-832A-4D8C-ACB1-9CCAEDC48594}"/>
              </a:ext>
            </a:extLst>
          </p:cNvPr>
          <p:cNvSpPr>
            <a:spLocks noGrp="1"/>
          </p:cNvSpPr>
          <p:nvPr>
            <p:ph type="sldNum" sz="quarter" idx="12"/>
          </p:nvPr>
        </p:nvSpPr>
        <p:spPr/>
        <p:txBody>
          <a:body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010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DAE7-5B8F-4988-9462-48ECF06C8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0B17C7-5FB3-4214-BFDE-718262D78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6CC52E2-3C66-433C-8F80-961B6389C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E2A9AF-EB52-4533-A8A6-EDB973779E1B}"/>
              </a:ext>
            </a:extLst>
          </p:cNvPr>
          <p:cNvSpPr>
            <a:spLocks noGrp="1"/>
          </p:cNvSpPr>
          <p:nvPr>
            <p:ph type="dt" sz="half" idx="10"/>
          </p:nvPr>
        </p:nvSpPr>
        <p:spPr/>
        <p:txBody>
          <a:body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538E4FA4-66E6-4142-9D1E-B9CDD01DEF6F}"/>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03DD966F-6FE2-4FC9-AEA6-9B31C87DE751}"/>
              </a:ext>
            </a:extLst>
          </p:cNvPr>
          <p:cNvSpPr>
            <a:spLocks noGrp="1"/>
          </p:cNvSpPr>
          <p:nvPr>
            <p:ph type="sldNum" sz="quarter" idx="12"/>
          </p:nvPr>
        </p:nvSpPr>
        <p:spPr/>
        <p:txBody>
          <a:body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32656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38BE-080B-4C7A-AF6C-1C8E41E2B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6DF128-F699-439A-AE33-F91F6C31F8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3D5C37-D573-4728-AE01-88267E4C8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BD2E5E-D382-4A75-8E5E-B0164F87E444}"/>
              </a:ext>
            </a:extLst>
          </p:cNvPr>
          <p:cNvSpPr>
            <a:spLocks noGrp="1"/>
          </p:cNvSpPr>
          <p:nvPr>
            <p:ph type="dt" sz="half" idx="10"/>
          </p:nvPr>
        </p:nvSpPr>
        <p:spPr/>
        <p:txBody>
          <a:body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E92D91EC-BA0E-4CC6-AB00-07316E47734B}"/>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4443FA60-5556-4D6F-921E-E7D78C1CA98E}"/>
              </a:ext>
            </a:extLst>
          </p:cNvPr>
          <p:cNvSpPr>
            <a:spLocks noGrp="1"/>
          </p:cNvSpPr>
          <p:nvPr>
            <p:ph type="sldNum" sz="quarter" idx="12"/>
          </p:nvPr>
        </p:nvSpPr>
        <p:spPr/>
        <p:txBody>
          <a:body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08740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CAFC-1D16-4A14-A7AD-5C2B98CEF5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25BBBF-501B-4C57-9FFE-D09B48580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12EEAD-5801-4F6D-8A0B-69F71C9920EA}"/>
              </a:ext>
            </a:extLst>
          </p:cNvPr>
          <p:cNvSpPr>
            <a:spLocks noGrp="1"/>
          </p:cNvSpPr>
          <p:nvPr>
            <p:ph type="dt" sz="half" idx="10"/>
          </p:nvPr>
        </p:nvSpPr>
        <p:spPr/>
        <p:txBody>
          <a:body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BD76322-2A40-4022-A661-9984545314A0}"/>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409A385-D903-4EAB-AE72-CB87596D5CDB}"/>
              </a:ext>
            </a:extLst>
          </p:cNvPr>
          <p:cNvSpPr>
            <a:spLocks noGrp="1"/>
          </p:cNvSpPr>
          <p:nvPr>
            <p:ph type="sldNum" sz="quarter" idx="12"/>
          </p:nvPr>
        </p:nvSpPr>
        <p:spPr/>
        <p:txBody>
          <a:body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1965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1812BA-CE8A-47F7-BB39-545C154271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ED6266-826E-4A69-88B1-ECF624BCD16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1AE977-2E24-4471-ABE8-594E8A306AA0}"/>
              </a:ext>
            </a:extLst>
          </p:cNvPr>
          <p:cNvSpPr>
            <a:spLocks noGrp="1"/>
          </p:cNvSpPr>
          <p:nvPr>
            <p:ph type="dt" sz="half" idx="10"/>
          </p:nvPr>
        </p:nvSpPr>
        <p:spPr/>
        <p:txBody>
          <a:body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39F2E7A2-AEBC-442A-BEF5-6A7FBD44EC4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2A7A234-84D5-403E-B0F3-A6FE72C88214}"/>
              </a:ext>
            </a:extLst>
          </p:cNvPr>
          <p:cNvSpPr>
            <a:spLocks noGrp="1"/>
          </p:cNvSpPr>
          <p:nvPr>
            <p:ph type="sldNum" sz="quarter" idx="12"/>
          </p:nvPr>
        </p:nvSpPr>
        <p:spPr/>
        <p:txBody>
          <a:body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229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ound Same Side Corner Rectangle 8"/>
          <p:cNvSpPr/>
          <p:nvPr userDrawn="1"/>
        </p:nvSpPr>
        <p:spPr>
          <a:xfrm rot="5400000" flipH="1">
            <a:off x="6257779" y="535574"/>
            <a:ext cx="3474720" cy="5267569"/>
          </a:xfrm>
          <a:prstGeom prst="round2SameRect">
            <a:avLst>
              <a:gd name="adj1" fmla="val 3122"/>
              <a:gd name="adj2" fmla="val 0"/>
            </a:avLst>
          </a:prstGeom>
          <a:solidFill>
            <a:srgbClr val="DAD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C97CDA66-08C2-4257-BD58-ACFB0474C42E}" type="datetime1">
              <a:rPr lang="en-GB" smtClean="0">
                <a:solidFill>
                  <a:prstClr val="black">
                    <a:tint val="75000"/>
                  </a:prstClr>
                </a:solidFill>
              </a:rPr>
              <a:pPr/>
              <a:t>25/03/2021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3384" y="6356355"/>
            <a:ext cx="1156677" cy="365125"/>
          </a:xfrm>
          <a:prstGeom prst="rect">
            <a:avLst/>
          </a:prstGeom>
        </p:spPr>
        <p:txBody>
          <a:bodyPr/>
          <a:lstStyle>
            <a:lvl1pPr algn="r">
              <a:defRPr sz="1600">
                <a:solidFill>
                  <a:srgbClr val="7F7F7F"/>
                </a:solidFill>
              </a:defRPr>
            </a:lvl1pPr>
          </a:lstStyle>
          <a:p>
            <a:fld id="{3830F748-930C-7740-A571-C53F4C20EDD2}" type="slidenum">
              <a:rPr lang="en-US" smtClean="0"/>
              <a:pPr/>
              <a:t>‹#›</a:t>
            </a:fld>
            <a:endParaRPr lang="en-US" dirty="0"/>
          </a:p>
        </p:txBody>
      </p:sp>
      <p:sp>
        <p:nvSpPr>
          <p:cNvPr id="7" name="Round Same Side Corner Rectangle 6"/>
          <p:cNvSpPr/>
          <p:nvPr userDrawn="1"/>
        </p:nvSpPr>
        <p:spPr>
          <a:xfrm rot="16200000">
            <a:off x="1750775" y="1405548"/>
            <a:ext cx="3474720" cy="3527616"/>
          </a:xfrm>
          <a:prstGeom prst="round2SameRect">
            <a:avLst>
              <a:gd name="adj1" fmla="val 3122"/>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Tree>
    <p:extLst>
      <p:ext uri="{BB962C8B-B14F-4D97-AF65-F5344CB8AC3E}">
        <p14:creationId xmlns:p14="http://schemas.microsoft.com/office/powerpoint/2010/main" val="25515555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6BE442A-1AB8-4F7B-AF48-033352D60C23}" type="datetime1">
              <a:rPr lang="en-GB" smtClean="0">
                <a:solidFill>
                  <a:prstClr val="black">
                    <a:tint val="75000"/>
                  </a:prstClr>
                </a:solidFill>
              </a:rPr>
              <a:pPr/>
              <a:t>25/03/2021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9168341" y="6381331"/>
            <a:ext cx="2844800" cy="365125"/>
          </a:xfrm>
        </p:spPr>
        <p:txBody>
          <a:bodyPr/>
          <a:lstStyle/>
          <a:p>
            <a:fld id="{D0C90892-02D6-4317-805A-C207FF1EF34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132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80728"/>
          </a:xfrm>
          <a:ln>
            <a:noFill/>
          </a:ln>
        </p:spPr>
        <p:style>
          <a:lnRef idx="2">
            <a:schemeClr val="accent1">
              <a:shade val="50000"/>
            </a:schemeClr>
          </a:lnRef>
          <a:fillRef idx="1">
            <a:schemeClr val="accent1"/>
          </a:fillRef>
          <a:effectRef idx="0">
            <a:schemeClr val="accent1"/>
          </a:effectRef>
          <a:fontRef idx="none"/>
        </p:style>
        <p:txBody>
          <a:bodyPr>
            <a:normAutofit/>
          </a:bodyPr>
          <a:lstStyle>
            <a:lvl1pPr marL="144000" algn="l">
              <a:defRPr sz="3600">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143339" y="1124744"/>
            <a:ext cx="11905323" cy="518457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7EF3E82-F062-4224-867C-6E08C61E1661}" type="datetimeFigureOut">
              <a:rPr lang="en-GB" smtClean="0">
                <a:solidFill>
                  <a:srgbClr val="B20E10"/>
                </a:solidFill>
              </a:rPr>
              <a:pPr/>
              <a:t>25/03/2021</a:t>
            </a:fld>
            <a:endParaRPr lang="en-GB" dirty="0">
              <a:solidFill>
                <a:srgbClr val="B20E1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srgbClr val="B20E10"/>
              </a:solidFill>
            </a:endParaRPr>
          </a:p>
        </p:txBody>
      </p:sp>
      <p:sp>
        <p:nvSpPr>
          <p:cNvPr id="6" name="Slide Number Placeholder 5"/>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Tree>
    <p:extLst>
      <p:ext uri="{BB962C8B-B14F-4D97-AF65-F5344CB8AC3E}">
        <p14:creationId xmlns:p14="http://schemas.microsoft.com/office/powerpoint/2010/main" val="1599941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0"/>
            <a:ext cx="10972800" cy="1143000"/>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32C77C-2EE6-4839-ACD3-81A82A771431}" type="datetime1">
              <a:rPr lang="en-GB" smtClean="0">
                <a:solidFill>
                  <a:prstClr val="black">
                    <a:tint val="75000"/>
                  </a:prstClr>
                </a:solidFill>
              </a:rPr>
              <a:pPr/>
              <a:t>25/03/2021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9168341" y="6366024"/>
            <a:ext cx="2844800" cy="365125"/>
          </a:xfrm>
        </p:spPr>
        <p:txBody>
          <a:bodyPr/>
          <a:lstStyle/>
          <a:p>
            <a:fld id="{D0C90892-02D6-4317-805A-C207FF1EF34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890794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0"/>
            <a:ext cx="10972800" cy="1143000"/>
          </a:xfrm>
        </p:spPr>
        <p:txBody>
          <a:bodyPr/>
          <a:lstStyle>
            <a:lvl1pPr>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0" y="1196754"/>
            <a:ext cx="5384800" cy="4929411"/>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196754"/>
            <a:ext cx="5384800" cy="4929411"/>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331C7C5D-8393-40F4-9212-8A5B052FDC41}" type="datetime1">
              <a:rPr lang="en-GB" smtClean="0">
                <a:solidFill>
                  <a:prstClr val="black">
                    <a:tint val="75000"/>
                  </a:prstClr>
                </a:solidFill>
              </a:rPr>
              <a:pPr/>
              <a:t>25/03/2021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9168341" y="6381331"/>
            <a:ext cx="2844800" cy="365125"/>
          </a:xfrm>
        </p:spPr>
        <p:txBody>
          <a:bodyPr/>
          <a:lstStyle>
            <a:lvl1pPr>
              <a:defRPr>
                <a:latin typeface="Arial" panose="020B0604020202020204" pitchFamily="34" charset="0"/>
                <a:cs typeface="Arial" panose="020B0604020202020204" pitchFamily="34" charset="0"/>
              </a:defRPr>
            </a:lvl1pPr>
          </a:lstStyle>
          <a:p>
            <a:fld id="{D0C90892-02D6-4317-805A-C207FF1EF34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636088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3392" y="-8293"/>
            <a:ext cx="10972800" cy="1143000"/>
          </a:xfrm>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609600" y="1196752"/>
            <a:ext cx="5386917"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836514"/>
            <a:ext cx="5386917"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9" y="1196752"/>
            <a:ext cx="5389033"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1836514"/>
            <a:ext cx="5389033"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30C50B3-893C-4065-9DC5-F8DCE12DDD0B}" type="datetime1">
              <a:rPr lang="en-GB" smtClean="0">
                <a:solidFill>
                  <a:prstClr val="black">
                    <a:tint val="75000"/>
                  </a:prstClr>
                </a:solidFill>
              </a:rPr>
              <a:pPr/>
              <a:t>25/03/2021</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a:xfrm>
            <a:off x="9072331" y="6364310"/>
            <a:ext cx="2844800" cy="365125"/>
          </a:xfrm>
        </p:spPr>
        <p:txBody>
          <a:bodyPr/>
          <a:lstStyle>
            <a:lvl1pPr>
              <a:defRPr>
                <a:latin typeface="Arial" panose="020B0604020202020204" pitchFamily="34" charset="0"/>
                <a:cs typeface="Arial" panose="020B0604020202020204" pitchFamily="34" charset="0"/>
              </a:defRPr>
            </a:lvl1pPr>
          </a:lstStyle>
          <a:p>
            <a:fld id="{D0C90892-02D6-4317-805A-C207FF1EF34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237828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318B235-2923-43B4-A597-3A83BE6BD35E}" type="datetime1">
              <a:rPr lang="en-GB" smtClean="0">
                <a:solidFill>
                  <a:prstClr val="black">
                    <a:tint val="75000"/>
                  </a:prstClr>
                </a:solidFill>
              </a:rPr>
              <a:pPr/>
              <a:t>25/03/2021</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9168341" y="6362255"/>
            <a:ext cx="2844800" cy="365125"/>
          </a:xfrm>
        </p:spPr>
        <p:txBody>
          <a:bodyPr/>
          <a:lstStyle>
            <a:lvl1pPr>
              <a:defRPr>
                <a:latin typeface="Arial" panose="020B0604020202020204" pitchFamily="34" charset="0"/>
                <a:cs typeface="Arial" panose="020B0604020202020204" pitchFamily="34" charset="0"/>
              </a:defRPr>
            </a:lvl1pPr>
          </a:lstStyle>
          <a:p>
            <a:fld id="{D0C90892-02D6-4317-805A-C207FF1EF343}" type="slidenum">
              <a:rPr lang="en-GB" smtClean="0">
                <a:solidFill>
                  <a:prstClr val="black">
                    <a:tint val="75000"/>
                  </a:prstClr>
                </a:solidFill>
              </a:rPr>
              <a:pPr/>
              <a:t>‹#›</a:t>
            </a:fld>
            <a:endParaRPr lang="en-GB" dirty="0">
              <a:solidFill>
                <a:prstClr val="black">
                  <a:tint val="75000"/>
                </a:prstClr>
              </a:solidFill>
            </a:endParaRPr>
          </a:p>
        </p:txBody>
      </p:sp>
      <p:sp>
        <p:nvSpPr>
          <p:cNvPr id="6" name="Oval 5"/>
          <p:cNvSpPr/>
          <p:nvPr userDrawn="1"/>
        </p:nvSpPr>
        <p:spPr>
          <a:xfrm>
            <a:off x="1765944" y="1782425"/>
            <a:ext cx="3527619" cy="2773860"/>
          </a:xfrm>
          <a:prstGeom prst="ellipse">
            <a:avLst/>
          </a:prstGeom>
          <a:solidFill>
            <a:srgbClr val="FFDD00"/>
          </a:solidFill>
          <a:ln>
            <a:solidFill>
              <a:srgbClr val="FFD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10710545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8547F-27D7-4E1C-822E-EA9882BA9799}" type="datetime1">
              <a:rPr lang="en-GB" smtClean="0">
                <a:solidFill>
                  <a:prstClr val="black">
                    <a:tint val="75000"/>
                  </a:prstClr>
                </a:solidFill>
              </a:rPr>
              <a:pPr/>
              <a:t>25/03/2021</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a:xfrm>
            <a:off x="9168341" y="6364310"/>
            <a:ext cx="2844800" cy="365125"/>
          </a:xfrm>
        </p:spPr>
        <p:txBody>
          <a:bodyPr/>
          <a:lstStyle>
            <a:lvl1pPr>
              <a:defRPr>
                <a:latin typeface="Arial" panose="020B0604020202020204" pitchFamily="34" charset="0"/>
                <a:cs typeface="Arial" panose="020B0604020202020204" pitchFamily="34" charset="0"/>
              </a:defRPr>
            </a:lvl1pPr>
          </a:lstStyle>
          <a:p>
            <a:fld id="{D0C90892-02D6-4317-805A-C207FF1EF343}" type="slidenum">
              <a:rPr lang="en-GB" smtClean="0">
                <a:solidFill>
                  <a:prstClr val="black">
                    <a:tint val="75000"/>
                  </a:prstClr>
                </a:solidFill>
              </a:rPr>
              <a:pPr/>
              <a:t>‹#›</a:t>
            </a:fld>
            <a:endParaRPr lang="en-GB" dirty="0">
              <a:solidFill>
                <a:prstClr val="black">
                  <a:tint val="75000"/>
                </a:prstClr>
              </a:solidFill>
            </a:endParaRPr>
          </a:p>
        </p:txBody>
      </p:sp>
      <p:sp>
        <p:nvSpPr>
          <p:cNvPr id="5" name="Oval 4"/>
          <p:cNvSpPr/>
          <p:nvPr userDrawn="1"/>
        </p:nvSpPr>
        <p:spPr>
          <a:xfrm>
            <a:off x="1765944" y="1782425"/>
            <a:ext cx="3527619" cy="2773860"/>
          </a:xfrm>
          <a:prstGeom prst="ellipse">
            <a:avLst/>
          </a:prstGeom>
          <a:solidFill>
            <a:srgbClr val="FFDD00"/>
          </a:solidFill>
          <a:ln>
            <a:solidFill>
              <a:srgbClr val="FFD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1579431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ound Same Side Corner Rectangle 8"/>
          <p:cNvSpPr/>
          <p:nvPr userDrawn="1"/>
        </p:nvSpPr>
        <p:spPr>
          <a:xfrm rot="5400000" flipH="1">
            <a:off x="6257779" y="535575"/>
            <a:ext cx="3474720" cy="5267569"/>
          </a:xfrm>
          <a:prstGeom prst="round2SameRect">
            <a:avLst>
              <a:gd name="adj1" fmla="val 3122"/>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C97CDA66-08C2-4257-BD58-ACFB0474C42E}" type="datetime1">
              <a:rPr lang="en-GB" smtClean="0">
                <a:solidFill>
                  <a:prstClr val="black">
                    <a:tint val="75000"/>
                  </a:prstClr>
                </a:solidFill>
              </a:rPr>
              <a:pPr/>
              <a:t>25/03/2021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00524" y="6381331"/>
            <a:ext cx="1156677" cy="365125"/>
          </a:xfrm>
          <a:prstGeom prst="rect">
            <a:avLst/>
          </a:prstGeom>
        </p:spPr>
        <p:txBody>
          <a:bodyPr/>
          <a:lstStyle>
            <a:lvl1pPr algn="r">
              <a:defRPr sz="1200">
                <a:solidFill>
                  <a:srgbClr val="7F7F7F"/>
                </a:solidFill>
                <a:latin typeface="Arial" panose="020B0604020202020204" pitchFamily="34" charset="0"/>
                <a:cs typeface="Arial" panose="020B0604020202020204" pitchFamily="34" charset="0"/>
              </a:defRPr>
            </a:lvl1pPr>
          </a:lstStyle>
          <a:p>
            <a:fld id="{3830F748-930C-7740-A571-C53F4C20EDD2}" type="slidenum">
              <a:rPr lang="en-US" smtClean="0"/>
              <a:pPr/>
              <a:t>‹#›</a:t>
            </a:fld>
            <a:endParaRPr lang="en-US" dirty="0"/>
          </a:p>
        </p:txBody>
      </p:sp>
      <p:sp>
        <p:nvSpPr>
          <p:cNvPr id="8" name="Oval 7"/>
          <p:cNvSpPr/>
          <p:nvPr userDrawn="1"/>
        </p:nvSpPr>
        <p:spPr>
          <a:xfrm>
            <a:off x="1765944" y="1782425"/>
            <a:ext cx="3527619" cy="2773860"/>
          </a:xfrm>
          <a:prstGeom prst="ellipse">
            <a:avLst/>
          </a:prstGeom>
          <a:solidFill>
            <a:srgbClr val="FFDD00"/>
          </a:solidFill>
          <a:ln>
            <a:solidFill>
              <a:srgbClr val="FFD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0043798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42060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65160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8133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7878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7EF3E82-F062-4224-867C-6E08C61E1661}" type="datetimeFigureOut">
              <a:rPr lang="en-GB" smtClean="0">
                <a:solidFill>
                  <a:srgbClr val="B20E10"/>
                </a:solidFill>
              </a:rPr>
              <a:pPr/>
              <a:t>25/03/2021</a:t>
            </a:fld>
            <a:endParaRPr lang="en-GB" dirty="0">
              <a:solidFill>
                <a:srgbClr val="B20E1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srgbClr val="B20E10"/>
              </a:solidFill>
            </a:endParaRPr>
          </a:p>
        </p:txBody>
      </p:sp>
      <p:sp>
        <p:nvSpPr>
          <p:cNvPr id="6" name="Slide Number Placeholder 5"/>
          <p:cNvSpPr>
            <a:spLocks noGrp="1"/>
          </p:cNvSpPr>
          <p:nvPr>
            <p:ph type="sldNum" sz="quarter" idx="12"/>
          </p:nvPr>
        </p:nvSpPr>
        <p:spPr/>
        <p:txBody>
          <a:body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Tree>
    <p:extLst>
      <p:ext uri="{BB962C8B-B14F-4D97-AF65-F5344CB8AC3E}">
        <p14:creationId xmlns:p14="http://schemas.microsoft.com/office/powerpoint/2010/main" val="4725682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14225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07079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18338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95681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21845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70742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23386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4.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cs typeface="Arial" panose="020B0604020202020204" pitchFamily="34" charset="0"/>
              </a:defRPr>
            </a:lvl1pPr>
          </a:lstStyle>
          <a:p>
            <a:fld id="{6DDE8F97-2FDF-4EC0-9451-DC15B05F168E}" type="datetime1">
              <a:rPr lang="en-GB" smtClean="0"/>
              <a:pPr/>
              <a:t>25/03/2021</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r>
              <a:rPr lang="en-GB"/>
              <a:t>www.coramvoice.org.uk/brightspots</a:t>
            </a:r>
            <a:endParaRPr lang="en-GB" dirty="0"/>
          </a:p>
        </p:txBody>
      </p:sp>
      <p:sp>
        <p:nvSpPr>
          <p:cNvPr id="6" name="Slide Number Placeholder 5"/>
          <p:cNvSpPr>
            <a:spLocks noGrp="1"/>
          </p:cNvSpPr>
          <p:nvPr>
            <p:ph type="sldNum" sz="quarter" idx="4"/>
          </p:nvPr>
        </p:nvSpPr>
        <p:spPr>
          <a:xfrm>
            <a:off x="9168341" y="6381329"/>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cs typeface="Arial" panose="020B0604020202020204" pitchFamily="34" charset="0"/>
              </a:defRPr>
            </a:lvl1pPr>
          </a:lstStyle>
          <a:p>
            <a:fld id="{D0C90892-02D6-4317-805A-C207FF1EF343}" type="slidenum">
              <a:rPr lang="en-GB" smtClean="0"/>
              <a:pPr/>
              <a:t>‹#›</a:t>
            </a:fld>
            <a:endParaRPr lang="en-GB" dirty="0"/>
          </a:p>
        </p:txBody>
      </p:sp>
    </p:spTree>
    <p:extLst>
      <p:ext uri="{BB962C8B-B14F-4D97-AF65-F5344CB8AC3E}">
        <p14:creationId xmlns:p14="http://schemas.microsoft.com/office/powerpoint/2010/main" val="12090228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p14:dur="0" advTm="38001"/>
    </mc:Choice>
    <mc:Fallback xmlns="">
      <p:transition advTm="38001"/>
    </mc:Fallback>
  </mc:AlternateContent>
  <p:hf sldNum="0" hdr="0" ftr="0" dt="0"/>
  <p:txStyles>
    <p:titleStyle>
      <a:lvl1pPr algn="l" defTabSz="914400" rtl="0" eaLnBrk="1" latinLnBrk="0" hangingPunct="1">
        <a:spcBef>
          <a:spcPct val="0"/>
        </a:spcBef>
        <a:buNone/>
        <a:defRPr sz="3600" b="1" kern="1200">
          <a:solidFill>
            <a:srgbClr val="80388D"/>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588"/>
            <a:ext cx="12192000" cy="980140"/>
          </a:xfrm>
          <a:prstGeom prst="rect">
            <a:avLst/>
          </a:prstGeom>
          <a:ln>
            <a:noFill/>
          </a:ln>
        </p:spPr>
        <p:style>
          <a:lnRef idx="2">
            <a:schemeClr val="accent1">
              <a:shade val="50000"/>
            </a:schemeClr>
          </a:lnRef>
          <a:fillRef idx="1">
            <a:schemeClr val="accent1"/>
          </a:fillRef>
          <a:effectRef idx="0">
            <a:schemeClr val="accent1"/>
          </a:effectRef>
          <a:fontRef idx="none"/>
        </p:style>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239350" y="1124744"/>
            <a:ext cx="11713301" cy="52565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9168341"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1EF4E-6A8A-4257-B778-8273BC464938}" type="slidenum">
              <a:rPr lang="en-GB" smtClean="0">
                <a:solidFill>
                  <a:srgbClr val="B20E10">
                    <a:tint val="75000"/>
                  </a:srgbClr>
                </a:solidFill>
              </a:rPr>
              <a:pPr/>
              <a:t>‹#›</a:t>
            </a:fld>
            <a:endParaRPr lang="en-GB" dirty="0">
              <a:solidFill>
                <a:srgbClr val="B20E10">
                  <a:tint val="75000"/>
                </a:srgbClr>
              </a:solidFill>
            </a:endParaRPr>
          </a:p>
        </p:txBody>
      </p:sp>
    </p:spTree>
    <p:extLst>
      <p:ext uri="{BB962C8B-B14F-4D97-AF65-F5344CB8AC3E}">
        <p14:creationId xmlns:p14="http://schemas.microsoft.com/office/powerpoint/2010/main" val="190839119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marL="144000" algn="l" defTabSz="914400" rtl="0" eaLnBrk="1" latinLnBrk="0" hangingPunct="1">
        <a:spcBef>
          <a:spcPct val="0"/>
        </a:spcBef>
        <a:buNone/>
        <a:defRPr sz="36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3339" y="1124744"/>
            <a:ext cx="11809312" cy="52316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7379902-740A-4F06-8E73-3CFD24F14E80}" type="datetimeFigureOut">
              <a:rPr lang="en-GB" smtClean="0">
                <a:solidFill>
                  <a:prstClr val="black">
                    <a:tint val="75000"/>
                  </a:prstClr>
                </a:solidFill>
              </a:rPr>
              <a:pPr/>
              <a:t>25/03/2021</a:t>
            </a:fld>
            <a:endParaRPr lang="en-GB" dirty="0">
              <a:solidFill>
                <a:prstClr val="black">
                  <a:tint val="75000"/>
                </a:prstClr>
              </a:solidFill>
            </a:endParaRPr>
          </a:p>
        </p:txBody>
      </p:sp>
      <p:sp>
        <p:nvSpPr>
          <p:cNvPr id="6" name="Slide Number Placeholder 5"/>
          <p:cNvSpPr>
            <a:spLocks noGrp="1"/>
          </p:cNvSpPr>
          <p:nvPr>
            <p:ph type="sldNum" sz="quarter" idx="4"/>
          </p:nvPr>
        </p:nvSpPr>
        <p:spPr>
          <a:xfrm>
            <a:off x="9083329"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539720E-A6C6-41DC-A0CE-823AF1B2A98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3268240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3"/>
          </p:nvPr>
        </p:nvSpPr>
        <p:spPr>
          <a:xfrm>
            <a:off x="609600" y="6375200"/>
            <a:ext cx="3860800" cy="365125"/>
          </a:xfrm>
          <a:prstGeom prst="rect">
            <a:avLst/>
          </a:prstGeom>
        </p:spPr>
        <p:txBody>
          <a:bodyPr vert="horz" lIns="91440" tIns="45720" rIns="91440" bIns="45720" rtlCol="0" anchor="ctr"/>
          <a:lstStyle>
            <a:lvl1pPr algn="ctr">
              <a:defRPr sz="1050">
                <a:solidFill>
                  <a:schemeClr val="tx1">
                    <a:tint val="75000"/>
                  </a:schemeClr>
                </a:solidFill>
              </a:defRPr>
            </a:lvl1pPr>
          </a:lstStyle>
          <a:p>
            <a:pPr algn="l" defTabSz="457200"/>
            <a:endParaRPr lang="en-US" dirty="0">
              <a:solidFill>
                <a:prstClr val="black">
                  <a:tint val="75000"/>
                </a:prstClr>
              </a:solidFill>
            </a:endParaRPr>
          </a:p>
        </p:txBody>
      </p:sp>
    </p:spTree>
    <p:extLst>
      <p:ext uri="{BB962C8B-B14F-4D97-AF65-F5344CB8AC3E}">
        <p14:creationId xmlns:p14="http://schemas.microsoft.com/office/powerpoint/2010/main" val="221803827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Lst>
  <p:hf hdr="0" ftr="0" dt="0"/>
  <p:txStyles>
    <p:titleStyle>
      <a:lvl1pPr algn="l" defTabSz="457200" rtl="0" eaLnBrk="1" latinLnBrk="0" hangingPunct="1">
        <a:spcBef>
          <a:spcPct val="0"/>
        </a:spcBef>
        <a:buNone/>
        <a:defRPr sz="3600" kern="1200">
          <a:solidFill>
            <a:schemeClr val="tx1">
              <a:lumMod val="75000"/>
              <a:lumOff val="25000"/>
            </a:schemeClr>
          </a:solidFill>
          <a:latin typeface="Source Sans Pro"/>
          <a:ea typeface="+mj-ea"/>
          <a:cs typeface="Source Sans Pro"/>
        </a:defRPr>
      </a:lvl1pPr>
    </p:titleStyle>
    <p:bodyStyle>
      <a:lvl1pPr marL="342900" indent="-342900" algn="l" defTabSz="457200" rtl="0" eaLnBrk="1" latinLnBrk="0" hangingPunct="1">
        <a:spcBef>
          <a:spcPct val="20000"/>
        </a:spcBef>
        <a:buClr>
          <a:srgbClr val="BA6BD5"/>
        </a:buClr>
        <a:buFont typeface="Arial"/>
        <a:buChar char="•"/>
        <a:defRPr sz="3200" kern="1200">
          <a:solidFill>
            <a:srgbClr val="404040"/>
          </a:solidFill>
          <a:latin typeface="Seravek ExtraLight"/>
          <a:ea typeface="+mn-ea"/>
          <a:cs typeface="Seravek ExtraLight"/>
        </a:defRPr>
      </a:lvl1pPr>
      <a:lvl2pPr marL="742950" indent="-285750" algn="l" defTabSz="457200" rtl="0" eaLnBrk="1" latinLnBrk="0" hangingPunct="1">
        <a:spcBef>
          <a:spcPct val="20000"/>
        </a:spcBef>
        <a:buClrTx/>
        <a:buSzPct val="80000"/>
        <a:buFont typeface="Arial"/>
        <a:buChar char="•"/>
        <a:defRPr sz="2800" kern="1200">
          <a:solidFill>
            <a:schemeClr val="tx1">
              <a:lumMod val="65000"/>
              <a:lumOff val="35000"/>
            </a:schemeClr>
          </a:solidFill>
          <a:latin typeface="Seravek ExtraLight"/>
          <a:ea typeface="+mn-ea"/>
          <a:cs typeface="Seravek Extra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Seravek ExtraLight"/>
          <a:ea typeface="+mn-ea"/>
          <a:cs typeface="Seravek Extra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Seravek ExtraLight"/>
          <a:ea typeface="+mn-ea"/>
          <a:cs typeface="Seravek Extra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Seravek ExtraLight"/>
          <a:ea typeface="+mn-ea"/>
          <a:cs typeface="Seravek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C0CD1F-05F4-489B-84FC-5151AD073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9D8937-FCFB-4CDC-9CA0-114BB4C61C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667DB9-BDD6-4D31-9638-518DB5768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A5272-1150-4502-BAE9-A09F287C92D0}"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69042C93-2515-4184-8EA5-CE49573ADD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FA9F347-0459-4E2D-AB58-9ED65CECF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6E8D9-65EA-439B-8310-152AD37D32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062996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969188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63B570-4D7A-45E9-9FC2-634E6160F2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52C363-60EF-4401-956F-2235875BD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3F1704-F757-45FD-99F6-26D1592912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317E3-B07C-4370-8CD4-22A89F687172}"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8044D96D-0CED-487E-AA0F-C33C97506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AA4BBD9-8938-4416-869D-82FAF336AE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2A1CD-EABA-4CA7-9B25-5C7AEDBB424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496513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cs typeface="Arial" panose="020B0604020202020204" pitchFamily="34" charset="0"/>
              </a:defRPr>
            </a:lvl1pPr>
          </a:lstStyle>
          <a:p>
            <a:fld id="{3E36FB3C-8F79-4FCE-B87E-745F5ACED488}" type="datetime1">
              <a:rPr lang="en-GB" smtClean="0">
                <a:solidFill>
                  <a:prstClr val="black">
                    <a:tint val="75000"/>
                  </a:prstClr>
                </a:solidFill>
              </a:rPr>
              <a:pPr/>
              <a:t>25/03/2021</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9168341" y="6381331"/>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cs typeface="Arial" panose="020B0604020202020204" pitchFamily="34" charset="0"/>
              </a:defRPr>
            </a:lvl1pPr>
          </a:lstStyle>
          <a:p>
            <a:fld id="{D0C90892-02D6-4317-805A-C207FF1EF34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8650080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Lst>
  <p:hf hdr="0" ftr="0" dt="0"/>
  <p:txStyles>
    <p:titleStyle>
      <a:lvl1pPr algn="l" defTabSz="9144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3B8154-FA08-4D17-A6BF-B401711B9689}" type="datetimeFigureOut">
              <a:rPr lang="en-GB" smtClean="0">
                <a:solidFill>
                  <a:prstClr val="black">
                    <a:tint val="75000"/>
                  </a:prstClr>
                </a:solidFill>
              </a:rPr>
              <a:pPr/>
              <a:t>25/03/2021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32EBB-9ABE-4845-A14B-2157E185FEB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258379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9.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ags" Target="../tags/tag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hyperlink" Target="https://coramvoice.org.uk/for-professionals/bright-spots-2/bright-spots-publications/" TargetMode="Externa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chart" Target="../charts/chart3.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chart" Target="../charts/chart6.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21.png"/><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8.png"/><Relationship Id="rId2" Type="http://schemas.openxmlformats.org/officeDocument/2006/relationships/notesSlide" Target="../notesSlides/notesSlide17.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7.png"/><Relationship Id="rId5" Type="http://schemas.openxmlformats.org/officeDocument/2006/relationships/diagramQuickStyle" Target="../diagrams/quickStyle3.xml"/><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diagramLayout" Target="../diagrams/layout3.xml"/><Relationship Id="rId9" Type="http://schemas.openxmlformats.org/officeDocument/2006/relationships/image" Target="../media/image55.png"/><Relationship Id="rId1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hyperlink" Target="https://www.youtube.com/watch?v=7fix5CYICt8&amp;feature=emb_logo" TargetMode="Externa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66.png"/><Relationship Id="rId4" Type="http://schemas.openxmlformats.org/officeDocument/2006/relationships/hyperlink" Target="https://knowledgebank.signsofsafety.ne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68.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0.jpe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73.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hyperlink" Target="https://bit.ly/2YRJ3NG" TargetMode="External"/><Relationship Id="rId5" Type="http://schemas.openxmlformats.org/officeDocument/2006/relationships/image" Target="../media/image72.emf"/><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4.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0.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coramvoice.org.uk/brightspots" TargetMode="External"/><Relationship Id="rId7" Type="http://schemas.openxmlformats.org/officeDocument/2006/relationships/image" Target="../media/image75.png"/><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hyperlink" Target="mailto:Linda.Briheim-crookall@coramvoice.ogr.uk"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0" y="-8308304"/>
            <a:ext cx="12355060" cy="17476432"/>
          </a:xfrm>
          <a:prstGeom prst="rect">
            <a:avLst/>
          </a:prstGeom>
        </p:spPr>
      </p:pic>
      <p:sp>
        <p:nvSpPr>
          <p:cNvPr id="8" name="Rectangle 7"/>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pc="3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4" y="5810707"/>
            <a:ext cx="1376959" cy="876620"/>
          </a:xfrm>
          <a:prstGeom prst="rect">
            <a:avLst/>
          </a:prstGeom>
        </p:spPr>
      </p:pic>
      <p:sp>
        <p:nvSpPr>
          <p:cNvPr id="14" name="Rounded Rectangle 13"/>
          <p:cNvSpPr/>
          <p:nvPr/>
        </p:nvSpPr>
        <p:spPr>
          <a:xfrm>
            <a:off x="119336" y="4537917"/>
            <a:ext cx="7032104" cy="1102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6B2F75"/>
                </a:solidFill>
                <a:latin typeface="Arial" panose="020B0604020202020204" pitchFamily="34" charset="0"/>
                <a:cs typeface="Arial" panose="020B0604020202020204" pitchFamily="34" charset="0"/>
              </a:rPr>
              <a:t>Professor Julie Selwyn, The Rees Centre, Department of Education, University of Oxford,  julie.selwyn@education.ox.ac.uk</a:t>
            </a:r>
            <a:br>
              <a:rPr lang="en-GB" sz="1600" dirty="0">
                <a:solidFill>
                  <a:srgbClr val="6B2F75"/>
                </a:solidFill>
                <a:latin typeface="Arial" panose="020B0604020202020204" pitchFamily="34" charset="0"/>
                <a:cs typeface="Arial" panose="020B0604020202020204" pitchFamily="34" charset="0"/>
              </a:rPr>
            </a:br>
            <a:br>
              <a:rPr lang="en-GB" sz="1600" dirty="0">
                <a:solidFill>
                  <a:srgbClr val="6B2F75"/>
                </a:solidFill>
                <a:latin typeface="Arial" panose="020B0604020202020204" pitchFamily="34" charset="0"/>
                <a:cs typeface="Arial" panose="020B0604020202020204" pitchFamily="34" charset="0"/>
              </a:rPr>
            </a:br>
            <a:r>
              <a:rPr lang="en-GB" sz="1600" dirty="0">
                <a:solidFill>
                  <a:srgbClr val="6B2F75"/>
                </a:solidFill>
                <a:latin typeface="Arial" panose="020B0604020202020204" pitchFamily="34" charset="0"/>
                <a:cs typeface="Arial" panose="020B0604020202020204" pitchFamily="34" charset="0"/>
              </a:rPr>
              <a:t>Linda Briheim-</a:t>
            </a:r>
            <a:r>
              <a:rPr lang="en-GB" sz="1600" dirty="0" err="1">
                <a:solidFill>
                  <a:srgbClr val="6B2F75"/>
                </a:solidFill>
                <a:latin typeface="Arial" panose="020B0604020202020204" pitchFamily="34" charset="0"/>
                <a:cs typeface="Arial" panose="020B0604020202020204" pitchFamily="34" charset="0"/>
              </a:rPr>
              <a:t>Crookall</a:t>
            </a:r>
            <a:r>
              <a:rPr lang="en-GB" sz="1600" dirty="0">
                <a:solidFill>
                  <a:srgbClr val="6B2F75"/>
                </a:solidFill>
                <a:latin typeface="Arial" panose="020B0604020202020204" pitchFamily="34" charset="0"/>
                <a:cs typeface="Arial" panose="020B0604020202020204" pitchFamily="34" charset="0"/>
              </a:rPr>
              <a:t>, Coram Voice, linda.briheim@coramvoice.org.uk</a:t>
            </a:r>
            <a:br>
              <a:rPr lang="en-GB" sz="1600" dirty="0">
                <a:solidFill>
                  <a:srgbClr val="6B2F75"/>
                </a:solidFill>
                <a:latin typeface="Arial" panose="020B0604020202020204" pitchFamily="34" charset="0"/>
                <a:cs typeface="Arial" panose="020B0604020202020204" pitchFamily="34" charset="0"/>
              </a:rPr>
            </a:br>
            <a:endParaRPr lang="en-GB" sz="1600" dirty="0">
              <a:solidFill>
                <a:srgbClr val="6B2F75"/>
              </a:solidFill>
              <a:latin typeface="Arial" panose="020B0604020202020204" pitchFamily="34" charset="0"/>
              <a:cs typeface="Arial" panose="020B0604020202020204" pitchFamily="34" charset="0"/>
            </a:endParaRPr>
          </a:p>
        </p:txBody>
      </p:sp>
      <p:pic>
        <p:nvPicPr>
          <p:cNvPr id="13" name="Picture 2" descr="\\VOISRVFS\Company Shared Folders\London and South East\Policy\Bright Spots Project\External Communications\Branding &amp; Logos\Logos\REES logo lock up_RGB.jpg">
            <a:extLst>
              <a:ext uri="{FF2B5EF4-FFF2-40B4-BE49-F238E27FC236}">
                <a16:creationId xmlns:a16="http://schemas.microsoft.com/office/drawing/2014/main" id="{9AEB5300-8662-374A-99FE-4061C5067F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6836" y="5913220"/>
            <a:ext cx="2776733" cy="61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980020" y="2801835"/>
            <a:ext cx="4692044" cy="1384995"/>
          </a:xfrm>
          <a:prstGeom prst="rect">
            <a:avLst/>
          </a:prstGeom>
          <a:noFill/>
        </p:spPr>
        <p:txBody>
          <a:bodyPr wrap="square" rtlCol="0">
            <a:spAutoFit/>
          </a:bodyPr>
          <a:lstStyle/>
          <a:p>
            <a:r>
              <a:rPr lang="en-US" sz="2800" b="1" dirty="0">
                <a:solidFill>
                  <a:srgbClr val="6B2F75"/>
                </a:solidFill>
                <a:latin typeface="Arial" panose="020B0604020202020204" pitchFamily="34" charset="0"/>
                <a:cs typeface="Arial" panose="020B0604020202020204" pitchFamily="34" charset="0"/>
              </a:rPr>
              <a:t>The subjective well-being of  children in care and care leavers</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543" y="2740552"/>
            <a:ext cx="1376896" cy="1376896"/>
          </a:xfrm>
          <a:prstGeom prst="rect">
            <a:avLst/>
          </a:prstGeom>
          <a:solidFill>
            <a:schemeClr val="accent5"/>
          </a:solidFill>
          <a:ln w="76200">
            <a:noFill/>
          </a:ln>
        </p:spPr>
      </p:pic>
    </p:spTree>
    <p:custDataLst>
      <p:tags r:id="rId1"/>
    </p:custDataLst>
    <p:extLst>
      <p:ext uri="{BB962C8B-B14F-4D97-AF65-F5344CB8AC3E}">
        <p14:creationId xmlns:p14="http://schemas.microsoft.com/office/powerpoint/2010/main" val="299651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50000"/>
                  </a:schemeClr>
                </a:solidFill>
              </a:rPr>
              <a:t> </a:t>
            </a:r>
            <a:r>
              <a:rPr lang="en-GB" dirty="0">
                <a:solidFill>
                  <a:srgbClr val="7030A0"/>
                </a:solidFill>
                <a:latin typeface="Candara" panose="020E0502030303020204" pitchFamily="34" charset="0"/>
              </a:rPr>
              <a:t>Cognitive interviewing</a:t>
            </a:r>
          </a:p>
        </p:txBody>
      </p:sp>
      <p:sp>
        <p:nvSpPr>
          <p:cNvPr id="3" name="Content Placeholder 2"/>
          <p:cNvSpPr>
            <a:spLocks noGrp="1"/>
          </p:cNvSpPr>
          <p:nvPr>
            <p:ph idx="1"/>
          </p:nvPr>
        </p:nvSpPr>
        <p:spPr>
          <a:xfrm>
            <a:off x="838200" y="1535837"/>
            <a:ext cx="10515600" cy="4641126"/>
          </a:xfrm>
        </p:spPr>
        <p:txBody>
          <a:bodyPr>
            <a:normAutofit lnSpcReduction="10000"/>
          </a:bodyPr>
          <a:lstStyle/>
          <a:p>
            <a:pPr marL="0" indent="0">
              <a:buNone/>
            </a:pPr>
            <a:r>
              <a:rPr lang="en-GB" dirty="0">
                <a:solidFill>
                  <a:schemeClr val="accent1">
                    <a:lumMod val="50000"/>
                  </a:schemeClr>
                </a:solidFill>
              </a:rPr>
              <a:t>To understand…</a:t>
            </a:r>
          </a:p>
          <a:p>
            <a:r>
              <a:rPr lang="en-GB" dirty="0"/>
              <a:t>Did they understand the question in the way we intended? (</a:t>
            </a:r>
            <a:r>
              <a:rPr lang="en-GB" dirty="0" err="1"/>
              <a:t>e.g</a:t>
            </a:r>
            <a:r>
              <a:rPr lang="en-GB" dirty="0"/>
              <a:t> – Do you feel settled at home?) - </a:t>
            </a:r>
            <a:r>
              <a:rPr lang="en-GB" i="1" dirty="0">
                <a:solidFill>
                  <a:srgbClr val="FF0000"/>
                </a:solidFill>
              </a:rPr>
              <a:t>Comprehension</a:t>
            </a:r>
          </a:p>
          <a:p>
            <a:r>
              <a:rPr lang="en-GB" dirty="0"/>
              <a:t>Could they recall the answer. E.g. how many social workers have you had in the last 12 months? - </a:t>
            </a:r>
            <a:r>
              <a:rPr lang="en-GB" i="1" dirty="0">
                <a:solidFill>
                  <a:srgbClr val="FF0000"/>
                </a:solidFill>
              </a:rPr>
              <a:t>Retrieval</a:t>
            </a:r>
          </a:p>
          <a:p>
            <a:r>
              <a:rPr lang="en-GB" dirty="0"/>
              <a:t>Were they happy with the response options? E.g. Most of the time  sometimes, hardly ever, never. </a:t>
            </a:r>
            <a:r>
              <a:rPr lang="en-GB" i="1" dirty="0">
                <a:solidFill>
                  <a:srgbClr val="FF0000"/>
                </a:solidFill>
              </a:rPr>
              <a:t>- Measurement</a:t>
            </a:r>
          </a:p>
          <a:p>
            <a:r>
              <a:rPr lang="en-GB" dirty="0"/>
              <a:t>Do they feel OK about being asked the different questions e.g. did they mind being asked about birth family contact? </a:t>
            </a:r>
            <a:r>
              <a:rPr lang="en-GB" i="1" dirty="0">
                <a:solidFill>
                  <a:srgbClr val="FF0000"/>
                </a:solidFill>
              </a:rPr>
              <a:t>Response</a:t>
            </a:r>
          </a:p>
          <a:p>
            <a:r>
              <a:rPr lang="en-GB" dirty="0"/>
              <a:t>The acceptable time to complete a survey</a:t>
            </a:r>
          </a:p>
          <a:p>
            <a:r>
              <a:rPr lang="en-GB" dirty="0"/>
              <a:t>Any key questions missing?</a:t>
            </a:r>
          </a:p>
          <a:p>
            <a:endParaRPr lang="en-GB" dirty="0"/>
          </a:p>
        </p:txBody>
      </p:sp>
    </p:spTree>
    <p:extLst>
      <p:ext uri="{BB962C8B-B14F-4D97-AF65-F5344CB8AC3E}">
        <p14:creationId xmlns:p14="http://schemas.microsoft.com/office/powerpoint/2010/main" val="541931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400256" y="6390813"/>
            <a:ext cx="2133600" cy="355641"/>
          </a:xfrm>
        </p:spPr>
        <p:txBody>
          <a:bodyPr/>
          <a:lstStyle/>
          <a:p>
            <a:fld id="{3830F748-930C-7740-A571-C53F4C20EDD2}" type="slidenum">
              <a:rPr lang="en-US" smtClean="0">
                <a:solidFill>
                  <a:prstClr val="black">
                    <a:tint val="75000"/>
                  </a:prstClr>
                </a:solidFill>
              </a:rPr>
              <a:pPr/>
              <a:t>11</a:t>
            </a:fld>
            <a:endParaRPr lang="en-US" dirty="0">
              <a:solidFill>
                <a:prstClr val="black">
                  <a:tint val="75000"/>
                </a:prstClr>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493" t="10030" r="4784" b="9526"/>
          <a:stretch/>
        </p:blipFill>
        <p:spPr>
          <a:xfrm>
            <a:off x="0" y="1340768"/>
            <a:ext cx="6036787" cy="5412459"/>
          </a:xfrm>
          <a:prstGeom prst="rect">
            <a:avLst/>
          </a:prstGeom>
        </p:spPr>
      </p:pic>
      <p:sp>
        <p:nvSpPr>
          <p:cNvPr id="6" name="Oval 5"/>
          <p:cNvSpPr/>
          <p:nvPr/>
        </p:nvSpPr>
        <p:spPr>
          <a:xfrm rot="581709">
            <a:off x="-323433" y="1133086"/>
            <a:ext cx="1049664" cy="11250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pic>
        <p:nvPicPr>
          <p:cNvPr id="20" name="Picture 19" descr="C:\Users\linda.briheim\AppData\Local\Microsoft\Windows\INetCache\Content.Word\OLBC-Well-being-indicators-whole-graphi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1252" y="1340768"/>
            <a:ext cx="5835388" cy="5331128"/>
          </a:xfrm>
          <a:prstGeom prst="rect">
            <a:avLst/>
          </a:prstGeom>
          <a:noFill/>
          <a:ln>
            <a:noFill/>
          </a:ln>
        </p:spPr>
      </p:pic>
      <p:sp>
        <p:nvSpPr>
          <p:cNvPr id="21" name="Title 1"/>
          <p:cNvSpPr txBox="1">
            <a:spLocks/>
          </p:cNvSpPr>
          <p:nvPr/>
        </p:nvSpPr>
        <p:spPr>
          <a:xfrm>
            <a:off x="-179565" y="-100529"/>
            <a:ext cx="12432703" cy="1143000"/>
          </a:xfrm>
          <a:prstGeom prst="rect">
            <a:avLst/>
          </a:prstGeom>
          <a:noFill/>
          <a:ln w="25400" cap="flat" cmpd="sng" algn="ctr">
            <a:noFill/>
            <a:prstDash val="solid"/>
          </a:ln>
          <a:effectLst/>
        </p:spPr>
        <p:txBody>
          <a:bodyPr vert="horz" lIns="91440" tIns="45720" rIns="91440" bIns="45720" rtlCol="0" anchor="ctr">
            <a:noAutofit/>
          </a:bodyPr>
          <a:lstStyle>
            <a:lvl1pPr marL="144000" algn="l" defTabSz="914400" rtl="0" eaLnBrk="1" latinLnBrk="0" hangingPunct="1">
              <a:spcBef>
                <a:spcPct val="0"/>
              </a:spcBef>
              <a:buNone/>
              <a:defRPr sz="3600" b="1" kern="1200">
                <a:solidFill>
                  <a:schemeClr val="bg1"/>
                </a:solidFill>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lgn="ctr">
              <a:defRPr/>
            </a:pPr>
            <a:r>
              <a:rPr lang="en-US" sz="3200" dirty="0">
                <a:solidFill>
                  <a:srgbClr val="6B2F75"/>
                </a:solidFill>
              </a:rPr>
              <a:t>Bright Spots domains and indicators of well-being </a:t>
            </a:r>
            <a:endParaRPr lang="en-GB" sz="3200" dirty="0">
              <a:solidFill>
                <a:srgbClr val="6B2F75"/>
              </a:solidFill>
            </a:endParaRPr>
          </a:p>
        </p:txBody>
      </p:sp>
      <p:sp>
        <p:nvSpPr>
          <p:cNvPr id="8" name="Title 1"/>
          <p:cNvSpPr txBox="1">
            <a:spLocks/>
          </p:cNvSpPr>
          <p:nvPr/>
        </p:nvSpPr>
        <p:spPr>
          <a:xfrm>
            <a:off x="1192538" y="481235"/>
            <a:ext cx="12432703" cy="1143000"/>
          </a:xfrm>
          <a:prstGeom prst="rect">
            <a:avLst/>
          </a:prstGeom>
          <a:noFill/>
          <a:ln w="25400" cap="flat" cmpd="sng" algn="ctr">
            <a:noFill/>
            <a:prstDash val="solid"/>
          </a:ln>
          <a:effectLst/>
        </p:spPr>
        <p:txBody>
          <a:bodyPr vert="horz" lIns="91440" tIns="45720" rIns="91440" bIns="45720" rtlCol="0" anchor="ctr">
            <a:noAutofit/>
          </a:bodyPr>
          <a:lstStyle>
            <a:lvl1pPr marL="144000" algn="l" defTabSz="914400" rtl="0" eaLnBrk="1" latinLnBrk="0" hangingPunct="1">
              <a:spcBef>
                <a:spcPct val="0"/>
              </a:spcBef>
              <a:buNone/>
              <a:defRPr sz="3600" b="1" kern="1200">
                <a:solidFill>
                  <a:schemeClr val="bg1"/>
                </a:solidFill>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defRPr/>
            </a:pPr>
            <a:r>
              <a:rPr lang="en-US" sz="2800" dirty="0">
                <a:solidFill>
                  <a:srgbClr val="6B2F75"/>
                </a:solidFill>
                <a:latin typeface="Arial" panose="020B0604020202020204" pitchFamily="34" charset="0"/>
                <a:cs typeface="Arial" panose="020B0604020202020204" pitchFamily="34" charset="0"/>
              </a:rPr>
              <a:t>Your Life Your Care </a:t>
            </a:r>
            <a:endParaRPr lang="en-GB" sz="2800" dirty="0">
              <a:solidFill>
                <a:srgbClr val="6B2F75"/>
              </a:solidFill>
              <a:latin typeface="Arial" panose="020B0604020202020204" pitchFamily="34" charset="0"/>
              <a:cs typeface="Arial" panose="020B0604020202020204" pitchFamily="34" charset="0"/>
            </a:endParaRPr>
          </a:p>
        </p:txBody>
      </p:sp>
      <p:sp>
        <p:nvSpPr>
          <p:cNvPr id="9" name="Title 1"/>
          <p:cNvSpPr txBox="1">
            <a:spLocks/>
          </p:cNvSpPr>
          <p:nvPr/>
        </p:nvSpPr>
        <p:spPr>
          <a:xfrm>
            <a:off x="6906824" y="470971"/>
            <a:ext cx="12432703" cy="1143000"/>
          </a:xfrm>
          <a:prstGeom prst="rect">
            <a:avLst/>
          </a:prstGeom>
          <a:noFill/>
          <a:ln w="25400" cap="flat" cmpd="sng" algn="ctr">
            <a:noFill/>
            <a:prstDash val="solid"/>
          </a:ln>
          <a:effectLst/>
        </p:spPr>
        <p:txBody>
          <a:bodyPr vert="horz" lIns="91440" tIns="45720" rIns="91440" bIns="45720" rtlCol="0" anchor="ctr">
            <a:noAutofit/>
          </a:bodyPr>
          <a:lstStyle>
            <a:lvl1pPr marL="144000" algn="l" defTabSz="914400" rtl="0" eaLnBrk="1" latinLnBrk="0" hangingPunct="1">
              <a:spcBef>
                <a:spcPct val="0"/>
              </a:spcBef>
              <a:buNone/>
              <a:defRPr sz="3600" b="1" kern="1200">
                <a:solidFill>
                  <a:schemeClr val="bg1"/>
                </a:solidFill>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defRPr/>
            </a:pPr>
            <a:r>
              <a:rPr lang="en-US" sz="2800" dirty="0">
                <a:solidFill>
                  <a:srgbClr val="6B2F75"/>
                </a:solidFill>
                <a:latin typeface="Arial" panose="020B0604020202020204" pitchFamily="34" charset="0"/>
                <a:cs typeface="Arial" panose="020B0604020202020204" pitchFamily="34" charset="0"/>
              </a:rPr>
              <a:t>Your Life Beyond Care</a:t>
            </a:r>
            <a:endParaRPr lang="en-GB" sz="2800" dirty="0">
              <a:solidFill>
                <a:srgbClr val="6B2F75"/>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48808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B5DC-B0DC-4ECE-A322-BEDA51339931}"/>
              </a:ext>
            </a:extLst>
          </p:cNvPr>
          <p:cNvSpPr>
            <a:spLocks noGrp="1"/>
          </p:cNvSpPr>
          <p:nvPr>
            <p:ph type="title"/>
          </p:nvPr>
        </p:nvSpPr>
        <p:spPr>
          <a:xfrm>
            <a:off x="838200" y="365125"/>
            <a:ext cx="7264791" cy="1460500"/>
          </a:xfrm>
        </p:spPr>
        <p:txBody>
          <a:bodyPr>
            <a:normAutofit fontScale="90000"/>
          </a:bodyPr>
          <a:lstStyle/>
          <a:p>
            <a:r>
              <a:rPr lang="en-GB" dirty="0">
                <a:solidFill>
                  <a:srgbClr val="7030A0"/>
                </a:solidFill>
                <a:latin typeface="Candara" panose="020E0502030303020204" pitchFamily="34" charset="0"/>
              </a:rPr>
              <a:t>Meeting survey standards European Statistical System Quality Dimensions 2013</a:t>
            </a:r>
          </a:p>
        </p:txBody>
      </p:sp>
      <p:sp>
        <p:nvSpPr>
          <p:cNvPr id="3" name="Content Placeholder 2">
            <a:extLst>
              <a:ext uri="{FF2B5EF4-FFF2-40B4-BE49-F238E27FC236}">
                <a16:creationId xmlns:a16="http://schemas.microsoft.com/office/drawing/2014/main" id="{383FCB9F-A60C-420B-89D0-C29F7C2C6E78}"/>
              </a:ext>
            </a:extLst>
          </p:cNvPr>
          <p:cNvSpPr>
            <a:spLocks noGrp="1"/>
          </p:cNvSpPr>
          <p:nvPr>
            <p:ph idx="1"/>
          </p:nvPr>
        </p:nvSpPr>
        <p:spPr>
          <a:xfrm>
            <a:off x="976423" y="2219029"/>
            <a:ext cx="10515600" cy="4351338"/>
          </a:xfrm>
        </p:spPr>
        <p:txBody>
          <a:bodyPr>
            <a:normAutofit fontScale="92500" lnSpcReduction="10000"/>
          </a:bodyPr>
          <a:lstStyle/>
          <a:p>
            <a:pPr marL="0" indent="0">
              <a:buNone/>
            </a:pPr>
            <a:r>
              <a:rPr lang="en-GB" b="1" dirty="0"/>
              <a:t>Accessibility </a:t>
            </a:r>
            <a:r>
              <a:rPr lang="en-GB" dirty="0"/>
              <a:t>– template and letters provided to help the LA distribute</a:t>
            </a:r>
          </a:p>
          <a:p>
            <a:pPr marL="0" indent="0">
              <a:buNone/>
            </a:pPr>
            <a:r>
              <a:rPr lang="en-GB" b="1" dirty="0"/>
              <a:t>Coherence and comparability </a:t>
            </a:r>
            <a:r>
              <a:rPr lang="en-GB" dirty="0"/>
              <a:t>–general population norms &amp; benchmarking against other LAs </a:t>
            </a:r>
          </a:p>
          <a:p>
            <a:pPr marL="0" indent="0">
              <a:buNone/>
            </a:pPr>
            <a:r>
              <a:rPr lang="en-GB" b="1" dirty="0"/>
              <a:t>Relevance</a:t>
            </a:r>
            <a:r>
              <a:rPr lang="en-GB" dirty="0"/>
              <a:t> – Good face validity (as developed with children), content validity ( expert group/LA feedback)  </a:t>
            </a:r>
          </a:p>
          <a:p>
            <a:pPr marL="0" indent="0">
              <a:buNone/>
            </a:pPr>
            <a:r>
              <a:rPr lang="en-GB" b="1" dirty="0"/>
              <a:t>Reliability</a:t>
            </a:r>
            <a:r>
              <a:rPr lang="en-GB" dirty="0"/>
              <a:t> – Cronbach’s alpha girls 0.82 and boys 0.77. Little missing data. Factor analysis and IRT completed – a psychometrically robust tool</a:t>
            </a:r>
          </a:p>
          <a:p>
            <a:pPr marL="0" indent="0">
              <a:buNone/>
            </a:pPr>
            <a:r>
              <a:rPr lang="en-GB" b="1" dirty="0"/>
              <a:t>Timeliness</a:t>
            </a:r>
            <a:r>
              <a:rPr lang="en-GB" dirty="0"/>
              <a:t> – reports </a:t>
            </a:r>
            <a:r>
              <a:rPr lang="en-GB" dirty="0">
                <a:latin typeface="Calibri" panose="020F0502020204030204" pitchFamily="34" charset="0"/>
                <a:cs typeface="Calibri" panose="020F0502020204030204" pitchFamily="34" charset="0"/>
              </a:rPr>
              <a:t>received within 3 months </a:t>
            </a:r>
          </a:p>
          <a:p>
            <a:pPr marL="0" indent="0">
              <a:buNone/>
            </a:pPr>
            <a:r>
              <a:rPr lang="en-GB" dirty="0">
                <a:latin typeface="Garamond" panose="02020404030301010803" pitchFamily="18" charset="0"/>
              </a:rPr>
              <a:t>OFSTED - </a:t>
            </a:r>
            <a:r>
              <a:rPr lang="en-GB" sz="2200" dirty="0">
                <a:effectLst/>
                <a:latin typeface="Calibri" panose="020F0502020204030204" pitchFamily="34" charset="0"/>
                <a:ea typeface="Times New Roman" panose="02020603050405020304" pitchFamily="18" charset="0"/>
              </a:rPr>
              <a:t>"The local authority is striving to be child focused and to shape its services in response to the wishes and views of children in its care. The annual 'Bright Spot' survey is an effective mechanism for communicating with children, and it has led to new initiatives, … </a:t>
            </a:r>
            <a:r>
              <a:rPr lang="en-GB" sz="2200" dirty="0">
                <a:effectLst/>
                <a:latin typeface="Calibri" panose="020F0502020204030204" pitchFamily="34" charset="0"/>
                <a:ea typeface="Times New Roman" panose="02020603050405020304" pitchFamily="18" charset="0"/>
                <a:cs typeface="Times New Roman" panose="02020603050405020304" pitchFamily="18" charset="0"/>
              </a:rPr>
              <a:t>resulted in improvements in services for children in care and care leavers.</a:t>
            </a:r>
            <a:endParaRPr lang="en-GB" sz="2200" dirty="0">
              <a:latin typeface="Garamond" panose="02020404030301010803" pitchFamily="18" charset="0"/>
            </a:endParaRPr>
          </a:p>
          <a:p>
            <a:pPr marL="0" indent="0">
              <a:buNone/>
            </a:pPr>
            <a:endParaRPr lang="en-GB" dirty="0">
              <a:latin typeface="Garamond" panose="02020404030301010803" pitchFamily="18" charset="0"/>
            </a:endParaRPr>
          </a:p>
          <a:p>
            <a:pPr marL="0" indent="0">
              <a:buNone/>
            </a:pPr>
            <a:endParaRPr lang="en-GB" dirty="0">
              <a:latin typeface="Garamond" panose="02020404030301010803" pitchFamily="18" charset="0"/>
            </a:endParaRPr>
          </a:p>
          <a:p>
            <a:endParaRPr lang="en-GB" dirty="0"/>
          </a:p>
          <a:p>
            <a:endParaRPr lang="en-GB" dirty="0"/>
          </a:p>
          <a:p>
            <a:endParaRPr lang="en-GB" dirty="0"/>
          </a:p>
        </p:txBody>
      </p:sp>
      <p:pic>
        <p:nvPicPr>
          <p:cNvPr id="1032" name="Picture 8" descr="Image result for survey validity">
            <a:extLst>
              <a:ext uri="{FF2B5EF4-FFF2-40B4-BE49-F238E27FC236}">
                <a16:creationId xmlns:a16="http://schemas.microsoft.com/office/drawing/2014/main" id="{BC236A90-0BF2-45CD-A076-6BE269DBE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813" y="55636"/>
            <a:ext cx="4271187" cy="155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60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700808"/>
            <a:ext cx="10363200" cy="1470025"/>
          </a:xfrm>
        </p:spPr>
        <p:txBody>
          <a:bodyPr>
            <a:normAutofit/>
          </a:bodyPr>
          <a:lstStyle/>
          <a:p>
            <a:pPr algn="ctr"/>
            <a:r>
              <a:rPr lang="en-US" sz="7200" dirty="0"/>
              <a:t>History &amp; development</a:t>
            </a:r>
            <a:endParaRPr lang="en-GB" sz="7200" dirty="0"/>
          </a:p>
        </p:txBody>
      </p:sp>
      <p:sp>
        <p:nvSpPr>
          <p:cNvPr id="5" name="Subtitle 4"/>
          <p:cNvSpPr>
            <a:spLocks noGrp="1"/>
          </p:cNvSpPr>
          <p:nvPr>
            <p:ph type="subTitle" idx="1"/>
          </p:nvPr>
        </p:nvSpPr>
        <p:spPr>
          <a:xfrm>
            <a:off x="1828800" y="3456582"/>
            <a:ext cx="8534400" cy="1752600"/>
          </a:xfrm>
        </p:spPr>
        <p:txBody>
          <a:bodyPr>
            <a:normAutofit/>
          </a:bodyPr>
          <a:lstStyle/>
          <a:p>
            <a:r>
              <a:rPr lang="en-US" sz="5400" dirty="0"/>
              <a:t>Questions, comments and reflections? </a:t>
            </a:r>
            <a:endParaRPr lang="en-GB" sz="5400" dirty="0"/>
          </a:p>
          <a:p>
            <a:endParaRPr lang="en-GB" sz="5400" dirty="0"/>
          </a:p>
        </p:txBody>
      </p:sp>
    </p:spTree>
    <p:extLst>
      <p:ext uri="{BB962C8B-B14F-4D97-AF65-F5344CB8AC3E}">
        <p14:creationId xmlns:p14="http://schemas.microsoft.com/office/powerpoint/2010/main" val="758379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0312"/>
            <a:ext cx="12355060" cy="17476432"/>
          </a:xfrm>
          <a:prstGeom prst="rect">
            <a:avLst/>
          </a:prstGeom>
        </p:spPr>
      </p:pic>
      <p:sp>
        <p:nvSpPr>
          <p:cNvPr id="8" name="Rectangle 7"/>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pc="3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4" y="5810707"/>
            <a:ext cx="1376959" cy="876620"/>
          </a:xfrm>
          <a:prstGeom prst="rect">
            <a:avLst/>
          </a:prstGeom>
        </p:spPr>
      </p:pic>
      <p:sp>
        <p:nvSpPr>
          <p:cNvPr id="14" name="Rounded Rectangle 13"/>
          <p:cNvSpPr/>
          <p:nvPr/>
        </p:nvSpPr>
        <p:spPr>
          <a:xfrm>
            <a:off x="1991544" y="3501008"/>
            <a:ext cx="3888432" cy="30243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Arial" panose="020B0604020202020204" pitchFamily="34" charset="0"/>
                <a:cs typeface="Arial" panose="020B0604020202020204" pitchFamily="34" charset="0"/>
              </a:rPr>
              <a:t>What makes life good? Care leavers views on their well-being </a:t>
            </a:r>
            <a:endParaRPr lang="en-GB" sz="2400" dirty="0">
              <a:latin typeface="Arial" panose="020B0604020202020204" pitchFamily="34" charset="0"/>
              <a:cs typeface="Arial" panose="020B0604020202020204" pitchFamily="34" charset="0"/>
            </a:endParaRPr>
          </a:p>
        </p:txBody>
      </p:sp>
      <p:pic>
        <p:nvPicPr>
          <p:cNvPr id="13" name="Picture 2" descr="\\VOISRVFS\Company Shared Folders\London and South East\Policy\Bright Spots Project\External Communications\Branding &amp; Logos\Logos\REES logo lock up_RGB.jpg">
            <a:extLst>
              <a:ext uri="{FF2B5EF4-FFF2-40B4-BE49-F238E27FC236}">
                <a16:creationId xmlns:a16="http://schemas.microsoft.com/office/drawing/2014/main" id="{9AEB5300-8662-374A-99FE-4061C5067F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6836" y="5913220"/>
            <a:ext cx="2776733" cy="61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916" y="4393294"/>
            <a:ext cx="4629794" cy="707886"/>
          </a:xfrm>
          <a:prstGeom prst="rect">
            <a:avLst/>
          </a:prstGeom>
        </p:spPr>
        <p:txBody>
          <a:bodyPr wrap="none">
            <a:spAutoFit/>
          </a:bodyPr>
          <a:lstStyle/>
          <a:p>
            <a:pPr>
              <a:spcAft>
                <a:spcPts val="600"/>
              </a:spcAft>
            </a:pPr>
            <a:r>
              <a:rPr lang="en-US" sz="4000" b="1" dirty="0">
                <a:solidFill>
                  <a:srgbClr val="80388D"/>
                </a:solidFill>
                <a:latin typeface="Arial" panose="020B0604020202020204" pitchFamily="34" charset="0"/>
                <a:cs typeface="Arial" panose="020B0604020202020204" pitchFamily="34" charset="0"/>
              </a:rPr>
              <a:t>Research findings</a:t>
            </a:r>
          </a:p>
        </p:txBody>
      </p:sp>
    </p:spTree>
    <p:custDataLst>
      <p:tags r:id="rId1"/>
    </p:custDataLst>
    <p:extLst>
      <p:ext uri="{BB962C8B-B14F-4D97-AF65-F5344CB8AC3E}">
        <p14:creationId xmlns:p14="http://schemas.microsoft.com/office/powerpoint/2010/main" val="2146382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63752" y="260648"/>
            <a:ext cx="4608512" cy="5975052"/>
            <a:chOff x="4363178" y="692696"/>
            <a:chExt cx="3953238" cy="532859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178" y="692696"/>
              <a:ext cx="3953238" cy="5328592"/>
            </a:xfrm>
            <a:prstGeom prst="rect">
              <a:avLst/>
            </a:prstGeom>
          </p:spPr>
        </p:pic>
        <p:sp>
          <p:nvSpPr>
            <p:cNvPr id="4" name="TextBox 3"/>
            <p:cNvSpPr txBox="1"/>
            <p:nvPr/>
          </p:nvSpPr>
          <p:spPr>
            <a:xfrm>
              <a:off x="5804968" y="5151211"/>
              <a:ext cx="1089529" cy="590475"/>
            </a:xfrm>
            <a:prstGeom prst="rect">
              <a:avLst/>
            </a:prstGeom>
            <a:noFill/>
          </p:spPr>
          <p:txBody>
            <a:bodyPr wrap="none" rtlCol="0">
              <a:spAutoFit/>
            </a:bodyPr>
            <a:lstStyle/>
            <a:p>
              <a:r>
                <a:rPr lang="en-US" sz="3600" dirty="0">
                  <a:solidFill>
                    <a:srgbClr val="FFDD00"/>
                  </a:solidFill>
                  <a:latin typeface="Frankfurter_Medium" panose="020B0500000000000000" pitchFamily="34" charset="0"/>
                </a:rPr>
                <a:t>2021</a:t>
              </a:r>
              <a:endParaRPr lang="en-GB" sz="3600" dirty="0">
                <a:solidFill>
                  <a:srgbClr val="FFDD00"/>
                </a:solidFill>
                <a:latin typeface="Frankfurter_Medium" panose="020B0500000000000000" pitchFamily="34" charset="0"/>
              </a:endParaRPr>
            </a:p>
          </p:txBody>
        </p:sp>
        <p:sp>
          <p:nvSpPr>
            <p:cNvPr id="6" name="TextBox 5"/>
            <p:cNvSpPr txBox="1"/>
            <p:nvPr/>
          </p:nvSpPr>
          <p:spPr>
            <a:xfrm>
              <a:off x="5845642" y="1013782"/>
              <a:ext cx="1089529" cy="590475"/>
            </a:xfrm>
            <a:prstGeom prst="rect">
              <a:avLst/>
            </a:prstGeom>
            <a:noFill/>
          </p:spPr>
          <p:txBody>
            <a:bodyPr wrap="none" rtlCol="0">
              <a:spAutoFit/>
            </a:bodyPr>
            <a:lstStyle/>
            <a:p>
              <a:r>
                <a:rPr lang="en-US" sz="3600" dirty="0">
                  <a:solidFill>
                    <a:prstClr val="white"/>
                  </a:solidFill>
                  <a:latin typeface="Frankfurter_Medium" panose="020B0500000000000000" pitchFamily="34" charset="0"/>
                </a:rPr>
                <a:t>2015</a:t>
              </a:r>
              <a:endParaRPr lang="en-GB" sz="3600" dirty="0">
                <a:solidFill>
                  <a:prstClr val="white"/>
                </a:solidFill>
                <a:latin typeface="Frankfurter_Medium" panose="020B0500000000000000" pitchFamily="34" charset="0"/>
              </a:endParaRPr>
            </a:p>
          </p:txBody>
        </p:sp>
        <p:sp>
          <p:nvSpPr>
            <p:cNvPr id="7" name="TextBox 6"/>
            <p:cNvSpPr txBox="1"/>
            <p:nvPr/>
          </p:nvSpPr>
          <p:spPr>
            <a:xfrm>
              <a:off x="5009236" y="2755783"/>
              <a:ext cx="3060260" cy="590475"/>
            </a:xfrm>
            <a:prstGeom prst="rect">
              <a:avLst/>
            </a:prstGeom>
            <a:noFill/>
          </p:spPr>
          <p:txBody>
            <a:bodyPr wrap="none" rtlCol="0">
              <a:spAutoFit/>
            </a:bodyPr>
            <a:lstStyle/>
            <a:p>
              <a:r>
                <a:rPr lang="en-US" sz="3600" dirty="0">
                  <a:solidFill>
                    <a:srgbClr val="FFDD00"/>
                  </a:solidFill>
                  <a:latin typeface="Frankfurter_Medium" panose="020B0500000000000000" pitchFamily="34" charset="0"/>
                </a:rPr>
                <a:t>local authorities</a:t>
              </a:r>
              <a:endParaRPr lang="en-GB" sz="3600" dirty="0">
                <a:solidFill>
                  <a:srgbClr val="FFDD00"/>
                </a:solidFill>
                <a:latin typeface="Frankfurter_Medium" panose="020B0500000000000000" pitchFamily="34" charset="0"/>
              </a:endParaRPr>
            </a:p>
          </p:txBody>
        </p:sp>
        <p:sp>
          <p:nvSpPr>
            <p:cNvPr id="8" name="TextBox 7"/>
            <p:cNvSpPr txBox="1"/>
            <p:nvPr/>
          </p:nvSpPr>
          <p:spPr>
            <a:xfrm>
              <a:off x="5865241" y="2094063"/>
              <a:ext cx="1115497" cy="1012243"/>
            </a:xfrm>
            <a:prstGeom prst="rect">
              <a:avLst/>
            </a:prstGeom>
            <a:noFill/>
          </p:spPr>
          <p:txBody>
            <a:bodyPr wrap="none" rtlCol="0">
              <a:spAutoFit/>
            </a:bodyPr>
            <a:lstStyle/>
            <a:p>
              <a:r>
                <a:rPr lang="en-US" sz="6600" dirty="0">
                  <a:solidFill>
                    <a:srgbClr val="FFDD00"/>
                  </a:solidFill>
                  <a:latin typeface="Frankfurter_Medium" panose="020B0500000000000000" pitchFamily="34" charset="0"/>
                </a:rPr>
                <a:t>55</a:t>
              </a:r>
              <a:r>
                <a:rPr lang="en-US" sz="3600" dirty="0">
                  <a:solidFill>
                    <a:srgbClr val="FFDD00"/>
                  </a:solidFill>
                  <a:latin typeface="Frankfurter_Medium" panose="020B0500000000000000" pitchFamily="34" charset="0"/>
                </a:rPr>
                <a:t> </a:t>
              </a:r>
            </a:p>
          </p:txBody>
        </p:sp>
        <p:sp>
          <p:nvSpPr>
            <p:cNvPr id="9" name="TextBox 8"/>
            <p:cNvSpPr txBox="1"/>
            <p:nvPr/>
          </p:nvSpPr>
          <p:spPr>
            <a:xfrm>
              <a:off x="5205671" y="3625451"/>
              <a:ext cx="2667845" cy="1012243"/>
            </a:xfrm>
            <a:prstGeom prst="rect">
              <a:avLst/>
            </a:prstGeom>
            <a:noFill/>
          </p:spPr>
          <p:txBody>
            <a:bodyPr wrap="none" rtlCol="0">
              <a:spAutoFit/>
            </a:bodyPr>
            <a:lstStyle/>
            <a:p>
              <a:r>
                <a:rPr lang="en-US" sz="6600" dirty="0">
                  <a:solidFill>
                    <a:srgbClr val="6B2F75"/>
                  </a:solidFill>
                  <a:latin typeface="Frankfurter_Medium" panose="020B0500000000000000" pitchFamily="34" charset="0"/>
                </a:rPr>
                <a:t>15,249*</a:t>
              </a:r>
              <a:endParaRPr lang="en-US" sz="3600" dirty="0">
                <a:solidFill>
                  <a:srgbClr val="6B2F75"/>
                </a:solidFill>
                <a:latin typeface="Frankfurter_Medium" panose="020B0500000000000000" pitchFamily="34" charset="0"/>
              </a:endParaRPr>
            </a:p>
          </p:txBody>
        </p:sp>
      </p:grpSp>
      <p:sp>
        <p:nvSpPr>
          <p:cNvPr id="10" name="TextBox 9"/>
          <p:cNvSpPr txBox="1"/>
          <p:nvPr/>
        </p:nvSpPr>
        <p:spPr>
          <a:xfrm>
            <a:off x="8256240" y="5967409"/>
            <a:ext cx="3637496" cy="584775"/>
          </a:xfrm>
          <a:prstGeom prst="rect">
            <a:avLst/>
          </a:prstGeom>
          <a:noFill/>
        </p:spPr>
        <p:txBody>
          <a:bodyPr wrap="square" rtlCol="0">
            <a:spAutoFit/>
          </a:bodyPr>
          <a:lstStyle/>
          <a:p>
            <a:r>
              <a:rPr lang="en-US" sz="1600" dirty="0"/>
              <a:t>* Total number of responses collected, </a:t>
            </a:r>
            <a:r>
              <a:rPr lang="en-US" sz="1600" dirty="0" err="1"/>
              <a:t>incl</a:t>
            </a:r>
            <a:r>
              <a:rPr lang="en-US" sz="1600" dirty="0"/>
              <a:t> surveys not yet closed</a:t>
            </a:r>
            <a:endParaRPr lang="en-GB" sz="1600" dirty="0"/>
          </a:p>
        </p:txBody>
      </p:sp>
    </p:spTree>
    <p:custDataLst>
      <p:tags r:id="rId1"/>
    </p:custDataLst>
    <p:extLst>
      <p:ext uri="{BB962C8B-B14F-4D97-AF65-F5344CB8AC3E}">
        <p14:creationId xmlns:p14="http://schemas.microsoft.com/office/powerpoint/2010/main" val="3497254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nSpc>
                <a:spcPct val="120000"/>
              </a:lnSpc>
            </a:pPr>
            <a:r>
              <a:rPr lang="en-GB" dirty="0"/>
              <a:t>What Makes Life Good, Care leavers’ Views on their Well-being’  </a:t>
            </a:r>
            <a:r>
              <a:rPr lang="en-GB" i="1" dirty="0"/>
              <a:t>(Nov 2020) </a:t>
            </a:r>
          </a:p>
          <a:p>
            <a:pPr lvl="1">
              <a:lnSpc>
                <a:spcPct val="120000"/>
              </a:lnSpc>
            </a:pPr>
            <a:r>
              <a:rPr lang="en-GB" i="1" dirty="0"/>
              <a:t>Linda Briheim-</a:t>
            </a:r>
            <a:r>
              <a:rPr lang="en-GB" i="1" dirty="0" err="1"/>
              <a:t>Crookall</a:t>
            </a:r>
            <a:r>
              <a:rPr lang="en-GB" i="1" dirty="0"/>
              <a:t>, Olivia </a:t>
            </a:r>
            <a:r>
              <a:rPr lang="en-GB" i="1" dirty="0" err="1"/>
              <a:t>Michelmore</a:t>
            </a:r>
            <a:r>
              <a:rPr lang="en-GB" i="1" dirty="0"/>
              <a:t>, Claire Baker, Oluwanifemi Oni, Sarah Taylor, Julie Selwyn</a:t>
            </a:r>
            <a:endParaRPr lang="en-GB" dirty="0"/>
          </a:p>
          <a:p>
            <a:pPr>
              <a:lnSpc>
                <a:spcPct val="120000"/>
              </a:lnSpc>
            </a:pPr>
            <a:r>
              <a:rPr lang="en-US" dirty="0"/>
              <a:t>Bright Spots Snapshot, Our Lives Our Care: looked after children’s views on their well-being in 2018 </a:t>
            </a:r>
            <a:r>
              <a:rPr lang="en-US" i="1" dirty="0"/>
              <a:t>(Nov 2018) </a:t>
            </a:r>
          </a:p>
          <a:p>
            <a:pPr lvl="1">
              <a:lnSpc>
                <a:spcPct val="120000"/>
              </a:lnSpc>
            </a:pPr>
            <a:r>
              <a:rPr lang="en-US" i="1" dirty="0"/>
              <a:t>Linda Briheim-</a:t>
            </a:r>
            <a:r>
              <a:rPr lang="en-US" i="1" dirty="0" err="1"/>
              <a:t>Crookall</a:t>
            </a:r>
            <a:r>
              <a:rPr lang="en-US" i="1" dirty="0"/>
              <a:t>, Dr. Claire Baker and Professor Julie Selwyn</a:t>
            </a:r>
            <a:endParaRPr lang="en-US" dirty="0"/>
          </a:p>
          <a:p>
            <a:pPr>
              <a:lnSpc>
                <a:spcPct val="120000"/>
              </a:lnSpc>
            </a:pPr>
            <a:r>
              <a:rPr lang="en-US" dirty="0"/>
              <a:t>Our Lives Our Care 2017 </a:t>
            </a:r>
            <a:r>
              <a:rPr lang="en-US" i="1" dirty="0"/>
              <a:t>(Feb 2018) </a:t>
            </a:r>
          </a:p>
          <a:p>
            <a:pPr lvl="1">
              <a:lnSpc>
                <a:spcPct val="120000"/>
              </a:lnSpc>
            </a:pPr>
            <a:r>
              <a:rPr lang="en-US" i="1" dirty="0"/>
              <a:t>Professor Julie Selwyn, </a:t>
            </a:r>
            <a:r>
              <a:rPr lang="en-US" i="1" dirty="0" err="1"/>
              <a:t>Levana</a:t>
            </a:r>
            <a:r>
              <a:rPr lang="en-US" i="1" dirty="0"/>
              <a:t> Magnus and </a:t>
            </a:r>
            <a:r>
              <a:rPr lang="en-US" i="1" dirty="0" err="1"/>
              <a:t>Dr</a:t>
            </a:r>
            <a:r>
              <a:rPr lang="en-US" i="1" dirty="0"/>
              <a:t> Bobby </a:t>
            </a:r>
            <a:r>
              <a:rPr lang="en-US" i="1" dirty="0" err="1"/>
              <a:t>Stuijfzand</a:t>
            </a:r>
            <a:endParaRPr lang="en-US" dirty="0"/>
          </a:p>
          <a:p>
            <a:endParaRPr lang="en-GB" dirty="0"/>
          </a:p>
          <a:p>
            <a:pPr marL="0" indent="0">
              <a:buNone/>
            </a:pPr>
            <a:r>
              <a:rPr lang="en-GB" dirty="0">
                <a:hlinkClick r:id="rId2"/>
              </a:rPr>
              <a:t>https://coramvoice.org.uk/for-professionals/bright-spots-2/bright-spots-publications/</a:t>
            </a:r>
            <a:r>
              <a:rPr lang="en-GB" dirty="0"/>
              <a:t> </a:t>
            </a:r>
          </a:p>
        </p:txBody>
      </p:sp>
      <p:sp>
        <p:nvSpPr>
          <p:cNvPr id="3" name="Title 2"/>
          <p:cNvSpPr>
            <a:spLocks noGrp="1"/>
          </p:cNvSpPr>
          <p:nvPr>
            <p:ph type="title"/>
          </p:nvPr>
        </p:nvSpPr>
        <p:spPr/>
        <p:txBody>
          <a:bodyPr/>
          <a:lstStyle/>
          <a:p>
            <a:r>
              <a:rPr lang="en-US" dirty="0">
                <a:solidFill>
                  <a:srgbClr val="6B2F75"/>
                </a:solidFill>
              </a:rPr>
              <a:t>Latest research</a:t>
            </a:r>
            <a:endParaRPr lang="en-GB" dirty="0">
              <a:solidFill>
                <a:srgbClr val="6B2F75"/>
              </a:solidFill>
            </a:endParaRPr>
          </a:p>
        </p:txBody>
      </p:sp>
    </p:spTree>
    <p:extLst>
      <p:ext uri="{BB962C8B-B14F-4D97-AF65-F5344CB8AC3E}">
        <p14:creationId xmlns:p14="http://schemas.microsoft.com/office/powerpoint/2010/main" val="3329202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012" t="9877" r="14758" b="20133"/>
          <a:stretch/>
        </p:blipFill>
        <p:spPr>
          <a:xfrm>
            <a:off x="1847528" y="1156215"/>
            <a:ext cx="7388198" cy="5569566"/>
          </a:xfrm>
          <a:prstGeom prst="rect">
            <a:avLst/>
          </a:prstGeom>
        </p:spPr>
      </p:pic>
      <p:sp>
        <p:nvSpPr>
          <p:cNvPr id="3" name="Oval 2"/>
          <p:cNvSpPr/>
          <p:nvPr/>
        </p:nvSpPr>
        <p:spPr>
          <a:xfrm>
            <a:off x="1343472" y="980728"/>
            <a:ext cx="1728192" cy="1728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txBox="1">
            <a:spLocks/>
          </p:cNvSpPr>
          <p:nvPr/>
        </p:nvSpPr>
        <p:spPr>
          <a:xfrm>
            <a:off x="551384" y="288621"/>
            <a:ext cx="11424716" cy="980140"/>
          </a:xfrm>
          <a:prstGeom prst="rect">
            <a:avLst/>
          </a:prstGeom>
          <a:noFill/>
        </p:spPr>
        <p:txBody>
          <a:bodyPr/>
          <a:lstStyle>
            <a:lvl1pPr algn="l" defTabSz="914400" rtl="0" eaLnBrk="1" latinLnBrk="0" hangingPunct="1">
              <a:spcBef>
                <a:spcPct val="0"/>
              </a:spcBef>
              <a:buNone/>
              <a:defRPr sz="3600" b="1" kern="1200">
                <a:solidFill>
                  <a:srgbClr val="80388D"/>
                </a:solidFill>
                <a:latin typeface="Arial" panose="020B0604020202020204" pitchFamily="34" charset="0"/>
                <a:ea typeface="+mj-ea"/>
                <a:cs typeface="Arial" panose="020B0604020202020204" pitchFamily="34" charset="0"/>
              </a:defRPr>
            </a:lvl1pPr>
          </a:lstStyle>
          <a:p>
            <a:r>
              <a:rPr lang="en-US" dirty="0">
                <a:solidFill>
                  <a:srgbClr val="6B2F75"/>
                </a:solidFill>
              </a:rPr>
              <a:t>Many children in care are positive about their lives</a:t>
            </a:r>
            <a:endParaRPr lang="en-GB" dirty="0">
              <a:solidFill>
                <a:srgbClr val="6B2F75"/>
              </a:solidFill>
            </a:endParaRPr>
          </a:p>
        </p:txBody>
      </p:sp>
    </p:spTree>
    <p:extLst>
      <p:ext uri="{BB962C8B-B14F-4D97-AF65-F5344CB8AC3E}">
        <p14:creationId xmlns:p14="http://schemas.microsoft.com/office/powerpoint/2010/main" val="718581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225" t="9999" r="22214" b="20013"/>
          <a:stretch/>
        </p:blipFill>
        <p:spPr>
          <a:xfrm>
            <a:off x="191344" y="1138232"/>
            <a:ext cx="4357456" cy="427031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9997" t="5721" r="16663" b="12863"/>
          <a:stretch/>
        </p:blipFill>
        <p:spPr>
          <a:xfrm>
            <a:off x="6202281" y="336809"/>
            <a:ext cx="5296838" cy="5296838"/>
          </a:xfrm>
          <a:prstGeom prst="rect">
            <a:avLst/>
          </a:prstGeom>
        </p:spPr>
      </p:pic>
      <p:sp>
        <p:nvSpPr>
          <p:cNvPr id="7" name="Oval Callout 7">
            <a:extLst>
              <a:ext uri="{FF2B5EF4-FFF2-40B4-BE49-F238E27FC236}">
                <a16:creationId xmlns:a16="http://schemas.microsoft.com/office/drawing/2014/main" id="{8C1F41FB-0672-42D4-A062-07535FA4EFD8}"/>
              </a:ext>
            </a:extLst>
          </p:cNvPr>
          <p:cNvSpPr txBox="1">
            <a:spLocks/>
          </p:cNvSpPr>
          <p:nvPr/>
        </p:nvSpPr>
        <p:spPr>
          <a:xfrm>
            <a:off x="3860872" y="4433693"/>
            <a:ext cx="2979899" cy="2208407"/>
          </a:xfrm>
          <a:prstGeom prst="wedgeEllipseCallout">
            <a:avLst>
              <a:gd name="adj1" fmla="val -47999"/>
              <a:gd name="adj2" fmla="val 48638"/>
            </a:avLst>
          </a:prstGeom>
          <a:solidFill>
            <a:schemeClr val="tx1">
              <a:lumMod val="50000"/>
              <a:lumOff val="50000"/>
            </a:schemeClr>
          </a:solidFill>
          <a:ln>
            <a:noFill/>
          </a:ln>
        </p:spPr>
        <p:style>
          <a:lnRef idx="2">
            <a:schemeClr val="accent3"/>
          </a:lnRef>
          <a:fillRef idx="1">
            <a:schemeClr val="lt1"/>
          </a:fillRef>
          <a:effectRef idx="0">
            <a:schemeClr val="accent3"/>
          </a:effectRef>
          <a:fontRef idx="minor">
            <a:schemeClr val="dk1"/>
          </a:fontRef>
        </p:style>
        <p:txBody>
          <a:bodyPr rtlCol="0" anchor="ctr">
            <a:norm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spcBef>
                <a:spcPts val="0"/>
              </a:spcBef>
              <a:buNone/>
              <a:defRPr/>
            </a:pPr>
            <a:endParaRPr lang="en-GB" sz="5400" dirty="0">
              <a:solidFill>
                <a:schemeClr val="bg1"/>
              </a:solidFill>
              <a:latin typeface="Arial"/>
            </a:endParaRPr>
          </a:p>
        </p:txBody>
      </p:sp>
      <p:sp>
        <p:nvSpPr>
          <p:cNvPr id="6" name="Rectangle 5"/>
          <p:cNvSpPr/>
          <p:nvPr/>
        </p:nvSpPr>
        <p:spPr>
          <a:xfrm>
            <a:off x="4088309" y="4660733"/>
            <a:ext cx="2525023" cy="1754326"/>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My foster cares </a:t>
            </a:r>
          </a:p>
          <a:p>
            <a:pPr algn="ctr"/>
            <a:r>
              <a:rPr lang="en-US" dirty="0">
                <a:solidFill>
                  <a:schemeClr val="bg1"/>
                </a:solidFill>
                <a:latin typeface="Arial" panose="020B0604020202020204" pitchFamily="34" charset="0"/>
                <a:cs typeface="Arial" panose="020B0604020202020204" pitchFamily="34" charset="0"/>
              </a:rPr>
              <a:t>rear me like their own daughter in the family which is really nice because I feel safe </a:t>
            </a:r>
          </a:p>
          <a:p>
            <a:pPr algn="ctr"/>
            <a:r>
              <a:rPr lang="en-US" dirty="0">
                <a:solidFill>
                  <a:schemeClr val="bg1"/>
                </a:solidFill>
                <a:latin typeface="Arial" panose="020B0604020202020204" pitchFamily="34" charset="0"/>
                <a:cs typeface="Arial" panose="020B0604020202020204" pitchFamily="34" charset="0"/>
              </a:rPr>
              <a:t>(11-18yrs)</a:t>
            </a:r>
          </a:p>
        </p:txBody>
      </p:sp>
      <p:sp>
        <p:nvSpPr>
          <p:cNvPr id="8" name="Title 1"/>
          <p:cNvSpPr txBox="1">
            <a:spLocks/>
          </p:cNvSpPr>
          <p:nvPr/>
        </p:nvSpPr>
        <p:spPr>
          <a:xfrm>
            <a:off x="551384" y="288621"/>
            <a:ext cx="9144000" cy="980140"/>
          </a:xfrm>
          <a:prstGeom prst="rect">
            <a:avLst/>
          </a:prstGeom>
          <a:noFill/>
        </p:spPr>
        <p:txBody>
          <a:bodyPr/>
          <a:lstStyle>
            <a:lvl1pPr algn="l" defTabSz="914400" rtl="0" eaLnBrk="1" latinLnBrk="0" hangingPunct="1">
              <a:spcBef>
                <a:spcPct val="0"/>
              </a:spcBef>
              <a:buNone/>
              <a:defRPr sz="3600" b="1" kern="1200">
                <a:solidFill>
                  <a:srgbClr val="80388D"/>
                </a:solidFill>
                <a:latin typeface="Arial" panose="020B0604020202020204" pitchFamily="34" charset="0"/>
                <a:ea typeface="+mj-ea"/>
                <a:cs typeface="Arial" panose="020B0604020202020204" pitchFamily="34" charset="0"/>
              </a:defRPr>
            </a:lvl1pPr>
          </a:lstStyle>
          <a:p>
            <a:endParaRPr lang="en-GB" dirty="0">
              <a:solidFill>
                <a:srgbClr val="6B2F75"/>
              </a:solidFill>
            </a:endParaRPr>
          </a:p>
        </p:txBody>
      </p:sp>
      <p:sp>
        <p:nvSpPr>
          <p:cNvPr id="4" name="TextBox 3"/>
          <p:cNvSpPr txBox="1"/>
          <p:nvPr/>
        </p:nvSpPr>
        <p:spPr>
          <a:xfrm>
            <a:off x="191344" y="188640"/>
            <a:ext cx="5086279"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Compared with the general population a higher percentage of children in care felt safe where they lived. </a:t>
            </a:r>
            <a:endParaRPr lang="en-GB" b="1" dirty="0">
              <a:latin typeface="Arial" panose="020B0604020202020204" pitchFamily="34" charset="0"/>
              <a:cs typeface="Arial" panose="020B0604020202020204" pitchFamily="34" charset="0"/>
            </a:endParaRPr>
          </a:p>
        </p:txBody>
      </p:sp>
      <p:sp>
        <p:nvSpPr>
          <p:cNvPr id="10" name="TextBox 9"/>
          <p:cNvSpPr txBox="1"/>
          <p:nvPr/>
        </p:nvSpPr>
        <p:spPr>
          <a:xfrm>
            <a:off x="7817923" y="5681835"/>
            <a:ext cx="3754922"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The majority of children in care trusted their </a:t>
            </a:r>
            <a:r>
              <a:rPr lang="en-US" b="1" dirty="0" err="1">
                <a:latin typeface="Arial" panose="020B0604020202020204" pitchFamily="34" charset="0"/>
                <a:cs typeface="Arial" panose="020B0604020202020204" pitchFamily="34" charset="0"/>
              </a:rPr>
              <a:t>carers</a:t>
            </a:r>
            <a:r>
              <a:rPr lang="en-US" b="1" dirty="0">
                <a:latin typeface="Arial" panose="020B0604020202020204" pitchFamily="34" charset="0"/>
                <a:cs typeface="Arial" panose="020B0604020202020204" pitchFamily="34" charset="0"/>
              </a:rPr>
              <a:t> </a:t>
            </a:r>
            <a:endParaRPr lang="en-GB"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92721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2218" t="8579" r="8885" b="18576"/>
          <a:stretch/>
        </p:blipFill>
        <p:spPr>
          <a:xfrm>
            <a:off x="5567388" y="2415530"/>
            <a:ext cx="5884049" cy="4226570"/>
          </a:xfrm>
          <a:prstGeom prst="rect">
            <a:avLst/>
          </a:prstGeom>
        </p:spPr>
      </p:pic>
      <p:sp>
        <p:nvSpPr>
          <p:cNvPr id="4" name="Oval 3"/>
          <p:cNvSpPr/>
          <p:nvPr/>
        </p:nvSpPr>
        <p:spPr>
          <a:xfrm>
            <a:off x="4829014" y="943823"/>
            <a:ext cx="1279040" cy="27385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p:txBody>
          <a:bodyPr/>
          <a:lstStyle/>
          <a:p>
            <a:fld id="{D0C90892-02D6-4317-805A-C207FF1EF343}" type="slidenum">
              <a:rPr lang="en-GB" smtClean="0"/>
              <a:pPr/>
              <a:t>19</a:t>
            </a:fld>
            <a:endParaRPr lang="en-GB"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225" t="8570" r="17770" b="14300"/>
          <a:stretch/>
        </p:blipFill>
        <p:spPr>
          <a:xfrm>
            <a:off x="303024" y="1202417"/>
            <a:ext cx="4845750" cy="4845750"/>
          </a:xfrm>
          <a:prstGeom prst="rect">
            <a:avLst/>
          </a:prstGeom>
        </p:spPr>
      </p:pic>
      <p:sp>
        <p:nvSpPr>
          <p:cNvPr id="10" name="Oval 9"/>
          <p:cNvSpPr/>
          <p:nvPr/>
        </p:nvSpPr>
        <p:spPr>
          <a:xfrm rot="581709">
            <a:off x="5587904" y="196595"/>
            <a:ext cx="539552" cy="14634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flipH="1">
            <a:off x="5135414" y="1148617"/>
            <a:ext cx="4638757"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In comparison to young people in the general population, more boys liked school; and more children in care felt that their </a:t>
            </a:r>
            <a:r>
              <a:rPr lang="en-US" b="1" dirty="0" err="1">
                <a:latin typeface="Arial" panose="020B0604020202020204" pitchFamily="34" charset="0"/>
                <a:cs typeface="Arial" panose="020B0604020202020204" pitchFamily="34" charset="0"/>
              </a:rPr>
              <a:t>carers</a:t>
            </a:r>
            <a:r>
              <a:rPr lang="en-US" b="1" dirty="0">
                <a:latin typeface="Arial" panose="020B0604020202020204" pitchFamily="34" charset="0"/>
                <a:cs typeface="Arial" panose="020B0604020202020204" pitchFamily="34" charset="0"/>
              </a:rPr>
              <a:t> were interested in what they  </a:t>
            </a:r>
            <a:r>
              <a:rPr lang="en-GB" b="1" dirty="0">
                <a:latin typeface="Arial" panose="020B0604020202020204" pitchFamily="34" charset="0"/>
                <a:cs typeface="Arial" panose="020B0604020202020204" pitchFamily="34" charset="0"/>
              </a:rPr>
              <a:t>were doing in school.</a:t>
            </a:r>
          </a:p>
        </p:txBody>
      </p:sp>
      <p:sp>
        <p:nvSpPr>
          <p:cNvPr id="17" name="TextBox 16"/>
          <p:cNvSpPr txBox="1"/>
          <p:nvPr/>
        </p:nvSpPr>
        <p:spPr>
          <a:xfrm>
            <a:off x="202417" y="171486"/>
            <a:ext cx="7848872" cy="646331"/>
          </a:xfrm>
          <a:prstGeom prst="rect">
            <a:avLst/>
          </a:prstGeom>
          <a:noFill/>
        </p:spPr>
        <p:txBody>
          <a:bodyPr wrap="square" rtlCol="0">
            <a:spAutoFit/>
          </a:bodyPr>
          <a:lstStyle/>
          <a:p>
            <a:r>
              <a:rPr lang="en-US" sz="3600" b="1" dirty="0">
                <a:solidFill>
                  <a:srgbClr val="6B2F75"/>
                </a:solidFill>
                <a:latin typeface="Arial" panose="020B0604020202020204" pitchFamily="34" charset="0"/>
                <a:cs typeface="Arial" panose="020B0604020202020204" pitchFamily="34" charset="0"/>
              </a:rPr>
              <a:t>School and support with learning</a:t>
            </a:r>
            <a:endParaRPr lang="en-GB" sz="3600" b="1" dirty="0">
              <a:solidFill>
                <a:srgbClr val="6B2F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8948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London and South East\Policy &amp; Practice Development\Bright Spots Project\External Communications\Icons &amp; Graphics\10,000 voices\WMLG - Care leaver report 2020\QUOTES-Summary\p8-Quot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708" y="1046744"/>
            <a:ext cx="5256584" cy="548563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FDF83EC-B5DF-43CB-B8CE-F30364C43C01}"/>
              </a:ext>
            </a:extLst>
          </p:cNvPr>
          <p:cNvSpPr txBox="1">
            <a:spLocks/>
          </p:cNvSpPr>
          <p:nvPr/>
        </p:nvSpPr>
        <p:spPr>
          <a:xfrm>
            <a:off x="191344" y="-171400"/>
            <a:ext cx="12457384" cy="1317605"/>
          </a:xfrm>
          <a:prstGeom prst="rect">
            <a:avLst/>
          </a:prstGeom>
          <a:noFill/>
          <a:ln w="25400" cap="flat" cmpd="sng" algn="ctr">
            <a:noFill/>
            <a:prstDash val="solid"/>
          </a:ln>
          <a:effectLst/>
        </p:spPr>
        <p:txBody>
          <a:bodyPr vert="horz" lIns="91440" tIns="45720" rIns="91440" bIns="45720" rtlCol="0" anchor="ctr">
            <a:normAutofit/>
          </a:bodyPr>
          <a:lstStyle>
            <a:lvl1pPr marL="144000" algn="l" defTabSz="914400" rtl="0" eaLnBrk="1" latinLnBrk="0" hangingPunct="1">
              <a:spcBef>
                <a:spcPct val="0"/>
              </a:spcBef>
              <a:buNone/>
              <a:defRPr sz="3600" b="1" kern="1200">
                <a:solidFill>
                  <a:schemeClr val="bg1"/>
                </a:solidFill>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defRPr/>
            </a:pPr>
            <a:r>
              <a:rPr lang="en-GB" dirty="0">
                <a:solidFill>
                  <a:srgbClr val="671E75"/>
                </a:solidFill>
              </a:rPr>
              <a:t>Children and young people as ‘experts’ in their lives</a:t>
            </a:r>
          </a:p>
        </p:txBody>
      </p:sp>
    </p:spTree>
    <p:custDataLst>
      <p:tags r:id="rId1"/>
    </p:custDataLst>
    <p:extLst>
      <p:ext uri="{BB962C8B-B14F-4D97-AF65-F5344CB8AC3E}">
        <p14:creationId xmlns:p14="http://schemas.microsoft.com/office/powerpoint/2010/main" val="326714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6634"/>
          <a:stretch/>
        </p:blipFill>
        <p:spPr>
          <a:xfrm>
            <a:off x="8331131" y="853672"/>
            <a:ext cx="3502358" cy="327441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859" t="7141" r="12023" b="15728"/>
          <a:stretch/>
        </p:blipFill>
        <p:spPr>
          <a:xfrm>
            <a:off x="201499" y="2674150"/>
            <a:ext cx="4767598" cy="4022661"/>
          </a:xfrm>
          <a:prstGeom prst="rect">
            <a:avLst/>
          </a:prstGeom>
        </p:spPr>
      </p:pic>
      <p:sp>
        <p:nvSpPr>
          <p:cNvPr id="5" name="Oval Callout 4"/>
          <p:cNvSpPr/>
          <p:nvPr/>
        </p:nvSpPr>
        <p:spPr>
          <a:xfrm>
            <a:off x="4171300" y="2888255"/>
            <a:ext cx="4115554" cy="1566845"/>
          </a:xfrm>
          <a:prstGeom prst="wedgeEllipseCallout">
            <a:avLst>
              <a:gd name="adj1" fmla="val -36519"/>
              <a:gd name="adj2" fmla="val 6046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I would like to see my family for longer than the 2 hours at a time. Ideally I would like to see them for a whole day. </a:t>
            </a:r>
          </a:p>
          <a:p>
            <a:pPr algn="ctr"/>
            <a:r>
              <a:rPr lang="en-US" sz="1600" dirty="0">
                <a:solidFill>
                  <a:schemeClr val="bg1"/>
                </a:solidFill>
                <a:latin typeface="Arial" panose="020B0604020202020204" pitchFamily="34" charset="0"/>
                <a:cs typeface="Arial" panose="020B0604020202020204" pitchFamily="34" charset="0"/>
              </a:rPr>
              <a:t>(8-11yrs)</a:t>
            </a:r>
          </a:p>
        </p:txBody>
      </p:sp>
      <p:sp>
        <p:nvSpPr>
          <p:cNvPr id="6" name="Oval Callout 5"/>
          <p:cNvSpPr/>
          <p:nvPr/>
        </p:nvSpPr>
        <p:spPr>
          <a:xfrm>
            <a:off x="4597753" y="1024670"/>
            <a:ext cx="3240736" cy="1396218"/>
          </a:xfrm>
          <a:prstGeom prst="wedgeEllipseCallout">
            <a:avLst>
              <a:gd name="adj1" fmla="val -36519"/>
              <a:gd name="adj2" fmla="val 604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1"/>
              </a:solidFill>
              <a:latin typeface="Arial" panose="020B0604020202020204" pitchFamily="34" charset="0"/>
              <a:cs typeface="Arial" panose="020B0604020202020204" pitchFamily="34" charset="0"/>
            </a:endParaRPr>
          </a:p>
        </p:txBody>
      </p:sp>
      <p:sp>
        <p:nvSpPr>
          <p:cNvPr id="7" name="Oval Callout 6"/>
          <p:cNvSpPr/>
          <p:nvPr/>
        </p:nvSpPr>
        <p:spPr>
          <a:xfrm>
            <a:off x="2428175" y="1844932"/>
            <a:ext cx="2169578" cy="1586192"/>
          </a:xfrm>
          <a:prstGeom prst="wedgeEllipseCallout">
            <a:avLst>
              <a:gd name="adj1" fmla="val -40101"/>
              <a:gd name="adj2" fmla="val 5512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anose="020B0604020202020204" pitchFamily="34" charset="0"/>
              <a:cs typeface="Arial" panose="020B0604020202020204" pitchFamily="34" charset="0"/>
            </a:endParaRPr>
          </a:p>
        </p:txBody>
      </p:sp>
      <p:grpSp>
        <p:nvGrpSpPr>
          <p:cNvPr id="12" name="Group 11"/>
          <p:cNvGrpSpPr/>
          <p:nvPr/>
        </p:nvGrpSpPr>
        <p:grpSpPr>
          <a:xfrm>
            <a:off x="6048077" y="4599644"/>
            <a:ext cx="2645257" cy="1883374"/>
            <a:chOff x="6048077" y="4599644"/>
            <a:chExt cx="2645257" cy="1883374"/>
          </a:xfrm>
        </p:grpSpPr>
        <p:sp>
          <p:nvSpPr>
            <p:cNvPr id="3" name="Oval Callout 7">
              <a:extLst>
                <a:ext uri="{FF2B5EF4-FFF2-40B4-BE49-F238E27FC236}">
                  <a16:creationId xmlns:a16="http://schemas.microsoft.com/office/drawing/2014/main" id="{8C1F41FB-0672-42D4-A062-07535FA4EFD8}"/>
                </a:ext>
              </a:extLst>
            </p:cNvPr>
            <p:cNvSpPr txBox="1">
              <a:spLocks/>
            </p:cNvSpPr>
            <p:nvPr/>
          </p:nvSpPr>
          <p:spPr>
            <a:xfrm>
              <a:off x="6048077" y="4599644"/>
              <a:ext cx="2645257" cy="1883374"/>
            </a:xfrm>
            <a:prstGeom prst="wedgeEllipseCallout">
              <a:avLst>
                <a:gd name="adj1" fmla="val 54167"/>
                <a:gd name="adj2" fmla="val 51344"/>
              </a:avLst>
            </a:prstGeom>
            <a:solidFill>
              <a:schemeClr val="accent6"/>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norm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a:spcBef>
                  <a:spcPts val="0"/>
                </a:spcBef>
                <a:buNone/>
                <a:defRPr/>
              </a:pPr>
              <a:endParaRPr lang="en-GB" sz="5400" dirty="0">
                <a:solidFill>
                  <a:schemeClr val="tx1"/>
                </a:solidFill>
                <a:latin typeface="Arial"/>
              </a:endParaRPr>
            </a:p>
          </p:txBody>
        </p:sp>
        <p:sp>
          <p:nvSpPr>
            <p:cNvPr id="8" name="Rectangle 7"/>
            <p:cNvSpPr/>
            <p:nvPr/>
          </p:nvSpPr>
          <p:spPr>
            <a:xfrm>
              <a:off x="6284012" y="4941166"/>
              <a:ext cx="2079302" cy="1200329"/>
            </a:xfrm>
            <a:prstGeom prst="rect">
              <a:avLst/>
            </a:prstGeom>
          </p:spPr>
          <p:txBody>
            <a:bodyPr wrap="square">
              <a:spAutoFit/>
            </a:bodyPr>
            <a:lstStyle/>
            <a:p>
              <a:pPr algn="ctr">
                <a:defRPr/>
              </a:pPr>
              <a:r>
                <a:rPr lang="en-US" dirty="0">
                  <a:latin typeface="Arial"/>
                </a:rPr>
                <a:t>They don’t let u go on the internet or go and see your friends (11-18yrs) </a:t>
              </a:r>
              <a:endParaRPr lang="en-GB" dirty="0">
                <a:latin typeface="Arial"/>
              </a:endParaRPr>
            </a:p>
          </p:txBody>
        </p:sp>
      </p:grpSp>
      <p:sp>
        <p:nvSpPr>
          <p:cNvPr id="9" name="Rectangle 8"/>
          <p:cNvSpPr/>
          <p:nvPr/>
        </p:nvSpPr>
        <p:spPr>
          <a:xfrm>
            <a:off x="3943077" y="1250325"/>
            <a:ext cx="4572000" cy="861774"/>
          </a:xfrm>
          <a:prstGeom prst="rect">
            <a:avLst/>
          </a:prstGeom>
        </p:spPr>
        <p:txBody>
          <a:bodyPr>
            <a:spAutoFit/>
          </a:bodyPr>
          <a:lstStyle/>
          <a:p>
            <a:pPr algn="ctr"/>
            <a:r>
              <a:rPr lang="en-US" sz="1600" dirty="0">
                <a:solidFill>
                  <a:schemeClr val="bg1"/>
                </a:solidFill>
                <a:latin typeface="Arial" panose="020B0604020202020204" pitchFamily="34" charset="0"/>
                <a:cs typeface="Arial" panose="020B0604020202020204" pitchFamily="34" charset="0"/>
              </a:rPr>
              <a:t>It’s sad because I only</a:t>
            </a:r>
          </a:p>
          <a:p>
            <a:pPr algn="ctr"/>
            <a:r>
              <a:rPr lang="en-US" sz="1600" dirty="0">
                <a:solidFill>
                  <a:schemeClr val="bg1"/>
                </a:solidFill>
                <a:latin typeface="Arial" panose="020B0604020202020204" pitchFamily="34" charset="0"/>
                <a:cs typeface="Arial" panose="020B0604020202020204" pitchFamily="34" charset="0"/>
              </a:rPr>
              <a:t>get to see my mum a little.</a:t>
            </a:r>
          </a:p>
          <a:p>
            <a:pPr algn="ctr"/>
            <a:r>
              <a:rPr lang="en-US" sz="1600" dirty="0">
                <a:solidFill>
                  <a:schemeClr val="bg1"/>
                </a:solidFill>
                <a:latin typeface="Arial" panose="020B0604020202020204" pitchFamily="34" charset="0"/>
                <a:cs typeface="Arial" panose="020B0604020202020204" pitchFamily="34" charset="0"/>
              </a:rPr>
              <a:t>I miss my dad too. (4-7 </a:t>
            </a:r>
            <a:r>
              <a:rPr lang="en-US" sz="1600" dirty="0" err="1">
                <a:solidFill>
                  <a:schemeClr val="bg1"/>
                </a:solidFill>
                <a:latin typeface="Arial" panose="020B0604020202020204" pitchFamily="34" charset="0"/>
                <a:cs typeface="Arial" panose="020B0604020202020204" pitchFamily="34" charset="0"/>
              </a:rPr>
              <a:t>yrs</a:t>
            </a:r>
            <a:r>
              <a:rPr lang="en-US" sz="1600" dirty="0">
                <a:solidFill>
                  <a:schemeClr val="bg1"/>
                </a:solidFill>
                <a:latin typeface="Arial" panose="020B0604020202020204" pitchFamily="34" charset="0"/>
                <a:cs typeface="Arial" panose="020B0604020202020204" pitchFamily="34" charset="0"/>
              </a:rPr>
              <a:t>)</a:t>
            </a:r>
            <a:endParaRPr lang="en-GB" sz="160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838291" y="1957954"/>
            <a:ext cx="5347518" cy="1323439"/>
          </a:xfrm>
          <a:prstGeom prst="rect">
            <a:avLst/>
          </a:prstGeom>
        </p:spPr>
        <p:txBody>
          <a:bodyPr wrap="square">
            <a:spAutoFit/>
          </a:bodyPr>
          <a:lstStyle/>
          <a:p>
            <a:pPr algn="ctr"/>
            <a:r>
              <a:rPr lang="en-GB" sz="1600" dirty="0">
                <a:solidFill>
                  <a:schemeClr val="bg1"/>
                </a:solidFill>
                <a:latin typeface="Arial" panose="020B0604020202020204" pitchFamily="34" charset="0"/>
                <a:cs typeface="Arial" panose="020B0604020202020204" pitchFamily="34" charset="0"/>
              </a:rPr>
              <a:t>Mum and</a:t>
            </a:r>
          </a:p>
          <a:p>
            <a:pPr algn="ctr"/>
            <a:r>
              <a:rPr lang="en-GB" sz="1600" dirty="0">
                <a:solidFill>
                  <a:schemeClr val="bg1"/>
                </a:solidFill>
                <a:latin typeface="Arial" panose="020B0604020202020204" pitchFamily="34" charset="0"/>
                <a:cs typeface="Arial" panose="020B0604020202020204" pitchFamily="34" charset="0"/>
              </a:rPr>
              <a:t>dad are a</a:t>
            </a:r>
          </a:p>
          <a:p>
            <a:pPr algn="ctr"/>
            <a:r>
              <a:rPr lang="en-GB" sz="1600" dirty="0">
                <a:solidFill>
                  <a:schemeClr val="bg1"/>
                </a:solidFill>
                <a:latin typeface="Arial" panose="020B0604020202020204" pitchFamily="34" charset="0"/>
                <a:cs typeface="Arial" panose="020B0604020202020204" pitchFamily="34" charset="0"/>
              </a:rPr>
              <a:t>waste of space,</a:t>
            </a:r>
          </a:p>
          <a:p>
            <a:pPr algn="ctr"/>
            <a:r>
              <a:rPr lang="en-GB" sz="1600" dirty="0">
                <a:solidFill>
                  <a:schemeClr val="bg1"/>
                </a:solidFill>
                <a:latin typeface="Arial" panose="020B0604020202020204" pitchFamily="34" charset="0"/>
                <a:cs typeface="Arial" panose="020B0604020202020204" pitchFamily="34" charset="0"/>
              </a:rPr>
              <a:t>useless.</a:t>
            </a:r>
          </a:p>
          <a:p>
            <a:pPr algn="ctr"/>
            <a:r>
              <a:rPr lang="en-US" sz="1600" dirty="0">
                <a:solidFill>
                  <a:schemeClr val="bg1"/>
                </a:solidFill>
                <a:latin typeface="Arial" panose="020B0604020202020204" pitchFamily="34" charset="0"/>
                <a:cs typeface="Arial" panose="020B0604020202020204" pitchFamily="34" charset="0"/>
              </a:rPr>
              <a:t>(11-18yrs)</a:t>
            </a:r>
          </a:p>
        </p:txBody>
      </p:sp>
      <p:sp>
        <p:nvSpPr>
          <p:cNvPr id="11" name="TextBox 10"/>
          <p:cNvSpPr txBox="1"/>
          <p:nvPr/>
        </p:nvSpPr>
        <p:spPr>
          <a:xfrm>
            <a:off x="331128" y="263467"/>
            <a:ext cx="9869327" cy="646331"/>
          </a:xfrm>
          <a:prstGeom prst="rect">
            <a:avLst/>
          </a:prstGeom>
          <a:noFill/>
        </p:spPr>
        <p:txBody>
          <a:bodyPr wrap="square" rtlCol="0">
            <a:spAutoFit/>
          </a:bodyPr>
          <a:lstStyle/>
          <a:p>
            <a:r>
              <a:rPr lang="en-US" sz="3600" b="1" dirty="0">
                <a:solidFill>
                  <a:srgbClr val="6B2F75"/>
                </a:solidFill>
                <a:latin typeface="Arial" panose="020B0604020202020204" pitchFamily="34" charset="0"/>
                <a:cs typeface="Arial" panose="020B0604020202020204" pitchFamily="34" charset="0"/>
              </a:rPr>
              <a:t>Relationships – important people in your life</a:t>
            </a:r>
            <a:endParaRPr lang="en-GB" sz="3600" b="1" dirty="0">
              <a:solidFill>
                <a:srgbClr val="6B2F75"/>
              </a:solidFill>
              <a:latin typeface="Arial" panose="020B0604020202020204" pitchFamily="34" charset="0"/>
              <a:cs typeface="Arial" panose="020B0604020202020204" pitchFamily="34" charset="0"/>
            </a:endParaRPr>
          </a:p>
        </p:txBody>
      </p:sp>
      <p:sp>
        <p:nvSpPr>
          <p:cNvPr id="13" name="TextBox 12"/>
          <p:cNvSpPr txBox="1"/>
          <p:nvPr/>
        </p:nvSpPr>
        <p:spPr>
          <a:xfrm flipH="1">
            <a:off x="8901278" y="4507398"/>
            <a:ext cx="2499386" cy="1754326"/>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Being friendless was associated with moves in care and not having access to a computer/tablet outside of school.</a:t>
            </a:r>
          </a:p>
        </p:txBody>
      </p:sp>
      <p:sp>
        <p:nvSpPr>
          <p:cNvPr id="14" name="TextBox 13"/>
          <p:cNvSpPr txBox="1"/>
          <p:nvPr/>
        </p:nvSpPr>
        <p:spPr>
          <a:xfrm>
            <a:off x="407368" y="1151057"/>
            <a:ext cx="2304256"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Contact with family is among the most common issues raised in the survey. </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084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4086" t="15720" r="12218" b="24290"/>
          <a:stretch/>
        </p:blipFill>
        <p:spPr>
          <a:xfrm>
            <a:off x="575325" y="1107218"/>
            <a:ext cx="3785041" cy="5242612"/>
          </a:xfrm>
          <a:prstGeom prst="roundRect">
            <a:avLst/>
          </a:prstGeom>
        </p:spPr>
      </p:pic>
      <p:sp>
        <p:nvSpPr>
          <p:cNvPr id="3" name="Rectangle 2"/>
          <p:cNvSpPr/>
          <p:nvPr/>
        </p:nvSpPr>
        <p:spPr>
          <a:xfrm>
            <a:off x="4799856" y="5517232"/>
            <a:ext cx="5436604" cy="646331"/>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Statistically signiﬁcant association with lack of trust and having had three or more social workers.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028" t="5714" r="28881" b="15728"/>
          <a:stretch/>
        </p:blipFill>
        <p:spPr>
          <a:xfrm>
            <a:off x="8490698" y="1107218"/>
            <a:ext cx="3167741" cy="4293695"/>
          </a:xfrm>
          <a:prstGeom prst="rect">
            <a:avLst/>
          </a:prstGeom>
        </p:spPr>
      </p:pic>
      <p:sp>
        <p:nvSpPr>
          <p:cNvPr id="6" name="Oval Callout 5"/>
          <p:cNvSpPr/>
          <p:nvPr/>
        </p:nvSpPr>
        <p:spPr>
          <a:xfrm>
            <a:off x="4532372" y="980728"/>
            <a:ext cx="3834858" cy="3528391"/>
          </a:xfrm>
          <a:prstGeom prst="wedgeEllipseCallout">
            <a:avLst>
              <a:gd name="adj1" fmla="val 62339"/>
              <a:gd name="adj2" fmla="val -2805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FFFF"/>
              </a:solidFill>
            </a:endParaRPr>
          </a:p>
        </p:txBody>
      </p:sp>
      <p:sp>
        <p:nvSpPr>
          <p:cNvPr id="5" name="Rectangle 4"/>
          <p:cNvSpPr/>
          <p:nvPr/>
        </p:nvSpPr>
        <p:spPr>
          <a:xfrm>
            <a:off x="4927202" y="1484784"/>
            <a:ext cx="2996660" cy="286232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I think that social workers shouldn’t move around as much because they just get to know your life story and you have to try to trust them but how can you trust them when you don’t even know them or have hardly ever </a:t>
            </a:r>
            <a:r>
              <a:rPr lang="en-GB" dirty="0">
                <a:latin typeface="Arial" panose="020B0604020202020204" pitchFamily="34" charset="0"/>
                <a:cs typeface="Arial" panose="020B0604020202020204" pitchFamily="34" charset="0"/>
              </a:rPr>
              <a:t>met them? </a:t>
            </a:r>
          </a:p>
          <a:p>
            <a:pPr algn="ctr"/>
            <a:r>
              <a:rPr lang="en-GB" dirty="0">
                <a:latin typeface="Arial" panose="020B0604020202020204" pitchFamily="34" charset="0"/>
                <a:cs typeface="Arial" panose="020B0604020202020204" pitchFamily="34" charset="0"/>
              </a:rPr>
              <a:t>(11-18yrs)</a:t>
            </a:r>
          </a:p>
        </p:txBody>
      </p:sp>
      <p:sp>
        <p:nvSpPr>
          <p:cNvPr id="7" name="TextBox 6"/>
          <p:cNvSpPr txBox="1"/>
          <p:nvPr/>
        </p:nvSpPr>
        <p:spPr>
          <a:xfrm>
            <a:off x="552270" y="162700"/>
            <a:ext cx="7848872" cy="646331"/>
          </a:xfrm>
          <a:prstGeom prst="rect">
            <a:avLst/>
          </a:prstGeom>
          <a:noFill/>
        </p:spPr>
        <p:txBody>
          <a:bodyPr wrap="square" rtlCol="0">
            <a:spAutoFit/>
          </a:bodyPr>
          <a:lstStyle/>
          <a:p>
            <a:r>
              <a:rPr lang="en-US" sz="3600" b="1" dirty="0">
                <a:solidFill>
                  <a:srgbClr val="6B2F75"/>
                </a:solidFill>
                <a:latin typeface="Arial" panose="020B0604020202020204" pitchFamily="34" charset="0"/>
                <a:cs typeface="Arial" panose="020B0604020202020204" pitchFamily="34" charset="0"/>
              </a:rPr>
              <a:t>Relationship with social workers</a:t>
            </a:r>
            <a:endParaRPr lang="en-GB" sz="3600" b="1" dirty="0">
              <a:solidFill>
                <a:srgbClr val="6B2F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60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114" t="8398" r="18881" b="14471"/>
          <a:stretch/>
        </p:blipFill>
        <p:spPr>
          <a:xfrm>
            <a:off x="5879976" y="1112905"/>
            <a:ext cx="5328592" cy="5328592"/>
          </a:xfrm>
          <a:prstGeom prst="rect">
            <a:avLst/>
          </a:prstGeom>
        </p:spPr>
      </p:pic>
      <p:sp>
        <p:nvSpPr>
          <p:cNvPr id="4" name="Title 1"/>
          <p:cNvSpPr txBox="1">
            <a:spLocks/>
          </p:cNvSpPr>
          <p:nvPr/>
        </p:nvSpPr>
        <p:spPr>
          <a:xfrm>
            <a:off x="558883" y="319401"/>
            <a:ext cx="8769978" cy="764704"/>
          </a:xfrm>
          <a:prstGeom prst="rect">
            <a:avLst/>
          </a:prstGeom>
        </p:spPr>
        <p:txBody>
          <a:bodyPr>
            <a:noAutofit/>
          </a:bodyPr>
          <a:lstStyle>
            <a:lvl1pPr algn="l" defTabSz="914400" rtl="0" eaLnBrk="1" latinLnBrk="0" hangingPunct="1">
              <a:spcBef>
                <a:spcPct val="0"/>
              </a:spcBef>
              <a:buNone/>
              <a:defRPr sz="3600" b="1" kern="1200">
                <a:solidFill>
                  <a:srgbClr val="80388D"/>
                </a:solidFill>
                <a:latin typeface="Arial" panose="020B0604020202020204" pitchFamily="34" charset="0"/>
                <a:ea typeface="+mj-ea"/>
                <a:cs typeface="Arial" panose="020B0604020202020204" pitchFamily="34" charset="0"/>
              </a:defRPr>
            </a:lvl1pPr>
          </a:lstStyle>
          <a:p>
            <a:r>
              <a:rPr lang="en-US" dirty="0">
                <a:solidFill>
                  <a:schemeClr val="tx2"/>
                </a:solidFill>
              </a:rPr>
              <a:t>Understanding reason for being in care</a:t>
            </a:r>
          </a:p>
        </p:txBody>
      </p:sp>
      <p:sp>
        <p:nvSpPr>
          <p:cNvPr id="5" name="Oval Callout 4"/>
          <p:cNvSpPr/>
          <p:nvPr/>
        </p:nvSpPr>
        <p:spPr>
          <a:xfrm>
            <a:off x="911424" y="1669474"/>
            <a:ext cx="4464496" cy="3978198"/>
          </a:xfrm>
          <a:prstGeom prst="wedgeEllipseCallout">
            <a:avLst>
              <a:gd name="adj1" fmla="val -40324"/>
              <a:gd name="adj2" fmla="val 4816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I would like someone to talk to about my feelings and tell me about my past. I would like to see a picture of my dad so I know what he looks like. I would like to see a picture of me as a baby.   I have never seen a picture of me.  I have a lot of questions that no-one answers</a:t>
            </a:r>
            <a:r>
              <a:rPr lang="en-US" dirty="0">
                <a:solidFill>
                  <a:schemeClr val="bg1"/>
                </a:solidFill>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(11-18yrs)</a:t>
            </a:r>
          </a:p>
        </p:txBody>
      </p:sp>
      <p:sp>
        <p:nvSpPr>
          <p:cNvPr id="6" name="Rectangle 5"/>
          <p:cNvSpPr/>
          <p:nvPr/>
        </p:nvSpPr>
        <p:spPr>
          <a:xfrm>
            <a:off x="1593790" y="1300141"/>
            <a:ext cx="3350082" cy="369332"/>
          </a:xfrm>
          <a:prstGeom prst="rect">
            <a:avLst/>
          </a:prstGeom>
        </p:spPr>
        <p:txBody>
          <a:bodyPr wrap="square">
            <a:spAutoFit/>
          </a:bodyPr>
          <a:lstStyle/>
          <a:p>
            <a:pPr lvl="0" algn="ctr">
              <a:defRPr/>
            </a:pPr>
            <a:r>
              <a:rPr lang="en-GB" b="1" dirty="0">
                <a:solidFill>
                  <a:sysClr val="windowText" lastClr="000000"/>
                </a:solidFill>
                <a:latin typeface="Garamond" panose="02020404030301010803" pitchFamily="18" charset="0"/>
              </a:rPr>
              <a:t>.</a:t>
            </a:r>
          </a:p>
        </p:txBody>
      </p:sp>
    </p:spTree>
    <p:extLst>
      <p:ext uri="{BB962C8B-B14F-4D97-AF65-F5344CB8AC3E}">
        <p14:creationId xmlns:p14="http://schemas.microsoft.com/office/powerpoint/2010/main" val="45758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6887" t="12898" r="8661" b="76829"/>
          <a:stretch/>
        </p:blipFill>
        <p:spPr>
          <a:xfrm>
            <a:off x="2310027" y="4405613"/>
            <a:ext cx="7801902" cy="837532"/>
          </a:xfrm>
          <a:prstGeom prst="rect">
            <a:avLst/>
          </a:prstGeom>
        </p:spPr>
      </p:pic>
      <p:sp>
        <p:nvSpPr>
          <p:cNvPr id="9" name="Rounded Rectangle 8"/>
          <p:cNvSpPr/>
          <p:nvPr/>
        </p:nvSpPr>
        <p:spPr>
          <a:xfrm>
            <a:off x="150885" y="255833"/>
            <a:ext cx="7992887" cy="504056"/>
          </a:xfrm>
          <a:prstGeom prst="roundRect">
            <a:avLst>
              <a:gd name="adj" fmla="val 25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6B2F75"/>
                </a:solidFill>
                <a:latin typeface="Arial" panose="020B0604020202020204" pitchFamily="34" charset="0"/>
                <a:cs typeface="Arial" panose="020B0604020202020204" pitchFamily="34" charset="0"/>
              </a:rPr>
              <a:t>Well-being measures – 11-18 year olds</a:t>
            </a:r>
            <a:endParaRPr lang="en-GB" sz="3200" b="1" dirty="0">
              <a:solidFill>
                <a:srgbClr val="6B2F75"/>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575" t="26510" r="43897" b="23691"/>
          <a:stretch/>
        </p:blipFill>
        <p:spPr>
          <a:xfrm>
            <a:off x="166056" y="1186420"/>
            <a:ext cx="2704198" cy="2868088"/>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0001" t="26101" r="43330" b="23910"/>
          <a:stretch/>
        </p:blipFill>
        <p:spPr>
          <a:xfrm>
            <a:off x="3153369" y="1186420"/>
            <a:ext cx="2704197" cy="286808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0667" t="26107" r="44479" b="23663"/>
          <a:stretch/>
        </p:blipFill>
        <p:spPr>
          <a:xfrm>
            <a:off x="6210978" y="1099543"/>
            <a:ext cx="2704197" cy="3031980"/>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0143" t="25912" r="43775" b="23071"/>
          <a:stretch/>
        </p:blipFill>
        <p:spPr>
          <a:xfrm>
            <a:off x="9289390" y="1099543"/>
            <a:ext cx="2772306" cy="3049537"/>
          </a:xfrm>
          <a:prstGeom prst="rect">
            <a:avLst/>
          </a:prstGeom>
        </p:spPr>
      </p:pic>
      <p:sp>
        <p:nvSpPr>
          <p:cNvPr id="3" name="TextBox 2"/>
          <p:cNvSpPr txBox="1"/>
          <p:nvPr/>
        </p:nvSpPr>
        <p:spPr>
          <a:xfrm>
            <a:off x="882386" y="5614702"/>
            <a:ext cx="10657184"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Compared to the general population, a similar proportion of children in care have very high well-being, but more have low well-being</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77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Callout 17"/>
          <p:cNvSpPr/>
          <p:nvPr/>
        </p:nvSpPr>
        <p:spPr>
          <a:xfrm>
            <a:off x="1731768" y="3501008"/>
            <a:ext cx="2780056" cy="2808312"/>
          </a:xfrm>
          <a:prstGeom prst="wedgeEllipseCallout">
            <a:avLst>
              <a:gd name="adj1" fmla="val -50963"/>
              <a:gd name="adj2" fmla="val 5600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FFFF"/>
              </a:solidFill>
            </a:endParaRPr>
          </a:p>
        </p:txBody>
      </p:sp>
      <p:sp>
        <p:nvSpPr>
          <p:cNvPr id="19" name="Oval Callout 18"/>
          <p:cNvSpPr/>
          <p:nvPr/>
        </p:nvSpPr>
        <p:spPr>
          <a:xfrm>
            <a:off x="4561135" y="3343063"/>
            <a:ext cx="2495759" cy="2476807"/>
          </a:xfrm>
          <a:prstGeom prst="wedgeEllipseCallout">
            <a:avLst>
              <a:gd name="adj1" fmla="val -50963"/>
              <a:gd name="adj2" fmla="val 5600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FFFF"/>
              </a:solidFill>
            </a:endParaRPr>
          </a:p>
        </p:txBody>
      </p:sp>
      <p:sp>
        <p:nvSpPr>
          <p:cNvPr id="20" name="Oval Callout 19"/>
          <p:cNvSpPr/>
          <p:nvPr/>
        </p:nvSpPr>
        <p:spPr>
          <a:xfrm>
            <a:off x="7100658" y="3343062"/>
            <a:ext cx="3458561" cy="3326298"/>
          </a:xfrm>
          <a:prstGeom prst="wedgeEllipseCallout">
            <a:avLst>
              <a:gd name="adj1" fmla="val 46963"/>
              <a:gd name="adj2" fmla="val 5074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FFFF"/>
              </a:solidFill>
            </a:endParaRPr>
          </a:p>
        </p:txBody>
      </p:sp>
      <p:graphicFrame>
        <p:nvGraphicFramePr>
          <p:cNvPr id="6" name="Chart 5"/>
          <p:cNvGraphicFramePr/>
          <p:nvPr>
            <p:extLst>
              <p:ext uri="{D42A27DB-BD31-4B8C-83A1-F6EECF244321}">
                <p14:modId xmlns:p14="http://schemas.microsoft.com/office/powerpoint/2010/main" val="3398424149"/>
              </p:ext>
            </p:extLst>
          </p:nvPr>
        </p:nvGraphicFramePr>
        <p:xfrm>
          <a:off x="407368" y="116632"/>
          <a:ext cx="5328592" cy="34879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3566342645"/>
              </p:ext>
            </p:extLst>
          </p:nvPr>
        </p:nvGraphicFramePr>
        <p:xfrm>
          <a:off x="3359696" y="116632"/>
          <a:ext cx="5328592" cy="34879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853393690"/>
              </p:ext>
            </p:extLst>
          </p:nvPr>
        </p:nvGraphicFramePr>
        <p:xfrm>
          <a:off x="6312024" y="116632"/>
          <a:ext cx="5328592" cy="3487936"/>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2063552" y="1196752"/>
            <a:ext cx="2088232" cy="1261884"/>
          </a:xfrm>
          <a:prstGeom prst="rect">
            <a:avLst/>
          </a:prstGeom>
          <a:noFill/>
        </p:spPr>
        <p:txBody>
          <a:bodyPr wrap="square" rtlCol="0" anchor="ctr">
            <a:spAutoFit/>
          </a:bodyPr>
          <a:lstStyle/>
          <a:p>
            <a:pPr algn="ctr"/>
            <a:r>
              <a:rPr lang="en-US" sz="4000" b="1" dirty="0">
                <a:solidFill>
                  <a:srgbClr val="6B2F75"/>
                </a:solidFill>
                <a:latin typeface="Arial" panose="020B0604020202020204" pitchFamily="34" charset="0"/>
                <a:cs typeface="Arial" panose="020B0604020202020204" pitchFamily="34" charset="0"/>
              </a:rPr>
              <a:t>97% </a:t>
            </a:r>
          </a:p>
          <a:p>
            <a:pPr algn="ctr"/>
            <a:r>
              <a:rPr lang="en-US" dirty="0">
                <a:solidFill>
                  <a:srgbClr val="6B2F75"/>
                </a:solidFill>
                <a:latin typeface="Arial" panose="020B0604020202020204" pitchFamily="34" charset="0"/>
                <a:cs typeface="Arial" panose="020B0604020202020204" pitchFamily="34" charset="0"/>
              </a:rPr>
              <a:t>had moderate to high well-being</a:t>
            </a:r>
            <a:endParaRPr lang="en-GB" dirty="0">
              <a:solidFill>
                <a:srgbClr val="6B2F75"/>
              </a:solidFill>
              <a:latin typeface="Arial" panose="020B0604020202020204" pitchFamily="34" charset="0"/>
              <a:cs typeface="Arial" panose="020B0604020202020204" pitchFamily="34" charset="0"/>
            </a:endParaRPr>
          </a:p>
        </p:txBody>
      </p:sp>
      <p:sp>
        <p:nvSpPr>
          <p:cNvPr id="11" name="TextBox 10"/>
          <p:cNvSpPr txBox="1"/>
          <p:nvPr/>
        </p:nvSpPr>
        <p:spPr>
          <a:xfrm>
            <a:off x="5012425" y="1196752"/>
            <a:ext cx="2088232" cy="1261884"/>
          </a:xfrm>
          <a:prstGeom prst="rect">
            <a:avLst/>
          </a:prstGeom>
          <a:noFill/>
        </p:spPr>
        <p:txBody>
          <a:bodyPr wrap="square" rtlCol="0" anchor="ctr">
            <a:spAutoFit/>
          </a:bodyPr>
          <a:lstStyle/>
          <a:p>
            <a:pPr algn="ctr"/>
            <a:r>
              <a:rPr lang="en-US" sz="4000" b="1" dirty="0">
                <a:solidFill>
                  <a:srgbClr val="6B2F75"/>
                </a:solidFill>
                <a:latin typeface="Arial" panose="020B0604020202020204" pitchFamily="34" charset="0"/>
                <a:cs typeface="Arial" panose="020B0604020202020204" pitchFamily="34" charset="0"/>
              </a:rPr>
              <a:t>96% </a:t>
            </a:r>
          </a:p>
          <a:p>
            <a:pPr algn="ctr"/>
            <a:r>
              <a:rPr lang="en-US" dirty="0">
                <a:solidFill>
                  <a:srgbClr val="6B2F75"/>
                </a:solidFill>
                <a:latin typeface="Arial" panose="020B0604020202020204" pitchFamily="34" charset="0"/>
                <a:cs typeface="Arial" panose="020B0604020202020204" pitchFamily="34" charset="0"/>
              </a:rPr>
              <a:t>had moderate to high well-being</a:t>
            </a:r>
            <a:endParaRPr lang="en-GB" dirty="0">
              <a:solidFill>
                <a:srgbClr val="6B2F75"/>
              </a:solidFill>
              <a:latin typeface="Arial" panose="020B0604020202020204" pitchFamily="34" charset="0"/>
              <a:cs typeface="Arial" panose="020B0604020202020204" pitchFamily="34" charset="0"/>
            </a:endParaRPr>
          </a:p>
        </p:txBody>
      </p:sp>
      <p:sp>
        <p:nvSpPr>
          <p:cNvPr id="12" name="TextBox 11"/>
          <p:cNvSpPr txBox="1"/>
          <p:nvPr/>
        </p:nvSpPr>
        <p:spPr>
          <a:xfrm>
            <a:off x="7968208" y="1196752"/>
            <a:ext cx="2088232" cy="1261884"/>
          </a:xfrm>
          <a:prstGeom prst="rect">
            <a:avLst/>
          </a:prstGeom>
          <a:noFill/>
        </p:spPr>
        <p:txBody>
          <a:bodyPr wrap="square" rtlCol="0" anchor="ctr">
            <a:spAutoFit/>
          </a:bodyPr>
          <a:lstStyle/>
          <a:p>
            <a:pPr algn="ctr"/>
            <a:r>
              <a:rPr lang="en-US" sz="4000" b="1" dirty="0">
                <a:solidFill>
                  <a:srgbClr val="6B2F75"/>
                </a:solidFill>
                <a:latin typeface="Arial" panose="020B0604020202020204" pitchFamily="34" charset="0"/>
                <a:cs typeface="Arial" panose="020B0604020202020204" pitchFamily="34" charset="0"/>
              </a:rPr>
              <a:t>82% </a:t>
            </a:r>
          </a:p>
          <a:p>
            <a:pPr algn="ctr"/>
            <a:r>
              <a:rPr lang="en-US" dirty="0">
                <a:solidFill>
                  <a:srgbClr val="6B2F75"/>
                </a:solidFill>
                <a:latin typeface="Arial" panose="020B0604020202020204" pitchFamily="34" charset="0"/>
                <a:cs typeface="Arial" panose="020B0604020202020204" pitchFamily="34" charset="0"/>
              </a:rPr>
              <a:t>had moderate to high well-being</a:t>
            </a:r>
            <a:endParaRPr lang="en-GB" dirty="0">
              <a:solidFill>
                <a:srgbClr val="6B2F75"/>
              </a:solidFill>
              <a:latin typeface="Arial" panose="020B0604020202020204" pitchFamily="34" charset="0"/>
              <a:cs typeface="Arial" panose="020B0604020202020204" pitchFamily="34" charset="0"/>
            </a:endParaRPr>
          </a:p>
        </p:txBody>
      </p:sp>
      <p:sp>
        <p:nvSpPr>
          <p:cNvPr id="15" name="Rectangle 14"/>
          <p:cNvSpPr/>
          <p:nvPr/>
        </p:nvSpPr>
        <p:spPr>
          <a:xfrm>
            <a:off x="3523013" y="3734191"/>
            <a:ext cx="4572000" cy="1754326"/>
          </a:xfrm>
          <a:prstGeom prst="rect">
            <a:avLst/>
          </a:prstGeom>
        </p:spPr>
        <p:txBody>
          <a:bodyPr>
            <a:spAutoFit/>
          </a:bodyPr>
          <a:lstStyle/>
          <a:p>
            <a:pPr algn="ctr"/>
            <a:r>
              <a:rPr lang="en-GB" dirty="0">
                <a:solidFill>
                  <a:srgbClr val="6B2F75"/>
                </a:solidFill>
                <a:latin typeface="ArialMT"/>
              </a:rPr>
              <a:t>I wouldn’t</a:t>
            </a:r>
          </a:p>
          <a:p>
            <a:pPr algn="ctr"/>
            <a:r>
              <a:rPr lang="en-GB" dirty="0">
                <a:solidFill>
                  <a:srgbClr val="6B2F75"/>
                </a:solidFill>
                <a:latin typeface="ArialMT"/>
              </a:rPr>
              <a:t>change anything</a:t>
            </a:r>
          </a:p>
          <a:p>
            <a:pPr algn="ctr"/>
            <a:r>
              <a:rPr lang="en-GB" dirty="0">
                <a:solidFill>
                  <a:srgbClr val="6B2F75"/>
                </a:solidFill>
                <a:latin typeface="ArialMT"/>
              </a:rPr>
              <a:t>except not having</a:t>
            </a:r>
          </a:p>
          <a:p>
            <a:pPr algn="ctr"/>
            <a:r>
              <a:rPr lang="en-GB" dirty="0">
                <a:solidFill>
                  <a:srgbClr val="6B2F75"/>
                </a:solidFill>
                <a:latin typeface="ArialMT"/>
              </a:rPr>
              <a:t>to eat avocados</a:t>
            </a:r>
          </a:p>
          <a:p>
            <a:pPr algn="ctr"/>
            <a:r>
              <a:rPr lang="en-GB" dirty="0">
                <a:solidFill>
                  <a:srgbClr val="6B2F75"/>
                </a:solidFill>
                <a:latin typeface="ArialMT"/>
              </a:rPr>
              <a:t>and courgettes.</a:t>
            </a:r>
          </a:p>
          <a:p>
            <a:pPr algn="ctr"/>
            <a:r>
              <a:rPr lang="en-US" dirty="0">
                <a:solidFill>
                  <a:srgbClr val="6B2F75"/>
                </a:solidFill>
                <a:latin typeface="ArialMT"/>
              </a:rPr>
              <a:t>(8-11 </a:t>
            </a:r>
            <a:r>
              <a:rPr lang="en-US" dirty="0" err="1">
                <a:solidFill>
                  <a:srgbClr val="6B2F75"/>
                </a:solidFill>
                <a:latin typeface="ArialMT"/>
              </a:rPr>
              <a:t>yr</a:t>
            </a:r>
            <a:r>
              <a:rPr lang="en-US" dirty="0">
                <a:solidFill>
                  <a:srgbClr val="6B2F75"/>
                </a:solidFill>
                <a:latin typeface="ArialMT"/>
              </a:rPr>
              <a:t> old)</a:t>
            </a:r>
            <a:endParaRPr lang="en-GB" dirty="0">
              <a:solidFill>
                <a:srgbClr val="6B2F75"/>
              </a:solidFill>
            </a:endParaRPr>
          </a:p>
        </p:txBody>
      </p:sp>
      <p:sp>
        <p:nvSpPr>
          <p:cNvPr id="16" name="Rectangle 15"/>
          <p:cNvSpPr/>
          <p:nvPr/>
        </p:nvSpPr>
        <p:spPr>
          <a:xfrm>
            <a:off x="1919536" y="3751002"/>
            <a:ext cx="2376264" cy="2308324"/>
          </a:xfrm>
          <a:prstGeom prst="rect">
            <a:avLst/>
          </a:prstGeom>
        </p:spPr>
        <p:txBody>
          <a:bodyPr wrap="square">
            <a:spAutoFit/>
          </a:bodyPr>
          <a:lstStyle/>
          <a:p>
            <a:pPr algn="ctr"/>
            <a:r>
              <a:rPr lang="en-US" dirty="0">
                <a:solidFill>
                  <a:srgbClr val="6B2F75"/>
                </a:solidFill>
                <a:latin typeface="ArialMT"/>
              </a:rPr>
              <a:t>I would like to </a:t>
            </a:r>
          </a:p>
          <a:p>
            <a:pPr algn="ctr"/>
            <a:r>
              <a:rPr lang="en-US" dirty="0">
                <a:solidFill>
                  <a:srgbClr val="6B2F75"/>
                </a:solidFill>
                <a:latin typeface="ArialMT"/>
              </a:rPr>
              <a:t>know for absolutely certain that I will</a:t>
            </a:r>
          </a:p>
          <a:p>
            <a:pPr algn="ctr"/>
            <a:r>
              <a:rPr lang="en-GB" dirty="0">
                <a:solidFill>
                  <a:srgbClr val="6B2F75"/>
                </a:solidFill>
                <a:latin typeface="ArialMT"/>
              </a:rPr>
              <a:t>always stay with mummy (foster carer). I love her and she loves me.</a:t>
            </a:r>
          </a:p>
          <a:p>
            <a:pPr algn="ctr"/>
            <a:r>
              <a:rPr lang="en-US" dirty="0">
                <a:solidFill>
                  <a:srgbClr val="6B2F75"/>
                </a:solidFill>
                <a:latin typeface="ArialMT"/>
              </a:rPr>
              <a:t>(4-7 </a:t>
            </a:r>
            <a:r>
              <a:rPr lang="en-US" dirty="0" err="1">
                <a:solidFill>
                  <a:srgbClr val="6B2F75"/>
                </a:solidFill>
                <a:latin typeface="ArialMT"/>
              </a:rPr>
              <a:t>yr</a:t>
            </a:r>
            <a:r>
              <a:rPr lang="en-US" dirty="0">
                <a:solidFill>
                  <a:srgbClr val="6B2F75"/>
                </a:solidFill>
                <a:latin typeface="ArialMT"/>
              </a:rPr>
              <a:t> old)</a:t>
            </a:r>
            <a:endParaRPr lang="en-GB" dirty="0">
              <a:solidFill>
                <a:srgbClr val="6B2F75"/>
              </a:solidFill>
            </a:endParaRPr>
          </a:p>
        </p:txBody>
      </p:sp>
      <p:sp>
        <p:nvSpPr>
          <p:cNvPr id="17" name="Rectangle 16"/>
          <p:cNvSpPr/>
          <p:nvPr/>
        </p:nvSpPr>
        <p:spPr>
          <a:xfrm>
            <a:off x="7176932" y="3645024"/>
            <a:ext cx="3312368" cy="2862322"/>
          </a:xfrm>
          <a:prstGeom prst="rect">
            <a:avLst/>
          </a:prstGeom>
        </p:spPr>
        <p:txBody>
          <a:bodyPr wrap="square">
            <a:spAutoFit/>
          </a:bodyPr>
          <a:lstStyle/>
          <a:p>
            <a:pPr algn="ctr"/>
            <a:r>
              <a:rPr lang="en-US" dirty="0">
                <a:solidFill>
                  <a:srgbClr val="6B2F75"/>
                </a:solidFill>
                <a:latin typeface="ArialMT"/>
              </a:rPr>
              <a:t>Being in care is </a:t>
            </a:r>
          </a:p>
          <a:p>
            <a:pPr algn="ctr"/>
            <a:r>
              <a:rPr lang="en-US" dirty="0">
                <a:solidFill>
                  <a:srgbClr val="6B2F75"/>
                </a:solidFill>
                <a:latin typeface="ArialMT"/>
              </a:rPr>
              <a:t>the best thing that has happened to me. So many amazing opportunities have opened… like my attendance </a:t>
            </a:r>
          </a:p>
          <a:p>
            <a:pPr algn="ctr"/>
            <a:r>
              <a:rPr lang="en-US" dirty="0">
                <a:solidFill>
                  <a:srgbClr val="6B2F75"/>
                </a:solidFill>
                <a:latin typeface="ArialMT"/>
              </a:rPr>
              <a:t>is significantly improved and </a:t>
            </a:r>
          </a:p>
          <a:p>
            <a:pPr algn="ctr"/>
            <a:r>
              <a:rPr lang="en-US" dirty="0">
                <a:solidFill>
                  <a:srgbClr val="6B2F75"/>
                </a:solidFill>
                <a:latin typeface="ArialMT"/>
              </a:rPr>
              <a:t>I have so much support around me. I am </a:t>
            </a:r>
          </a:p>
          <a:p>
            <a:pPr algn="ctr"/>
            <a:r>
              <a:rPr lang="en-US" dirty="0">
                <a:solidFill>
                  <a:srgbClr val="6B2F75"/>
                </a:solidFill>
                <a:latin typeface="ArialMT"/>
              </a:rPr>
              <a:t>very happy.</a:t>
            </a:r>
          </a:p>
          <a:p>
            <a:pPr algn="ctr"/>
            <a:r>
              <a:rPr lang="en-US" dirty="0">
                <a:solidFill>
                  <a:srgbClr val="6B2F75"/>
                </a:solidFill>
                <a:latin typeface="ArialMT"/>
              </a:rPr>
              <a:t>(11-18 </a:t>
            </a:r>
            <a:r>
              <a:rPr lang="en-US" dirty="0" err="1">
                <a:solidFill>
                  <a:srgbClr val="6B2F75"/>
                </a:solidFill>
                <a:latin typeface="ArialMT"/>
              </a:rPr>
              <a:t>yr</a:t>
            </a:r>
            <a:r>
              <a:rPr lang="en-US" dirty="0">
                <a:solidFill>
                  <a:srgbClr val="6B2F75"/>
                </a:solidFill>
                <a:latin typeface="ArialMT"/>
              </a:rPr>
              <a:t> old)</a:t>
            </a:r>
            <a:endParaRPr lang="en-GB" dirty="0">
              <a:solidFill>
                <a:srgbClr val="6B2F75"/>
              </a:solidFill>
            </a:endParaRPr>
          </a:p>
        </p:txBody>
      </p:sp>
    </p:spTree>
    <p:custDataLst>
      <p:tags r:id="rId1"/>
    </p:custDataLst>
    <p:extLst>
      <p:ext uri="{BB962C8B-B14F-4D97-AF65-F5344CB8AC3E}">
        <p14:creationId xmlns:p14="http://schemas.microsoft.com/office/powerpoint/2010/main" val="797015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407368" y="116632"/>
          <a:ext cx="5328592" cy="34879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3359696" y="116632"/>
          <a:ext cx="5328592" cy="34879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4274790774"/>
              </p:ext>
            </p:extLst>
          </p:nvPr>
        </p:nvGraphicFramePr>
        <p:xfrm>
          <a:off x="6312024" y="116632"/>
          <a:ext cx="5328592" cy="3487936"/>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p:cNvSpPr/>
          <p:nvPr/>
        </p:nvSpPr>
        <p:spPr>
          <a:xfrm>
            <a:off x="4580377" y="3366075"/>
            <a:ext cx="2952328" cy="2693045"/>
          </a:xfrm>
          <a:prstGeom prst="rect">
            <a:avLst/>
          </a:prstGeom>
        </p:spPr>
        <p:txBody>
          <a:bodyPr wrap="square">
            <a:spAutoFit/>
          </a:bodyPr>
          <a:lstStyle/>
          <a:p>
            <a:pPr>
              <a:spcAft>
                <a:spcPts val="600"/>
              </a:spcAft>
            </a:pPr>
            <a:r>
              <a:rPr lang="en-US" sz="1600" dirty="0">
                <a:solidFill>
                  <a:srgbClr val="332C33"/>
                </a:solidFill>
                <a:latin typeface="Arial-BoldMT"/>
              </a:rPr>
              <a:t>Those with low well-being tended to </a:t>
            </a:r>
            <a:endParaRPr lang="en-GB" sz="1600" dirty="0">
              <a:solidFill>
                <a:srgbClr val="332C33"/>
              </a:solidFill>
              <a:latin typeface="Arial-BoldMT"/>
            </a:endParaRPr>
          </a:p>
          <a:p>
            <a:pPr marL="285750" indent="-285750">
              <a:spcAft>
                <a:spcPts val="600"/>
              </a:spcAft>
              <a:buFont typeface="Arial" panose="020B0604020202020204" pitchFamily="34" charset="0"/>
              <a:buChar char="•"/>
            </a:pPr>
            <a:r>
              <a:rPr lang="en-GB" sz="1600" dirty="0">
                <a:solidFill>
                  <a:srgbClr val="332C33"/>
                </a:solidFill>
                <a:latin typeface="Arial-BoldMT"/>
              </a:rPr>
              <a:t>Not feel safe or settled in their placements.</a:t>
            </a:r>
          </a:p>
          <a:p>
            <a:pPr marL="285750" indent="-285750">
              <a:spcAft>
                <a:spcPts val="600"/>
              </a:spcAft>
              <a:buFont typeface="Arial" panose="020B0604020202020204" pitchFamily="34" charset="0"/>
              <a:buChar char="•"/>
            </a:pPr>
            <a:r>
              <a:rPr lang="en-GB" sz="1600" dirty="0">
                <a:solidFill>
                  <a:srgbClr val="332C33"/>
                </a:solidFill>
                <a:latin typeface="Arial-BoldMT"/>
              </a:rPr>
              <a:t>Not have a trusted adult</a:t>
            </a:r>
          </a:p>
          <a:p>
            <a:pPr marL="285750" indent="-285750">
              <a:spcAft>
                <a:spcPts val="600"/>
              </a:spcAft>
              <a:buFont typeface="Arial" panose="020B0604020202020204" pitchFamily="34" charset="0"/>
              <a:buChar char="•"/>
            </a:pPr>
            <a:r>
              <a:rPr lang="en-GB" sz="1600" dirty="0">
                <a:solidFill>
                  <a:srgbClr val="332C33"/>
                </a:solidFill>
                <a:latin typeface="Arial-BoldMT"/>
              </a:rPr>
              <a:t>Not trust their social worker</a:t>
            </a:r>
          </a:p>
          <a:p>
            <a:pPr marL="285750" indent="-285750">
              <a:spcAft>
                <a:spcPts val="600"/>
              </a:spcAft>
              <a:buFont typeface="Arial" panose="020B0604020202020204" pitchFamily="34" charset="0"/>
              <a:buChar char="•"/>
            </a:pPr>
            <a:r>
              <a:rPr lang="en-GB" sz="1600" dirty="0">
                <a:solidFill>
                  <a:srgbClr val="332C33"/>
                </a:solidFill>
                <a:latin typeface="Arial-BoldMT"/>
              </a:rPr>
              <a:t>Not feel included in decision-making.</a:t>
            </a:r>
          </a:p>
          <a:p>
            <a:pPr marL="285750" indent="-285750">
              <a:spcAft>
                <a:spcPts val="600"/>
              </a:spcAft>
              <a:buFont typeface="Arial" panose="020B0604020202020204" pitchFamily="34" charset="0"/>
              <a:buChar char="•"/>
            </a:pPr>
            <a:r>
              <a:rPr lang="en-GB" sz="1600" dirty="0">
                <a:solidFill>
                  <a:srgbClr val="332C33"/>
                </a:solidFill>
                <a:latin typeface="Arial-BoldMT"/>
              </a:rPr>
              <a:t>Not have a good friend.</a:t>
            </a:r>
            <a:endParaRPr lang="en-GB" sz="1600" dirty="0"/>
          </a:p>
        </p:txBody>
      </p:sp>
      <p:sp>
        <p:nvSpPr>
          <p:cNvPr id="10" name="TextBox 9"/>
          <p:cNvSpPr txBox="1"/>
          <p:nvPr/>
        </p:nvSpPr>
        <p:spPr>
          <a:xfrm>
            <a:off x="2063552" y="1196752"/>
            <a:ext cx="2088232" cy="1261884"/>
          </a:xfrm>
          <a:prstGeom prst="rect">
            <a:avLst/>
          </a:prstGeom>
          <a:noFill/>
        </p:spPr>
        <p:txBody>
          <a:bodyPr wrap="square" rtlCol="0" anchor="ctr">
            <a:spAutoFit/>
          </a:bodyPr>
          <a:lstStyle/>
          <a:p>
            <a:pPr algn="ctr"/>
            <a:r>
              <a:rPr lang="en-US" sz="4000" b="1" dirty="0">
                <a:solidFill>
                  <a:srgbClr val="6B2F75"/>
                </a:solidFill>
                <a:latin typeface="Arial" panose="020B0604020202020204" pitchFamily="34" charset="0"/>
                <a:cs typeface="Arial" panose="020B0604020202020204" pitchFamily="34" charset="0"/>
              </a:rPr>
              <a:t>97% </a:t>
            </a:r>
          </a:p>
          <a:p>
            <a:pPr algn="ctr"/>
            <a:r>
              <a:rPr lang="en-US" dirty="0">
                <a:solidFill>
                  <a:srgbClr val="6B2F75"/>
                </a:solidFill>
                <a:latin typeface="Arial" panose="020B0604020202020204" pitchFamily="34" charset="0"/>
                <a:cs typeface="Arial" panose="020B0604020202020204" pitchFamily="34" charset="0"/>
              </a:rPr>
              <a:t>had moderate to high well-being</a:t>
            </a:r>
            <a:endParaRPr lang="en-GB" dirty="0">
              <a:solidFill>
                <a:srgbClr val="6B2F75"/>
              </a:solidFill>
              <a:latin typeface="Arial" panose="020B0604020202020204" pitchFamily="34" charset="0"/>
              <a:cs typeface="Arial" panose="020B0604020202020204" pitchFamily="34" charset="0"/>
            </a:endParaRPr>
          </a:p>
        </p:txBody>
      </p:sp>
      <p:sp>
        <p:nvSpPr>
          <p:cNvPr id="11" name="TextBox 10"/>
          <p:cNvSpPr txBox="1"/>
          <p:nvPr/>
        </p:nvSpPr>
        <p:spPr>
          <a:xfrm>
            <a:off x="5012425" y="1196752"/>
            <a:ext cx="2088232" cy="1261884"/>
          </a:xfrm>
          <a:prstGeom prst="rect">
            <a:avLst/>
          </a:prstGeom>
          <a:noFill/>
        </p:spPr>
        <p:txBody>
          <a:bodyPr wrap="square" rtlCol="0" anchor="ctr">
            <a:spAutoFit/>
          </a:bodyPr>
          <a:lstStyle/>
          <a:p>
            <a:pPr algn="ctr"/>
            <a:r>
              <a:rPr lang="en-US" sz="4000" b="1" dirty="0">
                <a:solidFill>
                  <a:srgbClr val="6B2F75"/>
                </a:solidFill>
                <a:latin typeface="Arial" panose="020B0604020202020204" pitchFamily="34" charset="0"/>
                <a:cs typeface="Arial" panose="020B0604020202020204" pitchFamily="34" charset="0"/>
              </a:rPr>
              <a:t>96% </a:t>
            </a:r>
          </a:p>
          <a:p>
            <a:pPr algn="ctr"/>
            <a:r>
              <a:rPr lang="en-US" dirty="0">
                <a:solidFill>
                  <a:srgbClr val="6B2F75"/>
                </a:solidFill>
                <a:latin typeface="Arial" panose="020B0604020202020204" pitchFamily="34" charset="0"/>
                <a:cs typeface="Arial" panose="020B0604020202020204" pitchFamily="34" charset="0"/>
              </a:rPr>
              <a:t>had moderate to high well-being</a:t>
            </a:r>
            <a:endParaRPr lang="en-GB" dirty="0">
              <a:solidFill>
                <a:srgbClr val="6B2F75"/>
              </a:solidFill>
              <a:latin typeface="Arial" panose="020B0604020202020204" pitchFamily="34" charset="0"/>
              <a:cs typeface="Arial" panose="020B0604020202020204" pitchFamily="34" charset="0"/>
            </a:endParaRPr>
          </a:p>
        </p:txBody>
      </p:sp>
      <p:sp>
        <p:nvSpPr>
          <p:cNvPr id="12" name="TextBox 11"/>
          <p:cNvSpPr txBox="1"/>
          <p:nvPr/>
        </p:nvSpPr>
        <p:spPr>
          <a:xfrm>
            <a:off x="7968208" y="1196752"/>
            <a:ext cx="2088232" cy="1261884"/>
          </a:xfrm>
          <a:prstGeom prst="rect">
            <a:avLst/>
          </a:prstGeom>
          <a:noFill/>
        </p:spPr>
        <p:txBody>
          <a:bodyPr wrap="square" rtlCol="0" anchor="ctr">
            <a:spAutoFit/>
          </a:bodyPr>
          <a:lstStyle/>
          <a:p>
            <a:pPr algn="ctr"/>
            <a:r>
              <a:rPr lang="en-US" sz="4000" b="1" dirty="0">
                <a:solidFill>
                  <a:srgbClr val="6B2F75"/>
                </a:solidFill>
                <a:latin typeface="Arial" panose="020B0604020202020204" pitchFamily="34" charset="0"/>
                <a:cs typeface="Arial" panose="020B0604020202020204" pitchFamily="34" charset="0"/>
              </a:rPr>
              <a:t>82% </a:t>
            </a:r>
          </a:p>
          <a:p>
            <a:pPr algn="ctr"/>
            <a:r>
              <a:rPr lang="en-US" dirty="0">
                <a:solidFill>
                  <a:srgbClr val="6B2F75"/>
                </a:solidFill>
                <a:latin typeface="Arial" panose="020B0604020202020204" pitchFamily="34" charset="0"/>
                <a:cs typeface="Arial" panose="020B0604020202020204" pitchFamily="34" charset="0"/>
              </a:rPr>
              <a:t>had moderate to high well-being</a:t>
            </a:r>
            <a:endParaRPr lang="en-GB" dirty="0">
              <a:solidFill>
                <a:srgbClr val="6B2F75"/>
              </a:solidFill>
              <a:latin typeface="Arial" panose="020B0604020202020204" pitchFamily="34" charset="0"/>
              <a:cs typeface="Arial" panose="020B0604020202020204" pitchFamily="34" charset="0"/>
            </a:endParaRPr>
          </a:p>
        </p:txBody>
      </p:sp>
      <p:sp>
        <p:nvSpPr>
          <p:cNvPr id="13" name="Rectangle 12"/>
          <p:cNvSpPr/>
          <p:nvPr/>
        </p:nvSpPr>
        <p:spPr>
          <a:xfrm>
            <a:off x="983432" y="3374516"/>
            <a:ext cx="3610650" cy="2123658"/>
          </a:xfrm>
          <a:prstGeom prst="rect">
            <a:avLst/>
          </a:prstGeom>
        </p:spPr>
        <p:txBody>
          <a:bodyPr wrap="square">
            <a:spAutoFit/>
          </a:bodyPr>
          <a:lstStyle/>
          <a:p>
            <a:pPr>
              <a:spcAft>
                <a:spcPts val="600"/>
              </a:spcAft>
            </a:pPr>
            <a:r>
              <a:rPr lang="en-US" sz="1600" dirty="0">
                <a:solidFill>
                  <a:srgbClr val="332C33"/>
                </a:solidFill>
                <a:latin typeface="Arial-BoldMT"/>
              </a:rPr>
              <a:t>Of those with low well-being: </a:t>
            </a:r>
            <a:endParaRPr lang="en-GB" sz="1600" dirty="0">
              <a:solidFill>
                <a:srgbClr val="332C33"/>
              </a:solidFill>
              <a:latin typeface="Arial-BoldMT"/>
            </a:endParaRPr>
          </a:p>
          <a:p>
            <a:pPr marL="285750" indent="-285750">
              <a:spcAft>
                <a:spcPts val="600"/>
              </a:spcAft>
              <a:buFont typeface="Arial" panose="020B0604020202020204" pitchFamily="34" charset="0"/>
              <a:buChar char="•"/>
            </a:pPr>
            <a:r>
              <a:rPr lang="en-GB" sz="1600" dirty="0">
                <a:solidFill>
                  <a:srgbClr val="332C33"/>
                </a:solidFill>
                <a:latin typeface="Arial-BoldMT"/>
              </a:rPr>
              <a:t>Didn’t feel why they were in care had been explained</a:t>
            </a:r>
          </a:p>
          <a:p>
            <a:pPr marL="285750" indent="-285750">
              <a:spcAft>
                <a:spcPts val="600"/>
              </a:spcAft>
              <a:buFont typeface="Arial" panose="020B0604020202020204" pitchFamily="34" charset="0"/>
              <a:buChar char="•"/>
            </a:pPr>
            <a:r>
              <a:rPr lang="en-US" sz="1600" dirty="0">
                <a:solidFill>
                  <a:srgbClr val="332C33"/>
                </a:solidFill>
                <a:latin typeface="Arial-BoldMT"/>
              </a:rPr>
              <a:t>Did not know social worker.</a:t>
            </a:r>
          </a:p>
          <a:p>
            <a:pPr marL="285750" indent="-285750">
              <a:spcAft>
                <a:spcPts val="600"/>
              </a:spcAft>
              <a:buFont typeface="Arial" panose="020B0604020202020204" pitchFamily="34" charset="0"/>
              <a:buChar char="•"/>
            </a:pPr>
            <a:r>
              <a:rPr lang="en-US" sz="1600" dirty="0">
                <a:solidFill>
                  <a:srgbClr val="332C33"/>
                </a:solidFill>
                <a:latin typeface="Arial-BoldMT"/>
              </a:rPr>
              <a:t>Felt unsettled, didn’t  trust </a:t>
            </a:r>
            <a:r>
              <a:rPr lang="en-US" sz="1600" dirty="0" err="1">
                <a:solidFill>
                  <a:srgbClr val="332C33"/>
                </a:solidFill>
                <a:latin typeface="Arial-BoldMT"/>
              </a:rPr>
              <a:t>carers</a:t>
            </a:r>
            <a:r>
              <a:rPr lang="en-US" sz="1600" dirty="0">
                <a:solidFill>
                  <a:srgbClr val="332C33"/>
                </a:solidFill>
                <a:latin typeface="Arial-BoldMT"/>
              </a:rPr>
              <a:t> or feel they noticed their feelings</a:t>
            </a:r>
          </a:p>
          <a:p>
            <a:pPr marL="285750" indent="-285750">
              <a:spcAft>
                <a:spcPts val="600"/>
              </a:spcAft>
              <a:buFont typeface="Arial" panose="020B0604020202020204" pitchFamily="34" charset="0"/>
              <a:buChar char="•"/>
            </a:pPr>
            <a:r>
              <a:rPr lang="en-US" sz="1600" dirty="0">
                <a:solidFill>
                  <a:srgbClr val="332C33"/>
                </a:solidFill>
                <a:latin typeface="Arial-BoldMT"/>
              </a:rPr>
              <a:t>Did not have good friend</a:t>
            </a:r>
            <a:endParaRPr lang="en-GB" sz="1600" dirty="0"/>
          </a:p>
        </p:txBody>
      </p:sp>
      <p:sp>
        <p:nvSpPr>
          <p:cNvPr id="14" name="Rectangle 13"/>
          <p:cNvSpPr/>
          <p:nvPr/>
        </p:nvSpPr>
        <p:spPr>
          <a:xfrm>
            <a:off x="7464152" y="3366074"/>
            <a:ext cx="4392488" cy="3262432"/>
          </a:xfrm>
          <a:prstGeom prst="rect">
            <a:avLst/>
          </a:prstGeom>
        </p:spPr>
        <p:txBody>
          <a:bodyPr wrap="square">
            <a:spAutoFit/>
          </a:bodyPr>
          <a:lstStyle/>
          <a:p>
            <a:pPr>
              <a:spcAft>
                <a:spcPts val="400"/>
              </a:spcAft>
            </a:pPr>
            <a:r>
              <a:rPr lang="en-GB" sz="1600" dirty="0">
                <a:solidFill>
                  <a:srgbClr val="332C33"/>
                </a:solidFill>
                <a:latin typeface="Arial-BoldMT"/>
              </a:rPr>
              <a:t>Associated with low well-being </a:t>
            </a:r>
          </a:p>
          <a:p>
            <a:pPr marL="285750" indent="-285750">
              <a:spcAft>
                <a:spcPts val="400"/>
              </a:spcAft>
              <a:buFont typeface="Arial" panose="020B0604020202020204" pitchFamily="34" charset="0"/>
              <a:buChar char="•"/>
            </a:pPr>
            <a:r>
              <a:rPr lang="en-GB" sz="1600" dirty="0">
                <a:solidFill>
                  <a:srgbClr val="332C33"/>
                </a:solidFill>
                <a:latin typeface="Arial-BoldMT"/>
              </a:rPr>
              <a:t>Unhappy with appearance</a:t>
            </a:r>
          </a:p>
          <a:p>
            <a:pPr marL="285750" indent="-285750">
              <a:spcAft>
                <a:spcPts val="400"/>
              </a:spcAft>
              <a:buFont typeface="Arial" panose="020B0604020202020204" pitchFamily="34" charset="0"/>
              <a:buChar char="•"/>
            </a:pPr>
            <a:r>
              <a:rPr lang="en-US" sz="1600" dirty="0">
                <a:solidFill>
                  <a:srgbClr val="332C33"/>
                </a:solidFill>
                <a:latin typeface="Arial-BoldMT"/>
              </a:rPr>
              <a:t>Not given opportunity to be trusted</a:t>
            </a:r>
          </a:p>
          <a:p>
            <a:pPr marL="285750" indent="-285750">
              <a:spcAft>
                <a:spcPts val="400"/>
              </a:spcAft>
              <a:buFont typeface="Arial" panose="020B0604020202020204" pitchFamily="34" charset="0"/>
              <a:buChar char="•"/>
            </a:pPr>
            <a:r>
              <a:rPr lang="en-US" sz="1600" dirty="0">
                <a:solidFill>
                  <a:srgbClr val="332C33"/>
                </a:solidFill>
                <a:latin typeface="Arial-BoldMT"/>
              </a:rPr>
              <a:t>Not like bedrooms or feel safe in placements</a:t>
            </a:r>
          </a:p>
          <a:p>
            <a:pPr marL="285750" indent="-285750">
              <a:spcAft>
                <a:spcPts val="400"/>
              </a:spcAft>
              <a:buFont typeface="Arial" panose="020B0604020202020204" pitchFamily="34" charset="0"/>
              <a:buChar char="•"/>
            </a:pPr>
            <a:r>
              <a:rPr lang="en-US" sz="1600" dirty="0">
                <a:solidFill>
                  <a:srgbClr val="332C33"/>
                </a:solidFill>
                <a:latin typeface="Arial-BoldMT"/>
              </a:rPr>
              <a:t>Not have a trusted adult</a:t>
            </a:r>
          </a:p>
          <a:p>
            <a:pPr marL="285750" indent="-285750">
              <a:spcAft>
                <a:spcPts val="400"/>
              </a:spcAft>
              <a:buFont typeface="Arial" panose="020B0604020202020204" pitchFamily="34" charset="0"/>
              <a:buChar char="•"/>
            </a:pPr>
            <a:r>
              <a:rPr lang="en-US" sz="1600" dirty="0">
                <a:solidFill>
                  <a:srgbClr val="332C33"/>
                </a:solidFill>
                <a:latin typeface="Arial-BoldMT"/>
              </a:rPr>
              <a:t>Not feel included in decision making</a:t>
            </a:r>
          </a:p>
          <a:p>
            <a:pPr marL="285750" indent="-285750">
              <a:spcAft>
                <a:spcPts val="400"/>
              </a:spcAft>
              <a:buFont typeface="Arial" panose="020B0604020202020204" pitchFamily="34" charset="0"/>
              <a:buChar char="•"/>
            </a:pPr>
            <a:r>
              <a:rPr lang="en-US" sz="1600" dirty="0">
                <a:solidFill>
                  <a:srgbClr val="332C33"/>
                </a:solidFill>
                <a:latin typeface="Arial-BoldMT"/>
              </a:rPr>
              <a:t>Not like school</a:t>
            </a:r>
          </a:p>
          <a:p>
            <a:pPr marL="285750" indent="-285750">
              <a:spcAft>
                <a:spcPts val="400"/>
              </a:spcAft>
              <a:buFont typeface="Arial" panose="020B0604020202020204" pitchFamily="34" charset="0"/>
              <a:buChar char="•"/>
            </a:pPr>
            <a:r>
              <a:rPr lang="en-US" sz="1600" dirty="0">
                <a:solidFill>
                  <a:srgbClr val="332C33"/>
                </a:solidFill>
                <a:latin typeface="Arial-BoldMT"/>
              </a:rPr>
              <a:t>Afraid of going to school due to bullying</a:t>
            </a:r>
          </a:p>
          <a:p>
            <a:pPr marL="285750" indent="-285750">
              <a:spcAft>
                <a:spcPts val="400"/>
              </a:spcAft>
              <a:buFont typeface="Arial" panose="020B0604020202020204" pitchFamily="34" charset="0"/>
              <a:buChar char="•"/>
            </a:pPr>
            <a:r>
              <a:rPr lang="en-US" sz="1600" dirty="0">
                <a:solidFill>
                  <a:srgbClr val="332C33"/>
                </a:solidFill>
                <a:latin typeface="Arial-BoldMT"/>
              </a:rPr>
              <a:t>Not taught life skills</a:t>
            </a:r>
          </a:p>
          <a:p>
            <a:pPr marL="285750" indent="-285750">
              <a:spcAft>
                <a:spcPts val="400"/>
              </a:spcAft>
              <a:buFont typeface="Arial" panose="020B0604020202020204" pitchFamily="34" charset="0"/>
              <a:buChar char="•"/>
            </a:pPr>
            <a:endParaRPr lang="en-GB" sz="1600" dirty="0"/>
          </a:p>
        </p:txBody>
      </p:sp>
      <p:sp>
        <p:nvSpPr>
          <p:cNvPr id="2" name="Rectangle 1"/>
          <p:cNvSpPr/>
          <p:nvPr/>
        </p:nvSpPr>
        <p:spPr>
          <a:xfrm>
            <a:off x="5951984" y="4509120"/>
            <a:ext cx="1224136" cy="288032"/>
          </a:xfrm>
          <a:prstGeom prst="rect">
            <a:avLst/>
          </a:prstGeom>
          <a:solidFill>
            <a:schemeClr val="accent6">
              <a:alpha val="3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866170" y="4609953"/>
            <a:ext cx="471507" cy="288032"/>
          </a:xfrm>
          <a:prstGeom prst="rect">
            <a:avLst/>
          </a:prstGeom>
          <a:solidFill>
            <a:schemeClr val="accent6">
              <a:alpha val="3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991545" y="3717032"/>
            <a:ext cx="2487731" cy="504056"/>
          </a:xfrm>
          <a:prstGeom prst="rect">
            <a:avLst/>
          </a:prstGeom>
          <a:solidFill>
            <a:srgbClr val="C4D600">
              <a:alpha val="3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861615" y="5155709"/>
            <a:ext cx="1983675" cy="504056"/>
          </a:xfrm>
          <a:prstGeom prst="rect">
            <a:avLst/>
          </a:prstGeom>
          <a:solidFill>
            <a:srgbClr val="C4D600">
              <a:alpha val="3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768009" y="4811185"/>
            <a:ext cx="3440559" cy="344524"/>
          </a:xfrm>
          <a:prstGeom prst="rect">
            <a:avLst/>
          </a:prstGeom>
          <a:solidFill>
            <a:srgbClr val="C4D600">
              <a:alpha val="3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19" name="Rectangle 18"/>
          <p:cNvSpPr/>
          <p:nvPr/>
        </p:nvSpPr>
        <p:spPr>
          <a:xfrm>
            <a:off x="5621153" y="3933056"/>
            <a:ext cx="1410951" cy="288032"/>
          </a:xfrm>
          <a:prstGeom prst="rect">
            <a:avLst/>
          </a:prstGeom>
          <a:solidFill>
            <a:schemeClr val="accent5">
              <a:alpha val="3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7850512" y="3933056"/>
            <a:ext cx="3070024" cy="583082"/>
          </a:xfrm>
          <a:prstGeom prst="rect">
            <a:avLst/>
          </a:prstGeom>
          <a:solidFill>
            <a:schemeClr val="accent5">
              <a:alpha val="3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832304" y="4523152"/>
            <a:ext cx="1224136" cy="288032"/>
          </a:xfrm>
          <a:prstGeom prst="rect">
            <a:avLst/>
          </a:prstGeom>
          <a:solidFill>
            <a:schemeClr val="accent6">
              <a:alpha val="3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285449" y="4653136"/>
            <a:ext cx="937026" cy="221720"/>
          </a:xfrm>
          <a:prstGeom prst="rect">
            <a:avLst/>
          </a:prstGeom>
          <a:solidFill>
            <a:schemeClr val="accent5">
              <a:alpha val="3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117918" y="5407737"/>
            <a:ext cx="1162378" cy="272423"/>
          </a:xfrm>
          <a:prstGeom prst="rect">
            <a:avLst/>
          </a:prstGeom>
          <a:solidFill>
            <a:schemeClr val="tx2">
              <a:lumMod val="60000"/>
              <a:lumOff val="40000"/>
              <a:alpha val="3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5951984" y="5718195"/>
            <a:ext cx="1162378" cy="272423"/>
          </a:xfrm>
          <a:prstGeom prst="rect">
            <a:avLst/>
          </a:prstGeom>
          <a:solidFill>
            <a:schemeClr val="tx2">
              <a:lumMod val="60000"/>
              <a:lumOff val="40000"/>
              <a:alpha val="3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934883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1981200" y="3531802"/>
            <a:ext cx="2487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GB" altLang="en-US" sz="1200">
                <a:solidFill>
                  <a:srgbClr val="000000"/>
                </a:solidFill>
                <a:latin typeface="Arial" pitchFamily="34" charset="0"/>
                <a:ea typeface="Calibri" pitchFamily="34" charset="0"/>
                <a:cs typeface="Arial" pitchFamily="34" charset="0"/>
              </a:rPr>
              <a:t> </a:t>
            </a:r>
            <a:r>
              <a:rPr lang="en-GB" altLang="en-US" sz="600">
                <a:latin typeface="Arial" pitchFamily="34" charset="0"/>
                <a:cs typeface="Arial" pitchFamily="34" charset="0"/>
              </a:rPr>
              <a:t> </a:t>
            </a:r>
            <a:endParaRPr lang="en-GB" altLang="en-US">
              <a:latin typeface="Arial" pitchFamily="34" charset="0"/>
              <a:cs typeface="Arial" pitchFamily="34" charset="0"/>
            </a:endParaRPr>
          </a:p>
        </p:txBody>
      </p:sp>
      <p:pic>
        <p:nvPicPr>
          <p:cNvPr id="6147" name="Picture 3" descr="V:\London and South East\Policy &amp; Practice Development\Bright Spots Project\External Communications\Icons &amp; Graphics\10,000 voices\WMLG - Care leaver report 2020\INFOGRAPHICS-Summary\Figure3-WMLG-Comparative-Well-Bei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10242" r="25851" b="62298"/>
          <a:stretch/>
        </p:blipFill>
        <p:spPr bwMode="auto">
          <a:xfrm>
            <a:off x="8400257" y="3396812"/>
            <a:ext cx="1944215" cy="23925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449" y="421256"/>
            <a:ext cx="3262063" cy="3410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V:\London and South East\Policy &amp; Practice Development\Bright Spots Project\External Communications\Icons &amp; Graphics\10,000 voices\WMLG - Care leaver report 2020\INFOGRAPHICS-Summary\Figure3-WMLG-Comparative-Well-Bei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708" r="74255" b="62298"/>
          <a:stretch/>
        </p:blipFill>
        <p:spPr bwMode="auto">
          <a:xfrm>
            <a:off x="5807968" y="955926"/>
            <a:ext cx="2189044" cy="25759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V:\London and South East\Policy &amp; Practice Development\Bright Spots Project\External Communications\Icons &amp; Graphics\10,000 voices\WMLG - Care leaver report 2020\INFOGRAPHICS-Summary\Figure3-WMLG-Comparative-Well-Bei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9948"/>
          <a:stretch/>
        </p:blipFill>
        <p:spPr bwMode="auto">
          <a:xfrm>
            <a:off x="5905090" y="568235"/>
            <a:ext cx="4379309" cy="476402"/>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7"/>
          <p:cNvSpPr>
            <a:spLocks noGrp="1"/>
          </p:cNvSpPr>
          <p:nvPr>
            <p:ph idx="4294967295"/>
          </p:nvPr>
        </p:nvSpPr>
        <p:spPr>
          <a:xfrm>
            <a:off x="695400" y="4120629"/>
            <a:ext cx="4062603" cy="749300"/>
          </a:xfrm>
        </p:spPr>
        <p:txBody>
          <a:bodyPr>
            <a:noAutofit/>
          </a:bodyPr>
          <a:lstStyle/>
          <a:p>
            <a:pPr marL="0" indent="0">
              <a:buNone/>
            </a:pPr>
            <a:r>
              <a:rPr lang="en-US" sz="2000" b="1" dirty="0"/>
              <a:t>Care leavers did worse than the general population on a range of measures.</a:t>
            </a:r>
            <a:endParaRPr lang="en-GB" sz="2000" dirty="0"/>
          </a:p>
        </p:txBody>
      </p:sp>
      <p:sp>
        <p:nvSpPr>
          <p:cNvPr id="4" name="Rectangle 3"/>
          <p:cNvSpPr/>
          <p:nvPr/>
        </p:nvSpPr>
        <p:spPr>
          <a:xfrm>
            <a:off x="-4789040" y="5903436"/>
            <a:ext cx="4572000" cy="738664"/>
          </a:xfrm>
          <a:prstGeom prst="rect">
            <a:avLst/>
          </a:prstGeom>
        </p:spPr>
        <p:txBody>
          <a:bodyPr>
            <a:spAutoFit/>
          </a:bodyPr>
          <a:lstStyle/>
          <a:p>
            <a:pPr marL="171450" indent="-171450">
              <a:buFont typeface="Arial" panose="020B0604020202020204" pitchFamily="34" charset="0"/>
              <a:buChar char="•"/>
            </a:pPr>
            <a:r>
              <a:rPr lang="en-GB" sz="1400" dirty="0"/>
              <a:t>A higher percentage experience high anxiety,  feel unhappy, feel dissatisfied with life and do not think that the things they do in their life are not worthwhile. </a:t>
            </a:r>
          </a:p>
        </p:txBody>
      </p:sp>
      <p:pic>
        <p:nvPicPr>
          <p:cNvPr id="11" name="Picture 10" descr="V:\London and South East\Policy &amp; Practice Development\Bright Spots Project\External Communications\Icons &amp; Graphics\10,000 voices\WMLG - Care leaver report 2020\INFOGRAPHICS-Summary\Figure3-WMLG-Comparative-Well-Bei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979" r="73907" b="32039"/>
          <a:stretch/>
        </p:blipFill>
        <p:spPr bwMode="auto">
          <a:xfrm>
            <a:off x="8082372" y="856312"/>
            <a:ext cx="2189045" cy="2540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V:\London and South East\Policy &amp; Practice Development\Bright Spots Project\External Communications\Icons &amp; Graphics\10,000 voices\WMLG - Care leaver report 2020\INFOGRAPHICS-Summary\Figure3-WMLG-Comparative-Well-Bei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410" t="39979" b="32039"/>
          <a:stretch/>
        </p:blipFill>
        <p:spPr bwMode="auto">
          <a:xfrm>
            <a:off x="4943872" y="3284984"/>
            <a:ext cx="3724106" cy="2420593"/>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7"/>
          <p:cNvSpPr txBox="1">
            <a:spLocks/>
          </p:cNvSpPr>
          <p:nvPr/>
        </p:nvSpPr>
        <p:spPr>
          <a:xfrm>
            <a:off x="695400" y="5898118"/>
            <a:ext cx="10801200" cy="7493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t>For example, more care leavers had higher anxiety, lower life satisfaction, felt lonely and were less likely to have trusted supportive people in their lives</a:t>
            </a:r>
            <a:endParaRPr lang="en-GB" sz="2000" dirty="0"/>
          </a:p>
        </p:txBody>
      </p:sp>
    </p:spTree>
    <p:custDataLst>
      <p:tags r:id="rId1"/>
    </p:custDataLst>
    <p:extLst>
      <p:ext uri="{BB962C8B-B14F-4D97-AF65-F5344CB8AC3E}">
        <p14:creationId xmlns:p14="http://schemas.microsoft.com/office/powerpoint/2010/main" val="2573008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V:\London and South East\Policy &amp; Practice Development\Bright Spots Project\External Communications\Icons &amp; Graphics\10,000 voices\WMLG - Care leaver report 2020\QUOTES-Summary\p16-Quot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551" y="1378472"/>
            <a:ext cx="3513869" cy="367240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7"/>
          <p:cNvSpPr txBox="1">
            <a:spLocks/>
          </p:cNvSpPr>
          <p:nvPr/>
        </p:nvSpPr>
        <p:spPr>
          <a:xfrm>
            <a:off x="479377" y="382420"/>
            <a:ext cx="6032184" cy="23324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t>There was a steep decline in well-being when young people left care. </a:t>
            </a:r>
          </a:p>
          <a:p>
            <a:pPr marL="0" indent="0">
              <a:buNone/>
            </a:pPr>
            <a:endParaRPr lang="en-US" sz="1100" dirty="0"/>
          </a:p>
        </p:txBody>
      </p:sp>
      <p:pic>
        <p:nvPicPr>
          <p:cNvPr id="7" name="Picture 6" descr="V:\London and South East\Policy &amp; Practice Development\Bright Spots Project\External Communications\Icons &amp; Graphics\10,000 voices\WMLG - Care leaver report 2020\INFOGRAPHICS-Summary\Figure4-WMLG-Comparative-Well-Being.png"/>
          <p:cNvPicPr>
            <a:picLocks noChangeAspect="1" noChangeArrowheads="1"/>
          </p:cNvPicPr>
          <p:nvPr/>
        </p:nvPicPr>
        <p:blipFill rotWithShape="1">
          <a:blip r:embed="rId4">
            <a:extLst>
              <a:ext uri="{28A0092B-C50C-407E-A947-70E740481C1C}">
                <a14:useLocalDpi xmlns:a14="http://schemas.microsoft.com/office/drawing/2010/main" val="0"/>
              </a:ext>
            </a:extLst>
          </a:blip>
          <a:srcRect l="6428" t="7582" r="50000" b="75111"/>
          <a:stretch/>
        </p:blipFill>
        <p:spPr bwMode="auto">
          <a:xfrm>
            <a:off x="6961275" y="216809"/>
            <a:ext cx="3956167" cy="23233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V:\London and South East\Policy &amp; Practice Development\Bright Spots Project\External Communications\Icons &amp; Graphics\10,000 voices\WMLG - Care leaver report 2020\INFOGRAPHICS-Summary\Figure4-WMLG-Comparative-Well-Being.png"/>
          <p:cNvPicPr>
            <a:picLocks noChangeAspect="1" noChangeArrowheads="1"/>
          </p:cNvPicPr>
          <p:nvPr/>
        </p:nvPicPr>
        <p:blipFill rotWithShape="1">
          <a:blip r:embed="rId4">
            <a:extLst>
              <a:ext uri="{28A0092B-C50C-407E-A947-70E740481C1C}">
                <a14:useLocalDpi xmlns:a14="http://schemas.microsoft.com/office/drawing/2010/main" val="0"/>
              </a:ext>
            </a:extLst>
          </a:blip>
          <a:srcRect t="79410" r="50695" b="3283"/>
          <a:stretch/>
        </p:blipFill>
        <p:spPr bwMode="auto">
          <a:xfrm>
            <a:off x="6176051" y="2246511"/>
            <a:ext cx="4741391" cy="24606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V:\London and South East\Policy &amp; Practice Development\Bright Spots Project\External Communications\Icons &amp; Graphics\10,000 voices\WMLG - Care leaver report 2020\INFOGRAPHICS-Summary\Figure4-WMLG-Comparative-Well-Being.png"/>
          <p:cNvPicPr>
            <a:picLocks noChangeAspect="1" noChangeArrowheads="1"/>
          </p:cNvPicPr>
          <p:nvPr/>
        </p:nvPicPr>
        <p:blipFill rotWithShape="1">
          <a:blip r:embed="rId4">
            <a:extLst>
              <a:ext uri="{28A0092B-C50C-407E-A947-70E740481C1C}">
                <a14:useLocalDpi xmlns:a14="http://schemas.microsoft.com/office/drawing/2010/main" val="0"/>
              </a:ext>
            </a:extLst>
          </a:blip>
          <a:srcRect l="51164" t="79410" b="3283"/>
          <a:stretch/>
        </p:blipFill>
        <p:spPr bwMode="auto">
          <a:xfrm>
            <a:off x="6944352" y="4276213"/>
            <a:ext cx="4696264" cy="246067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7"/>
          <p:cNvSpPr txBox="1">
            <a:spLocks/>
          </p:cNvSpPr>
          <p:nvPr/>
        </p:nvSpPr>
        <p:spPr>
          <a:xfrm>
            <a:off x="479377" y="5253888"/>
            <a:ext cx="6032184" cy="87839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100" dirty="0"/>
          </a:p>
          <a:p>
            <a:pPr marL="0" indent="0">
              <a:buNone/>
            </a:pPr>
            <a:r>
              <a:rPr lang="en-US" sz="1800" dirty="0"/>
              <a:t>We found that compared with children in care a higher percentage of care leavers felt unhappy, unsafe and unsettled where they lived. </a:t>
            </a:r>
            <a:endParaRPr lang="en-GB" sz="1800" dirty="0"/>
          </a:p>
        </p:txBody>
      </p:sp>
    </p:spTree>
    <p:custDataLst>
      <p:tags r:id="rId1"/>
    </p:custDataLst>
    <p:extLst>
      <p:ext uri="{BB962C8B-B14F-4D97-AF65-F5344CB8AC3E}">
        <p14:creationId xmlns:p14="http://schemas.microsoft.com/office/powerpoint/2010/main" val="231070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txBox="1">
            <a:spLocks/>
          </p:cNvSpPr>
          <p:nvPr/>
        </p:nvSpPr>
        <p:spPr>
          <a:xfrm>
            <a:off x="479377" y="382420"/>
            <a:ext cx="6476691" cy="23324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t>Care leavers who reported that they had a disability or long-term health problem were particularly vulnerable. </a:t>
            </a:r>
            <a:endParaRPr lang="en-GB" sz="2000" dirty="0"/>
          </a:p>
        </p:txBody>
      </p:sp>
      <p:pic>
        <p:nvPicPr>
          <p:cNvPr id="10" name="Picture 1" descr="V:\London and South East\Policy &amp; Practice Development\Bright Spots Project\External Communications\Icons &amp; Graphics\10,000 voices\WMLG - Care leaver report 2020\QUOTES-Summary\p18-Quot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0595" y="548680"/>
            <a:ext cx="4343261" cy="46423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V:\London and South East\Policy &amp; Practice Development\Bright Spots Project\External Communications\Icons &amp; Graphics\10,000 voices\WMLG - Care leaver report 2020\INFOGRAPHICS-Summary\Care-leavers-report-disability-health-proble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392" y="3283063"/>
            <a:ext cx="6653188" cy="315583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txBox="1">
            <a:spLocks/>
          </p:cNvSpPr>
          <p:nvPr/>
        </p:nvSpPr>
        <p:spPr>
          <a:xfrm>
            <a:off x="479377" y="1700809"/>
            <a:ext cx="6326568" cy="165235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They had lower well-being and were lonelier and less likely to have goals and plans for the future. Compared with other care leavers fewer felt safe and settled where they lived and more struggled financially.</a:t>
            </a:r>
            <a:endParaRPr lang="en-GB" sz="1800" dirty="0"/>
          </a:p>
        </p:txBody>
      </p:sp>
    </p:spTree>
    <p:custDataLst>
      <p:tags r:id="rId1"/>
    </p:custDataLst>
    <p:extLst>
      <p:ext uri="{BB962C8B-B14F-4D97-AF65-F5344CB8AC3E}">
        <p14:creationId xmlns:p14="http://schemas.microsoft.com/office/powerpoint/2010/main" val="1302317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44" r="2227" b="1532"/>
          <a:stretch/>
        </p:blipFill>
        <p:spPr bwMode="auto">
          <a:xfrm>
            <a:off x="3575720" y="450114"/>
            <a:ext cx="8261042" cy="639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7"/>
          <p:cNvSpPr txBox="1">
            <a:spLocks/>
          </p:cNvSpPr>
          <p:nvPr/>
        </p:nvSpPr>
        <p:spPr>
          <a:xfrm>
            <a:off x="4871864" y="625409"/>
            <a:ext cx="4630046" cy="10860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t>Our analysis identified the factors associated with high and low well-being.</a:t>
            </a:r>
            <a:r>
              <a:rPr lang="en-GB" sz="1800" b="1" dirty="0"/>
              <a:t> </a:t>
            </a:r>
            <a:endParaRPr lang="en-GB" sz="1800" dirty="0"/>
          </a:p>
        </p:txBody>
      </p:sp>
      <p:pic>
        <p:nvPicPr>
          <p:cNvPr id="5" name="Picture 1" descr="V:\London and South East\Policy &amp; Practice Development\Bright Spots Project\External Communications\Icons &amp; Graphics\10,000 voices\WMLG - Care leaver report 2020\INFOGRAPHICS-Summary\Low-well-being-care-leavers-grey+yell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82" y="2177568"/>
            <a:ext cx="3177490" cy="162864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txBox="1">
            <a:spLocks/>
          </p:cNvSpPr>
          <p:nvPr/>
        </p:nvSpPr>
        <p:spPr>
          <a:xfrm>
            <a:off x="398230" y="299678"/>
            <a:ext cx="3177490" cy="209414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b="1" dirty="0"/>
              <a:t>Overall, although a majority of care leavers had moderate to high well-being 30% had low well-being. </a:t>
            </a:r>
          </a:p>
        </p:txBody>
      </p:sp>
    </p:spTree>
    <p:custDataLst>
      <p:tags r:id="rId1"/>
    </p:custDataLst>
    <p:extLst>
      <p:ext uri="{BB962C8B-B14F-4D97-AF65-F5344CB8AC3E}">
        <p14:creationId xmlns:p14="http://schemas.microsoft.com/office/powerpoint/2010/main" val="1302317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071613550"/>
              </p:ext>
            </p:extLst>
          </p:nvPr>
        </p:nvGraphicFramePr>
        <p:xfrm>
          <a:off x="4583832" y="4437112"/>
          <a:ext cx="7200800" cy="20882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839416" y="4643569"/>
            <a:ext cx="4392488" cy="1569660"/>
          </a:xfrm>
          <a:prstGeom prst="rect">
            <a:avLst/>
          </a:prstGeom>
        </p:spPr>
        <p:txBody>
          <a:bodyPr wrap="square">
            <a:spAutoFit/>
          </a:bodyPr>
          <a:lstStyle/>
          <a:p>
            <a:r>
              <a:rPr lang="en-GB" sz="2400" b="1" dirty="0">
                <a:solidFill>
                  <a:srgbClr val="B20E10"/>
                </a:solidFill>
              </a:rPr>
              <a:t>Subjective Well-being</a:t>
            </a:r>
            <a:r>
              <a:rPr lang="en-GB" sz="2400" dirty="0">
                <a:solidFill>
                  <a:srgbClr val="B20E10"/>
                </a:solidFill>
              </a:rPr>
              <a:t>: Feeling good and doing well at both the individual and interpersonal levels. </a:t>
            </a:r>
          </a:p>
        </p:txBody>
      </p:sp>
      <p:sp>
        <p:nvSpPr>
          <p:cNvPr id="8" name="Rectangle 7"/>
          <p:cNvSpPr/>
          <p:nvPr/>
        </p:nvSpPr>
        <p:spPr>
          <a:xfrm>
            <a:off x="767408" y="1352663"/>
            <a:ext cx="3911116" cy="271970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FF"/>
                </a:solidFill>
              </a:rPr>
              <a:t>Official statistics</a:t>
            </a:r>
          </a:p>
          <a:p>
            <a:pPr algn="ctr"/>
            <a:r>
              <a:rPr lang="en-GB" dirty="0">
                <a:solidFill>
                  <a:srgbClr val="FFFFFF"/>
                </a:solidFill>
              </a:rPr>
              <a:t>Objective measures and professional assessments </a:t>
            </a:r>
          </a:p>
        </p:txBody>
      </p:sp>
      <p:sp>
        <p:nvSpPr>
          <p:cNvPr id="10" name="Rectangle 9"/>
          <p:cNvSpPr/>
          <p:nvPr/>
        </p:nvSpPr>
        <p:spPr>
          <a:xfrm>
            <a:off x="7270812" y="1352662"/>
            <a:ext cx="3721732" cy="271970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FF"/>
                </a:solidFill>
              </a:rPr>
              <a:t>Children in care and care leavers’ viewpoints</a:t>
            </a:r>
          </a:p>
          <a:p>
            <a:pPr algn="ctr"/>
            <a:r>
              <a:rPr lang="en-GB" dirty="0">
                <a:solidFill>
                  <a:srgbClr val="FFFFFF"/>
                </a:solidFill>
              </a:rPr>
              <a:t>Are they happy, safe and feel they are doing well? </a:t>
            </a: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1452" y="1458323"/>
            <a:ext cx="2519360" cy="2796418"/>
          </a:xfrm>
          <a:prstGeom prst="rect">
            <a:avLst/>
          </a:prstGeom>
          <a:solidFill>
            <a:schemeClr val="accent5"/>
          </a:solidFill>
          <a:ln w="76200">
            <a:solidFill>
              <a:schemeClr val="accent5"/>
            </a:solidFill>
          </a:ln>
        </p:spPr>
      </p:pic>
      <p:sp>
        <p:nvSpPr>
          <p:cNvPr id="4" name="Rectangle 3"/>
          <p:cNvSpPr/>
          <p:nvPr/>
        </p:nvSpPr>
        <p:spPr>
          <a:xfrm>
            <a:off x="4689773" y="1764047"/>
            <a:ext cx="2540254" cy="2308324"/>
          </a:xfrm>
          <a:prstGeom prst="rect">
            <a:avLst/>
          </a:prstGeom>
        </p:spPr>
        <p:txBody>
          <a:bodyPr wrap="square">
            <a:spAutoFit/>
          </a:bodyPr>
          <a:lstStyle/>
          <a:p>
            <a:pPr algn="ctr"/>
            <a:r>
              <a:rPr lang="en-GB" dirty="0">
                <a:solidFill>
                  <a:srgbClr val="671E75"/>
                </a:solidFill>
              </a:rPr>
              <a:t>Helps local authorities </a:t>
            </a:r>
          </a:p>
          <a:p>
            <a:pPr algn="ctr"/>
            <a:r>
              <a:rPr lang="en-GB" dirty="0">
                <a:solidFill>
                  <a:srgbClr val="671E75"/>
                </a:solidFill>
              </a:rPr>
              <a:t>systematically listen to </a:t>
            </a:r>
          </a:p>
          <a:p>
            <a:pPr algn="ctr"/>
            <a:r>
              <a:rPr lang="en-GB" dirty="0">
                <a:solidFill>
                  <a:srgbClr val="671E75"/>
                </a:solidFill>
              </a:rPr>
              <a:t>their children in care </a:t>
            </a:r>
          </a:p>
          <a:p>
            <a:pPr algn="ctr"/>
            <a:endParaRPr lang="en-GB" dirty="0">
              <a:solidFill>
                <a:srgbClr val="671E75"/>
              </a:solidFill>
            </a:endParaRPr>
          </a:p>
          <a:p>
            <a:pPr algn="ctr"/>
            <a:endParaRPr lang="en-GB" dirty="0">
              <a:solidFill>
                <a:srgbClr val="671E75"/>
              </a:solidFill>
            </a:endParaRPr>
          </a:p>
          <a:p>
            <a:pPr algn="ctr"/>
            <a:r>
              <a:rPr lang="en-GB" dirty="0">
                <a:solidFill>
                  <a:srgbClr val="671E75"/>
                </a:solidFill>
              </a:rPr>
              <a:t>and care leavers</a:t>
            </a:r>
          </a:p>
          <a:p>
            <a:pPr algn="ctr"/>
            <a:r>
              <a:rPr lang="en-GB" dirty="0">
                <a:solidFill>
                  <a:srgbClr val="671E75"/>
                </a:solidFill>
              </a:rPr>
              <a:t>about the things that</a:t>
            </a:r>
          </a:p>
          <a:p>
            <a:pPr algn="ctr"/>
            <a:r>
              <a:rPr lang="en-GB" dirty="0">
                <a:solidFill>
                  <a:srgbClr val="671E75"/>
                </a:solidFill>
              </a:rPr>
              <a:t>are important to them</a:t>
            </a:r>
          </a:p>
        </p:txBody>
      </p:sp>
      <p:sp>
        <p:nvSpPr>
          <p:cNvPr id="11" name="Title 4">
            <a:extLst>
              <a:ext uri="{FF2B5EF4-FFF2-40B4-BE49-F238E27FC236}">
                <a16:creationId xmlns:a16="http://schemas.microsoft.com/office/drawing/2014/main" id="{1FDF83EC-B5DF-43CB-B8CE-F30364C43C01}"/>
              </a:ext>
            </a:extLst>
          </p:cNvPr>
          <p:cNvSpPr txBox="1">
            <a:spLocks/>
          </p:cNvSpPr>
          <p:nvPr/>
        </p:nvSpPr>
        <p:spPr>
          <a:xfrm>
            <a:off x="191344" y="-171400"/>
            <a:ext cx="12457384" cy="1317605"/>
          </a:xfrm>
          <a:prstGeom prst="rect">
            <a:avLst/>
          </a:prstGeom>
          <a:noFill/>
          <a:ln w="25400" cap="flat" cmpd="sng" algn="ctr">
            <a:noFill/>
            <a:prstDash val="solid"/>
          </a:ln>
          <a:effectLst/>
        </p:spPr>
        <p:txBody>
          <a:bodyPr vert="horz" lIns="91440" tIns="45720" rIns="91440" bIns="45720" rtlCol="0" anchor="ctr">
            <a:normAutofit/>
          </a:bodyPr>
          <a:lstStyle>
            <a:lvl1pPr marL="144000" algn="l" defTabSz="914400" rtl="0" eaLnBrk="1" latinLnBrk="0" hangingPunct="1">
              <a:spcBef>
                <a:spcPct val="0"/>
              </a:spcBef>
              <a:buNone/>
              <a:defRPr sz="3600" b="1" kern="1200">
                <a:solidFill>
                  <a:schemeClr val="bg1"/>
                </a:solidFill>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defRPr/>
            </a:pPr>
            <a:r>
              <a:rPr lang="en-GB" dirty="0">
                <a:solidFill>
                  <a:srgbClr val="671E75"/>
                </a:solidFill>
              </a:rPr>
              <a:t>Children and young people as ‘experts’ in their lives</a:t>
            </a:r>
          </a:p>
        </p:txBody>
      </p:sp>
    </p:spTree>
    <p:custDataLst>
      <p:tags r:id="rId1"/>
    </p:custDataLst>
    <p:extLst>
      <p:ext uri="{BB962C8B-B14F-4D97-AF65-F5344CB8AC3E}">
        <p14:creationId xmlns:p14="http://schemas.microsoft.com/office/powerpoint/2010/main" val="183318921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iterate type="lt">
                                    <p:tmPct val="10000"/>
                                  </p:iterate>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250"/>
                                        <p:tgtEl>
                                          <p:spTgt spid="4">
                                            <p:txEl>
                                              <p:pRg st="0" end="0"/>
                                            </p:txEl>
                                          </p:spTgt>
                                        </p:tgtEl>
                                      </p:cBhvr>
                                    </p:animEffect>
                                  </p:childTnLst>
                                </p:cTn>
                              </p:par>
                            </p:childTnLst>
                          </p:cTn>
                        </p:par>
                        <p:par>
                          <p:cTn id="25" fill="hold">
                            <p:stCondLst>
                              <p:cond delay="750"/>
                            </p:stCondLst>
                            <p:childTnLst>
                              <p:par>
                                <p:cTn id="26" presetID="22" presetClass="entr" presetSubtype="8" fill="hold" nodeType="afterEffect">
                                  <p:stCondLst>
                                    <p:cond delay="0"/>
                                  </p:stCondLst>
                                  <p:iterate type="lt">
                                    <p:tmPct val="10000"/>
                                  </p:iterate>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left)">
                                      <p:cBhvr>
                                        <p:cTn id="28" dur="250"/>
                                        <p:tgtEl>
                                          <p:spTgt spid="4">
                                            <p:txEl>
                                              <p:pRg st="1" end="1"/>
                                            </p:txEl>
                                          </p:spTgt>
                                        </p:tgtEl>
                                      </p:cBhvr>
                                    </p:animEffect>
                                  </p:childTnLst>
                                </p:cTn>
                              </p:par>
                            </p:childTnLst>
                          </p:cTn>
                        </p:par>
                        <p:par>
                          <p:cTn id="29" fill="hold">
                            <p:stCondLst>
                              <p:cond delay="1525"/>
                            </p:stCondLst>
                            <p:childTnLst>
                              <p:par>
                                <p:cTn id="30" presetID="22" presetClass="entr" presetSubtype="8" fill="hold" nodeType="afterEffect">
                                  <p:stCondLst>
                                    <p:cond delay="0"/>
                                  </p:stCondLst>
                                  <p:iterate type="lt">
                                    <p:tmPct val="10000"/>
                                  </p:iterate>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par>
                          <p:cTn id="33" fill="hold">
                            <p:stCondLst>
                              <p:cond delay="2925"/>
                            </p:stCondLst>
                            <p:childTnLst>
                              <p:par>
                                <p:cTn id="34" presetID="22" presetClass="entr" presetSubtype="8" fill="hold" nodeType="afterEffect">
                                  <p:stCondLst>
                                    <p:cond delay="0"/>
                                  </p:stCondLst>
                                  <p:iterate type="lt">
                                    <p:tmPct val="10000"/>
                                  </p:iterate>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left)">
                                      <p:cBhvr>
                                        <p:cTn id="36" dur="250"/>
                                        <p:tgtEl>
                                          <p:spTgt spid="4">
                                            <p:txEl>
                                              <p:pRg st="5" end="5"/>
                                            </p:txEl>
                                          </p:spTgt>
                                        </p:tgtEl>
                                      </p:cBhvr>
                                    </p:animEffect>
                                  </p:childTnLst>
                                </p:cTn>
                              </p:par>
                            </p:childTnLst>
                          </p:cTn>
                        </p:par>
                        <p:par>
                          <p:cTn id="37" fill="hold">
                            <p:stCondLst>
                              <p:cond delay="3500"/>
                            </p:stCondLst>
                            <p:childTnLst>
                              <p:par>
                                <p:cTn id="38" presetID="22" presetClass="entr" presetSubtype="8" fill="hold" nodeType="afterEffect">
                                  <p:stCondLst>
                                    <p:cond delay="0"/>
                                  </p:stCondLst>
                                  <p:iterate type="lt">
                                    <p:tmPct val="10000"/>
                                  </p:iterate>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left)">
                                      <p:cBhvr>
                                        <p:cTn id="40" dur="250"/>
                                        <p:tgtEl>
                                          <p:spTgt spid="4">
                                            <p:txEl>
                                              <p:pRg st="6" end="6"/>
                                            </p:txEl>
                                          </p:spTgt>
                                        </p:tgtEl>
                                      </p:cBhvr>
                                    </p:animEffect>
                                  </p:childTnLst>
                                </p:cTn>
                              </p:par>
                            </p:childTnLst>
                          </p:cTn>
                        </p:par>
                        <p:par>
                          <p:cTn id="41" fill="hold">
                            <p:stCondLst>
                              <p:cond delay="4175"/>
                            </p:stCondLst>
                            <p:childTnLst>
                              <p:par>
                                <p:cTn id="42" presetID="22" presetClass="entr" presetSubtype="8" fill="hold" nodeType="afterEffect">
                                  <p:stCondLst>
                                    <p:cond delay="0"/>
                                  </p:stCondLst>
                                  <p:iterate type="lt">
                                    <p:tmPct val="10000"/>
                                  </p:iterate>
                                  <p:childTnLst>
                                    <p:set>
                                      <p:cBhvr>
                                        <p:cTn id="43" dur="1" fill="hold">
                                          <p:stCondLst>
                                            <p:cond delay="0"/>
                                          </p:stCondLst>
                                        </p:cTn>
                                        <p:tgtEl>
                                          <p:spTgt spid="4">
                                            <p:txEl>
                                              <p:pRg st="7" end="7"/>
                                            </p:txEl>
                                          </p:spTgt>
                                        </p:tgtEl>
                                        <p:attrNameLst>
                                          <p:attrName>style.visibility</p:attrName>
                                        </p:attrNameLst>
                                      </p:cBhvr>
                                      <p:to>
                                        <p:strVal val="visible"/>
                                      </p:to>
                                    </p:set>
                                    <p:animEffect transition="in" filter="wipe(left)">
                                      <p:cBhvr>
                                        <p:cTn id="44" dur="250"/>
                                        <p:tgtEl>
                                          <p:spTgt spid="4">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3" grpId="0"/>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V:\London and South East\Policy &amp; Practice Development\Bright Spots Project\External Communications\Icons &amp; Graphics\10,000 voices\WMLG - Care leaver report 2020\INFOGRAPHICS-Summary\Percantage-low-well-be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6818" y="1556792"/>
            <a:ext cx="7717462"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V:\London and South East\Policy &amp; Practice Development\Bright Spots Project\External Communications\Icons &amp; Graphics\10,000 voices\WMLG - Care leaver report 2020\INFOGRAPHICS-Summary\Percantage-who-felt-safe-in-hom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6819" y="4120294"/>
            <a:ext cx="7640793" cy="221781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txBox="1">
            <a:spLocks/>
          </p:cNvSpPr>
          <p:nvPr/>
        </p:nvSpPr>
        <p:spPr>
          <a:xfrm>
            <a:off x="1785381" y="260649"/>
            <a:ext cx="8640959" cy="21607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b="1" dirty="0"/>
              <a:t>The care system can get it right. We can learn from the positive experiences of those with high well-being. We also found that care leavers do better in some local authorities than in others.</a:t>
            </a:r>
          </a:p>
        </p:txBody>
      </p:sp>
    </p:spTree>
    <p:custDataLst>
      <p:tags r:id="rId1"/>
    </p:custDataLst>
    <p:extLst>
      <p:ext uri="{BB962C8B-B14F-4D97-AF65-F5344CB8AC3E}">
        <p14:creationId xmlns:p14="http://schemas.microsoft.com/office/powerpoint/2010/main" val="1506654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txBox="1">
            <a:spLocks/>
          </p:cNvSpPr>
          <p:nvPr/>
        </p:nvSpPr>
        <p:spPr>
          <a:xfrm>
            <a:off x="278501" y="286848"/>
            <a:ext cx="5601475" cy="235006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b="1" dirty="0"/>
              <a:t>Many young people were very positive about the support they received from their leaving care personal advisers (PAs). </a:t>
            </a:r>
            <a:endParaRPr lang="en-GB" sz="2000" dirty="0"/>
          </a:p>
        </p:txBody>
      </p:sp>
      <p:sp>
        <p:nvSpPr>
          <p:cNvPr id="7" name="Content Placeholder 7"/>
          <p:cNvSpPr txBox="1">
            <a:spLocks/>
          </p:cNvSpPr>
          <p:nvPr/>
        </p:nvSpPr>
        <p:spPr>
          <a:xfrm>
            <a:off x="278501" y="1700808"/>
            <a:ext cx="5601475" cy="79886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t>Care leavers reported higher levels of trust and more stability of workers compared with children in care. </a:t>
            </a:r>
          </a:p>
        </p:txBody>
      </p:sp>
      <p:pic>
        <p:nvPicPr>
          <p:cNvPr id="8" name="Picture 7" descr="V:\London and South East\Policy &amp; Practice Development\Bright Spots Project\External Communications\Icons &amp; Graphics\10,000 voices\WMLG - Care leaver report 2020\INFOGRAPHICS-Summary\Kept-same-worker-12-month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5389" y="3710363"/>
            <a:ext cx="5413109" cy="24818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5389" y="560184"/>
            <a:ext cx="5453692" cy="2652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 descr="V:\London and South East\Policy &amp; Practice Development\Bright Spots Project\External Communications\Icons &amp; Graphics\10,000 voices\WMLG - Care leaver report 2020\QUOTES-Summary\p19-Quot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512" y="2492305"/>
            <a:ext cx="3811161" cy="39784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5488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700808"/>
            <a:ext cx="10363200" cy="1470025"/>
          </a:xfrm>
        </p:spPr>
        <p:txBody>
          <a:bodyPr>
            <a:normAutofit/>
          </a:bodyPr>
          <a:lstStyle/>
          <a:p>
            <a:pPr algn="ctr"/>
            <a:r>
              <a:rPr lang="en-US" sz="7200" dirty="0"/>
              <a:t>Findings</a:t>
            </a:r>
            <a:endParaRPr lang="en-GB" sz="7200" dirty="0"/>
          </a:p>
        </p:txBody>
      </p:sp>
      <p:sp>
        <p:nvSpPr>
          <p:cNvPr id="5" name="Subtitle 4"/>
          <p:cNvSpPr>
            <a:spLocks noGrp="1"/>
          </p:cNvSpPr>
          <p:nvPr>
            <p:ph type="subTitle" idx="1"/>
          </p:nvPr>
        </p:nvSpPr>
        <p:spPr>
          <a:xfrm>
            <a:off x="1828800" y="3456582"/>
            <a:ext cx="8534400" cy="1752600"/>
          </a:xfrm>
        </p:spPr>
        <p:txBody>
          <a:bodyPr>
            <a:normAutofit/>
          </a:bodyPr>
          <a:lstStyle/>
          <a:p>
            <a:r>
              <a:rPr lang="en-US" sz="5400" dirty="0"/>
              <a:t>Questions, comments and reflections? </a:t>
            </a:r>
            <a:endParaRPr lang="en-GB" sz="5400" dirty="0"/>
          </a:p>
          <a:p>
            <a:endParaRPr lang="en-GB" sz="5400" dirty="0"/>
          </a:p>
        </p:txBody>
      </p:sp>
    </p:spTree>
    <p:extLst>
      <p:ext uri="{BB962C8B-B14F-4D97-AF65-F5344CB8AC3E}">
        <p14:creationId xmlns:p14="http://schemas.microsoft.com/office/powerpoint/2010/main" val="1609305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8380312"/>
            <a:ext cx="12355060" cy="17476432"/>
          </a:xfrm>
          <a:prstGeom prst="rect">
            <a:avLst/>
          </a:prstGeom>
        </p:spPr>
      </p:pic>
      <p:sp>
        <p:nvSpPr>
          <p:cNvPr id="8" name="Rectangle 7"/>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pc="3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4" y="5810707"/>
            <a:ext cx="1376959" cy="876620"/>
          </a:xfrm>
          <a:prstGeom prst="rect">
            <a:avLst/>
          </a:prstGeom>
        </p:spPr>
      </p:pic>
      <p:pic>
        <p:nvPicPr>
          <p:cNvPr id="13" name="Picture 2" descr="\\VOISRVFS\Company Shared Folders\London and South East\Policy\Bright Spots Project\External Communications\Branding &amp; Logos\Logos\REES logo lock up_RGB.jpg">
            <a:extLst>
              <a:ext uri="{FF2B5EF4-FFF2-40B4-BE49-F238E27FC236}">
                <a16:creationId xmlns:a16="http://schemas.microsoft.com/office/drawing/2014/main" id="{9AEB5300-8662-374A-99FE-4061C5067F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6836" y="5913220"/>
            <a:ext cx="2776733" cy="61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2714" y="3346471"/>
            <a:ext cx="5721278" cy="1938992"/>
          </a:xfrm>
          <a:prstGeom prst="rect">
            <a:avLst/>
          </a:prstGeom>
        </p:spPr>
        <p:txBody>
          <a:bodyPr wrap="square">
            <a:spAutoFit/>
          </a:bodyPr>
          <a:lstStyle/>
          <a:p>
            <a:pPr>
              <a:spcAft>
                <a:spcPts val="600"/>
              </a:spcAft>
            </a:pPr>
            <a:r>
              <a:rPr lang="en-US" sz="4000" b="1" dirty="0">
                <a:solidFill>
                  <a:srgbClr val="80388D"/>
                </a:solidFill>
                <a:latin typeface="Arial" panose="020B0604020202020204" pitchFamily="34" charset="0"/>
                <a:cs typeface="Arial" panose="020B0604020202020204" pitchFamily="34" charset="0"/>
              </a:rPr>
              <a:t>Impact: learning from Bright Spots </a:t>
            </a:r>
            <a:r>
              <a:rPr lang="en-US" sz="4000" b="1" dirty="0" err="1">
                <a:solidFill>
                  <a:srgbClr val="80388D"/>
                </a:solidFill>
                <a:latin typeface="Arial" panose="020B0604020202020204" pitchFamily="34" charset="0"/>
                <a:cs typeface="Arial" panose="020B0604020202020204" pitchFamily="34" charset="0"/>
              </a:rPr>
              <a:t>Programme</a:t>
            </a:r>
            <a:r>
              <a:rPr lang="en-US" sz="4000" b="1" dirty="0">
                <a:solidFill>
                  <a:srgbClr val="80388D"/>
                </a:solidFill>
                <a:latin typeface="Arial" panose="020B0604020202020204" pitchFamily="34" charset="0"/>
                <a:cs typeface="Arial" panose="020B0604020202020204" pitchFamily="34" charset="0"/>
              </a:rPr>
              <a:t> partners</a:t>
            </a:r>
          </a:p>
        </p:txBody>
      </p:sp>
    </p:spTree>
    <p:custDataLst>
      <p:tags r:id="rId1"/>
    </p:custDataLst>
    <p:extLst>
      <p:ext uri="{BB962C8B-B14F-4D97-AF65-F5344CB8AC3E}">
        <p14:creationId xmlns:p14="http://schemas.microsoft.com/office/powerpoint/2010/main" val="155049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548" y="473668"/>
            <a:ext cx="10657184" cy="1143000"/>
          </a:xfrm>
        </p:spPr>
        <p:txBody>
          <a:bodyPr>
            <a:normAutofit fontScale="90000"/>
          </a:bodyPr>
          <a:lstStyle/>
          <a:p>
            <a:pPr algn="ctr"/>
            <a:r>
              <a:rPr lang="en-US" dirty="0"/>
              <a:t>Shift in emphasis onto children and young people’s priorities</a:t>
            </a:r>
            <a:endParaRPr lang="en-GB" dirty="0"/>
          </a:p>
        </p:txBody>
      </p:sp>
      <p:sp>
        <p:nvSpPr>
          <p:cNvPr id="4" name="Content Placeholder 7"/>
          <p:cNvSpPr txBox="1">
            <a:spLocks/>
          </p:cNvSpPr>
          <p:nvPr/>
        </p:nvSpPr>
        <p:spPr>
          <a:xfrm>
            <a:off x="1415480" y="1831120"/>
            <a:ext cx="4568893" cy="239441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400"/>
              </a:spcBef>
            </a:pPr>
            <a:endParaRPr lang="en-GB" sz="2000" dirty="0"/>
          </a:p>
        </p:txBody>
      </p:sp>
      <p:grpSp>
        <p:nvGrpSpPr>
          <p:cNvPr id="5" name="Group 4"/>
          <p:cNvGrpSpPr/>
          <p:nvPr/>
        </p:nvGrpSpPr>
        <p:grpSpPr>
          <a:xfrm>
            <a:off x="6486915" y="1844824"/>
            <a:ext cx="3360019" cy="3312368"/>
            <a:chOff x="712080" y="2231794"/>
            <a:chExt cx="3360019" cy="3312368"/>
          </a:xfrm>
        </p:grpSpPr>
        <p:sp>
          <p:nvSpPr>
            <p:cNvPr id="8" name="Oval 7"/>
            <p:cNvSpPr/>
            <p:nvPr/>
          </p:nvSpPr>
          <p:spPr>
            <a:xfrm>
              <a:off x="712080" y="2231794"/>
              <a:ext cx="3360019" cy="33123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4D600"/>
                </a:solidFill>
              </a:endParaRPr>
            </a:p>
          </p:txBody>
        </p:sp>
        <p:sp>
          <p:nvSpPr>
            <p:cNvPr id="7" name="Rectangle 6"/>
            <p:cNvSpPr/>
            <p:nvPr/>
          </p:nvSpPr>
          <p:spPr>
            <a:xfrm>
              <a:off x="1132668" y="2918482"/>
              <a:ext cx="2518841" cy="2308324"/>
            </a:xfrm>
            <a:prstGeom prst="rect">
              <a:avLst/>
            </a:prstGeom>
          </p:spPr>
          <p:txBody>
            <a:bodyPr wrap="square">
              <a:spAutoFit/>
            </a:bodyPr>
            <a:lstStyle/>
            <a:p>
              <a:pPr algn="ctr"/>
              <a:r>
                <a:rPr lang="en-GB" sz="2400" b="1" i="1" dirty="0">
                  <a:solidFill>
                    <a:srgbClr val="6B2F75"/>
                  </a:solidFill>
                  <a:latin typeface="Arial" panose="020B0604020202020204" pitchFamily="34" charset="0"/>
                  <a:ea typeface="Calibri"/>
                  <a:cs typeface="Arial" panose="020B0604020202020204" pitchFamily="34" charset="0"/>
                </a:rPr>
                <a:t>Will children in care and care leavers feel that their lives improved as a result? </a:t>
              </a:r>
            </a:p>
          </p:txBody>
        </p:sp>
      </p:grpSp>
      <p:grpSp>
        <p:nvGrpSpPr>
          <p:cNvPr id="9" name="Group 8"/>
          <p:cNvGrpSpPr/>
          <p:nvPr/>
        </p:nvGrpSpPr>
        <p:grpSpPr>
          <a:xfrm>
            <a:off x="2279576" y="1844824"/>
            <a:ext cx="3360019" cy="3312368"/>
            <a:chOff x="712080" y="2231794"/>
            <a:chExt cx="3360019" cy="3312368"/>
          </a:xfrm>
        </p:grpSpPr>
        <p:sp>
          <p:nvSpPr>
            <p:cNvPr id="10" name="Oval 9"/>
            <p:cNvSpPr/>
            <p:nvPr/>
          </p:nvSpPr>
          <p:spPr>
            <a:xfrm>
              <a:off x="712080" y="2231794"/>
              <a:ext cx="3360019" cy="33123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4D600"/>
                </a:solidFill>
              </a:endParaRPr>
            </a:p>
          </p:txBody>
        </p:sp>
        <p:sp>
          <p:nvSpPr>
            <p:cNvPr id="11" name="Rectangle 10"/>
            <p:cNvSpPr/>
            <p:nvPr/>
          </p:nvSpPr>
          <p:spPr>
            <a:xfrm>
              <a:off x="1132668" y="2733816"/>
              <a:ext cx="2518841" cy="2308324"/>
            </a:xfrm>
            <a:prstGeom prst="rect">
              <a:avLst/>
            </a:prstGeom>
          </p:spPr>
          <p:txBody>
            <a:bodyPr wrap="square">
              <a:spAutoFit/>
            </a:bodyPr>
            <a:lstStyle/>
            <a:p>
              <a:pPr algn="ctr"/>
              <a:r>
                <a:rPr lang="en-GB" sz="2400" b="1" i="1" dirty="0">
                  <a:solidFill>
                    <a:srgbClr val="6B2F75"/>
                  </a:solidFill>
                  <a:latin typeface="Arial" panose="020B0604020202020204" pitchFamily="34" charset="0"/>
                  <a:ea typeface="Calibri"/>
                  <a:cs typeface="Arial" panose="020B0604020202020204" pitchFamily="34" charset="0"/>
                </a:rPr>
                <a:t>Are services focusing on what children and young people say is important? </a:t>
              </a:r>
            </a:p>
          </p:txBody>
        </p:sp>
      </p:grpSp>
    </p:spTree>
    <p:custDataLst>
      <p:tags r:id="rId1"/>
    </p:custDataLst>
    <p:extLst>
      <p:ext uri="{BB962C8B-B14F-4D97-AF65-F5344CB8AC3E}">
        <p14:creationId xmlns:p14="http://schemas.microsoft.com/office/powerpoint/2010/main" val="1721575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493" t="10030" r="4784" b="9526"/>
          <a:stretch/>
        </p:blipFill>
        <p:spPr>
          <a:xfrm>
            <a:off x="0" y="1340768"/>
            <a:ext cx="6036787" cy="5412459"/>
          </a:xfrm>
          <a:prstGeom prst="rect">
            <a:avLst/>
          </a:prstGeom>
        </p:spPr>
      </p:pic>
      <p:sp>
        <p:nvSpPr>
          <p:cNvPr id="6" name="Oval 5"/>
          <p:cNvSpPr/>
          <p:nvPr/>
        </p:nvSpPr>
        <p:spPr>
          <a:xfrm rot="581709">
            <a:off x="-323433" y="1133086"/>
            <a:ext cx="1049664" cy="11250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pic>
        <p:nvPicPr>
          <p:cNvPr id="20" name="Picture 19" descr="C:\Users\linda.briheim\AppData\Local\Microsoft\Windows\INetCache\Content.Word\OLBC-Well-being-indicators-whole-graphi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1252" y="1340768"/>
            <a:ext cx="5835388" cy="5331128"/>
          </a:xfrm>
          <a:prstGeom prst="rect">
            <a:avLst/>
          </a:prstGeom>
          <a:noFill/>
          <a:ln>
            <a:noFill/>
          </a:ln>
        </p:spPr>
      </p:pic>
      <p:sp>
        <p:nvSpPr>
          <p:cNvPr id="21" name="Title 1"/>
          <p:cNvSpPr txBox="1">
            <a:spLocks/>
          </p:cNvSpPr>
          <p:nvPr/>
        </p:nvSpPr>
        <p:spPr>
          <a:xfrm>
            <a:off x="-179565" y="-100529"/>
            <a:ext cx="12432703" cy="1143000"/>
          </a:xfrm>
          <a:prstGeom prst="rect">
            <a:avLst/>
          </a:prstGeom>
          <a:noFill/>
          <a:ln w="25400" cap="flat" cmpd="sng" algn="ctr">
            <a:noFill/>
            <a:prstDash val="solid"/>
          </a:ln>
          <a:effectLst/>
        </p:spPr>
        <p:txBody>
          <a:bodyPr vert="horz" lIns="91440" tIns="45720" rIns="91440" bIns="45720" rtlCol="0" anchor="ctr">
            <a:noAutofit/>
          </a:bodyPr>
          <a:lstStyle>
            <a:lvl1pPr marL="144000" algn="l" defTabSz="914400" rtl="0" eaLnBrk="1" latinLnBrk="0" hangingPunct="1">
              <a:spcBef>
                <a:spcPct val="0"/>
              </a:spcBef>
              <a:buNone/>
              <a:defRPr sz="3600" b="1" kern="1200">
                <a:solidFill>
                  <a:schemeClr val="bg1"/>
                </a:solidFill>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lgn="ctr">
              <a:defRPr/>
            </a:pPr>
            <a:r>
              <a:rPr lang="en-US" sz="3200" dirty="0">
                <a:solidFill>
                  <a:srgbClr val="6B2F75"/>
                </a:solidFill>
              </a:rPr>
              <a:t>Bright Spots domains and indicators of well-being </a:t>
            </a:r>
            <a:endParaRPr lang="en-GB" sz="3200" dirty="0">
              <a:solidFill>
                <a:srgbClr val="6B2F75"/>
              </a:solidFill>
            </a:endParaRPr>
          </a:p>
        </p:txBody>
      </p:sp>
      <p:sp>
        <p:nvSpPr>
          <p:cNvPr id="8" name="Title 1"/>
          <p:cNvSpPr txBox="1">
            <a:spLocks/>
          </p:cNvSpPr>
          <p:nvPr/>
        </p:nvSpPr>
        <p:spPr>
          <a:xfrm>
            <a:off x="1192538" y="481235"/>
            <a:ext cx="12432703" cy="1143000"/>
          </a:xfrm>
          <a:prstGeom prst="rect">
            <a:avLst/>
          </a:prstGeom>
          <a:noFill/>
          <a:ln w="25400" cap="flat" cmpd="sng" algn="ctr">
            <a:noFill/>
            <a:prstDash val="solid"/>
          </a:ln>
          <a:effectLst/>
        </p:spPr>
        <p:txBody>
          <a:bodyPr vert="horz" lIns="91440" tIns="45720" rIns="91440" bIns="45720" rtlCol="0" anchor="ctr">
            <a:noAutofit/>
          </a:bodyPr>
          <a:lstStyle>
            <a:lvl1pPr marL="144000" algn="l" defTabSz="914400" rtl="0" eaLnBrk="1" latinLnBrk="0" hangingPunct="1">
              <a:spcBef>
                <a:spcPct val="0"/>
              </a:spcBef>
              <a:buNone/>
              <a:defRPr sz="3600" b="1" kern="1200">
                <a:solidFill>
                  <a:schemeClr val="bg1"/>
                </a:solidFill>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defRPr/>
            </a:pPr>
            <a:r>
              <a:rPr lang="en-US" sz="2800" dirty="0">
                <a:solidFill>
                  <a:srgbClr val="6B2F75"/>
                </a:solidFill>
                <a:latin typeface="Arial" panose="020B0604020202020204" pitchFamily="34" charset="0"/>
                <a:cs typeface="Arial" panose="020B0604020202020204" pitchFamily="34" charset="0"/>
              </a:rPr>
              <a:t>Your Life Your Care </a:t>
            </a:r>
            <a:endParaRPr lang="en-GB" sz="2800" dirty="0">
              <a:solidFill>
                <a:srgbClr val="6B2F75"/>
              </a:solidFill>
              <a:latin typeface="Arial" panose="020B0604020202020204" pitchFamily="34" charset="0"/>
              <a:cs typeface="Arial" panose="020B0604020202020204" pitchFamily="34" charset="0"/>
            </a:endParaRPr>
          </a:p>
        </p:txBody>
      </p:sp>
      <p:sp>
        <p:nvSpPr>
          <p:cNvPr id="9" name="Title 1"/>
          <p:cNvSpPr txBox="1">
            <a:spLocks/>
          </p:cNvSpPr>
          <p:nvPr/>
        </p:nvSpPr>
        <p:spPr>
          <a:xfrm>
            <a:off x="6722838" y="470971"/>
            <a:ext cx="12432703" cy="1143000"/>
          </a:xfrm>
          <a:prstGeom prst="rect">
            <a:avLst/>
          </a:prstGeom>
          <a:noFill/>
          <a:ln w="25400" cap="flat" cmpd="sng" algn="ctr">
            <a:noFill/>
            <a:prstDash val="solid"/>
          </a:ln>
          <a:effectLst/>
        </p:spPr>
        <p:txBody>
          <a:bodyPr vert="horz" lIns="91440" tIns="45720" rIns="91440" bIns="45720" rtlCol="0" anchor="ctr">
            <a:noAutofit/>
          </a:bodyPr>
          <a:lstStyle>
            <a:lvl1pPr marL="144000" algn="l" defTabSz="914400" rtl="0" eaLnBrk="1" latinLnBrk="0" hangingPunct="1">
              <a:spcBef>
                <a:spcPct val="0"/>
              </a:spcBef>
              <a:buNone/>
              <a:defRPr sz="3600" b="1" kern="1200">
                <a:solidFill>
                  <a:schemeClr val="bg1"/>
                </a:solidFill>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defRPr/>
            </a:pPr>
            <a:r>
              <a:rPr lang="en-US" sz="2800" dirty="0">
                <a:solidFill>
                  <a:srgbClr val="6B2F75"/>
                </a:solidFill>
                <a:latin typeface="Arial" panose="020B0604020202020204" pitchFamily="34" charset="0"/>
                <a:cs typeface="Arial" panose="020B0604020202020204" pitchFamily="34" charset="0"/>
              </a:rPr>
              <a:t>Your Life Beyond Care</a:t>
            </a:r>
            <a:endParaRPr lang="en-GB" sz="2800" dirty="0">
              <a:solidFill>
                <a:srgbClr val="6B2F75"/>
              </a:solidFill>
              <a:latin typeface="Arial" panose="020B0604020202020204" pitchFamily="34" charset="0"/>
              <a:cs typeface="Arial" panose="020B0604020202020204" pitchFamily="34" charset="0"/>
            </a:endParaRPr>
          </a:p>
        </p:txBody>
      </p:sp>
      <p:sp>
        <p:nvSpPr>
          <p:cNvPr id="2" name="Oval 1"/>
          <p:cNvSpPr/>
          <p:nvPr/>
        </p:nvSpPr>
        <p:spPr>
          <a:xfrm>
            <a:off x="1728637" y="2205999"/>
            <a:ext cx="576064" cy="5760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rgbClr val="FF0000"/>
              </a:solidFill>
            </a:endParaRPr>
          </a:p>
        </p:txBody>
      </p:sp>
      <p:sp>
        <p:nvSpPr>
          <p:cNvPr id="10" name="Oval 9"/>
          <p:cNvSpPr/>
          <p:nvPr/>
        </p:nvSpPr>
        <p:spPr>
          <a:xfrm>
            <a:off x="5151214" y="4149080"/>
            <a:ext cx="656753" cy="648072"/>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rgbClr val="FF0000"/>
              </a:solidFill>
            </a:endParaRPr>
          </a:p>
        </p:txBody>
      </p:sp>
      <p:sp>
        <p:nvSpPr>
          <p:cNvPr id="12" name="Oval 11"/>
          <p:cNvSpPr/>
          <p:nvPr/>
        </p:nvSpPr>
        <p:spPr>
          <a:xfrm>
            <a:off x="9696400" y="6023824"/>
            <a:ext cx="656753" cy="648072"/>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rgbClr val="FF0000"/>
              </a:solidFill>
            </a:endParaRPr>
          </a:p>
        </p:txBody>
      </p:sp>
      <p:sp>
        <p:nvSpPr>
          <p:cNvPr id="13" name="Oval 12"/>
          <p:cNvSpPr/>
          <p:nvPr/>
        </p:nvSpPr>
        <p:spPr>
          <a:xfrm>
            <a:off x="6890145" y="2777688"/>
            <a:ext cx="656753" cy="648072"/>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rgbClr val="FF0000"/>
              </a:solidFill>
            </a:endParaRPr>
          </a:p>
        </p:txBody>
      </p:sp>
      <p:sp>
        <p:nvSpPr>
          <p:cNvPr id="14" name="Oval 13"/>
          <p:cNvSpPr/>
          <p:nvPr/>
        </p:nvSpPr>
        <p:spPr>
          <a:xfrm>
            <a:off x="3657783" y="2118091"/>
            <a:ext cx="656753" cy="648072"/>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rgbClr val="FF0000"/>
              </a:solidFill>
            </a:endParaRPr>
          </a:p>
        </p:txBody>
      </p:sp>
      <p:sp>
        <p:nvSpPr>
          <p:cNvPr id="15" name="Oval 14"/>
          <p:cNvSpPr/>
          <p:nvPr/>
        </p:nvSpPr>
        <p:spPr>
          <a:xfrm>
            <a:off x="7599422" y="5375752"/>
            <a:ext cx="728826" cy="71754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rgbClr val="FF0000"/>
              </a:solidFill>
            </a:endParaRPr>
          </a:p>
        </p:txBody>
      </p:sp>
      <p:sp>
        <p:nvSpPr>
          <p:cNvPr id="16" name="Oval 15"/>
          <p:cNvSpPr/>
          <p:nvPr/>
        </p:nvSpPr>
        <p:spPr>
          <a:xfrm>
            <a:off x="10916194" y="4797152"/>
            <a:ext cx="724422" cy="720080"/>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rgbClr val="FF0000"/>
              </a:solidFill>
            </a:endParaRPr>
          </a:p>
        </p:txBody>
      </p:sp>
      <p:sp>
        <p:nvSpPr>
          <p:cNvPr id="17" name="Oval 16"/>
          <p:cNvSpPr/>
          <p:nvPr/>
        </p:nvSpPr>
        <p:spPr>
          <a:xfrm>
            <a:off x="835404" y="4149080"/>
            <a:ext cx="656753" cy="648072"/>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rgbClr val="FF0000"/>
              </a:solidFill>
            </a:endParaRPr>
          </a:p>
        </p:txBody>
      </p:sp>
      <p:sp>
        <p:nvSpPr>
          <p:cNvPr id="18" name="Oval 17"/>
          <p:cNvSpPr/>
          <p:nvPr/>
        </p:nvSpPr>
        <p:spPr>
          <a:xfrm>
            <a:off x="997407" y="4727680"/>
            <a:ext cx="656753" cy="648072"/>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rgbClr val="FF0000"/>
              </a:solidFill>
            </a:endParaRPr>
          </a:p>
        </p:txBody>
      </p:sp>
    </p:spTree>
    <p:custDataLst>
      <p:tags r:id="rId1"/>
    </p:custDataLst>
    <p:extLst>
      <p:ext uri="{BB962C8B-B14F-4D97-AF65-F5344CB8AC3E}">
        <p14:creationId xmlns:p14="http://schemas.microsoft.com/office/powerpoint/2010/main" val="747811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3" grpId="0" animBg="1"/>
      <p:bldP spid="14" grpId="0" animBg="1"/>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16213" y="-5891196"/>
            <a:ext cx="9059272" cy="8640960"/>
          </a:xfrm>
          <a:prstGeom prst="ellipse">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1723482" y="1462760"/>
            <a:ext cx="6604766" cy="594901"/>
          </a:xfrm>
          <a:prstGeom prst="roundRect">
            <a:avLst>
              <a:gd name="adj" fmla="val 31178"/>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Arial" pitchFamily="34" charset="0"/>
                <a:cs typeface="Arial" pitchFamily="34" charset="0"/>
              </a:rPr>
              <a:t>Why? </a:t>
            </a:r>
            <a:r>
              <a:rPr lang="en-GB" dirty="0">
                <a:solidFill>
                  <a:schemeClr val="tx1"/>
                </a:solidFill>
                <a:latin typeface="Arial" pitchFamily="34" charset="0"/>
                <a:cs typeface="Arial" pitchFamily="34" charset="0"/>
              </a:rPr>
              <a:t>Improving how children and young people feel about how they look chosen as </a:t>
            </a:r>
            <a:r>
              <a:rPr lang="en-GB" dirty="0">
                <a:solidFill>
                  <a:prstClr val="black"/>
                </a:solidFill>
                <a:latin typeface="Arial" panose="020B0604020202020204" pitchFamily="34" charset="0"/>
                <a:cs typeface="Arial" pitchFamily="34" charset="0"/>
              </a:rPr>
              <a:t>priority issue by children and staff. </a:t>
            </a:r>
            <a:endParaRPr lang="en-GB" dirty="0">
              <a:solidFill>
                <a:schemeClr val="tx1"/>
              </a:solidFill>
              <a:latin typeface="Arial" pitchFamily="34" charset="0"/>
              <a:cs typeface="Arial" pitchFamily="34" charset="0"/>
            </a:endParaRPr>
          </a:p>
        </p:txBody>
      </p:sp>
      <p:sp>
        <p:nvSpPr>
          <p:cNvPr id="11" name="Rounded Rectangle 10"/>
          <p:cNvSpPr/>
          <p:nvPr/>
        </p:nvSpPr>
        <p:spPr>
          <a:xfrm>
            <a:off x="1697185" y="2181098"/>
            <a:ext cx="6604766" cy="3246396"/>
          </a:xfrm>
          <a:prstGeom prst="roundRect">
            <a:avLst>
              <a:gd name="adj" fmla="val 8202"/>
            </a:avLst>
          </a:prstGeom>
          <a:solidFill>
            <a:srgbClr val="F0F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US" altLang="en-US" b="1" dirty="0">
                <a:solidFill>
                  <a:schemeClr val="tx1"/>
                </a:solidFill>
                <a:latin typeface="Arial" panose="020B0604020202020204" pitchFamily="34" charset="0"/>
                <a:ea typeface="Times New Roman" panose="02020603050405020304" pitchFamily="18" charset="0"/>
                <a:cs typeface="Arial" panose="020B0604020202020204" pitchFamily="34" charset="0"/>
              </a:rPr>
              <a:t>What? </a:t>
            </a:r>
          </a:p>
          <a:p>
            <a:pPr marL="285750" indent="-285750">
              <a:buFont typeface="Arial" panose="020B0604020202020204" pitchFamily="34" charset="0"/>
              <a:buChar char="•"/>
            </a:pPr>
            <a:r>
              <a:rPr lang="en-GB" dirty="0">
                <a:solidFill>
                  <a:schemeClr val="tx1"/>
                </a:solidFill>
                <a:latin typeface="Arial" pitchFamily="34" charset="0"/>
                <a:cs typeface="Arial" pitchFamily="34" charset="0"/>
              </a:rPr>
              <a:t>Working group of young people to develop/progress ideas </a:t>
            </a:r>
          </a:p>
          <a:p>
            <a:pPr marL="285750" indent="-285750">
              <a:buFont typeface="Arial" panose="020B0604020202020204" pitchFamily="34" charset="0"/>
              <a:buChar char="•"/>
            </a:pPr>
            <a:r>
              <a:rPr lang="en-GB" dirty="0">
                <a:solidFill>
                  <a:schemeClr val="tx1"/>
                </a:solidFill>
                <a:latin typeface="Arial" pitchFamily="34" charset="0"/>
                <a:cs typeface="Arial" pitchFamily="34" charset="0"/>
              </a:rPr>
              <a:t>Decided to host a fashion show to inspire younger children in care about “loving ourselves and yourself as you are”.</a:t>
            </a:r>
          </a:p>
          <a:p>
            <a:pPr marL="285750" indent="-285750">
              <a:buFont typeface="Arial" panose="020B0604020202020204" pitchFamily="34" charset="0"/>
              <a:buChar char="•"/>
            </a:pPr>
            <a:r>
              <a:rPr lang="en-GB" dirty="0">
                <a:solidFill>
                  <a:schemeClr val="tx1"/>
                </a:solidFill>
                <a:latin typeface="Arial" pitchFamily="34" charset="0"/>
                <a:cs typeface="Arial" pitchFamily="34" charset="0"/>
              </a:rPr>
              <a:t>linked with local community organisations and engaged their help with music, staging and lighting for the event.</a:t>
            </a:r>
          </a:p>
          <a:p>
            <a:pPr marL="285750" indent="-285750">
              <a:buFont typeface="Arial" panose="020B0604020202020204" pitchFamily="34" charset="0"/>
              <a:buChar char="•"/>
            </a:pPr>
            <a:r>
              <a:rPr lang="en-GB" dirty="0">
                <a:solidFill>
                  <a:schemeClr val="tx1"/>
                </a:solidFill>
                <a:latin typeface="Arial" pitchFamily="34" charset="0"/>
                <a:cs typeface="Arial" pitchFamily="34" charset="0"/>
              </a:rPr>
              <a:t>worked with a dancer and drama coach to improve their confidence and movement. </a:t>
            </a:r>
          </a:p>
          <a:p>
            <a:pPr marL="285750" indent="-285750">
              <a:buFont typeface="Arial" panose="020B0604020202020204" pitchFamily="34" charset="0"/>
              <a:buChar char="•"/>
            </a:pPr>
            <a:r>
              <a:rPr lang="en-GB" dirty="0">
                <a:solidFill>
                  <a:schemeClr val="tx1"/>
                </a:solidFill>
                <a:latin typeface="Arial" pitchFamily="34" charset="0"/>
                <a:cs typeface="Arial" pitchFamily="34" charset="0"/>
              </a:rPr>
              <a:t>Children chose backing tracks &amp; positive message to say. </a:t>
            </a:r>
          </a:p>
          <a:p>
            <a:pPr marL="285750" indent="-285750">
              <a:buFont typeface="Arial" panose="020B0604020202020204" pitchFamily="34" charset="0"/>
              <a:buChar char="•"/>
            </a:pPr>
            <a:r>
              <a:rPr lang="en-GB" dirty="0">
                <a:solidFill>
                  <a:schemeClr val="tx1"/>
                </a:solidFill>
                <a:latin typeface="Arial" pitchFamily="34" charset="0"/>
                <a:cs typeface="Arial" pitchFamily="34" charset="0"/>
              </a:rPr>
              <a:t>Opportunity to have their hair or make-up done, to use fancy dress in the photo booth and enjoy food together.</a:t>
            </a:r>
            <a:endParaRPr lang="en-GB" altLang="en-US"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endParaRPr>
          </a:p>
          <a:p>
            <a:pPr lvl="0"/>
            <a:endParaRPr lang="en-US" sz="1200" dirty="0">
              <a:solidFill>
                <a:srgbClr val="222222"/>
              </a:solidFill>
              <a:latin typeface="Helvetica" panose="020B0604020202020204" pitchFamily="34" charset="0"/>
              <a:cs typeface="Times New Roman" panose="02020603050405020304" pitchFamily="18" charset="0"/>
            </a:endParaRPr>
          </a:p>
        </p:txBody>
      </p:sp>
      <p:sp>
        <p:nvSpPr>
          <p:cNvPr id="12" name="Rounded Rectangle 11"/>
          <p:cNvSpPr/>
          <p:nvPr/>
        </p:nvSpPr>
        <p:spPr>
          <a:xfrm>
            <a:off x="1723483" y="5594845"/>
            <a:ext cx="8746433" cy="928402"/>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Arial" pitchFamily="34" charset="0"/>
                <a:cs typeface="Arial" pitchFamily="34" charset="0"/>
              </a:rPr>
              <a:t>Impact: </a:t>
            </a:r>
            <a:r>
              <a:rPr lang="en-GB" dirty="0">
                <a:latin typeface="Arial" pitchFamily="34" charset="0"/>
                <a:cs typeface="Arial" pitchFamily="34" charset="0"/>
              </a:rPr>
              <a:t>150 attendees with positive feedback. Corporate parenting board challenged to develop action plans to respond to the Bright Spots findings (incl. improving positive body image), scrutinised by new youth panel </a:t>
            </a:r>
            <a:endParaRPr lang="en-GB" b="1" dirty="0">
              <a:latin typeface="Arial" pitchFamily="34" charset="0"/>
              <a:cs typeface="Arial" pitchFamily="34" charset="0"/>
            </a:endParaRPr>
          </a:p>
        </p:txBody>
      </p:sp>
      <p:sp>
        <p:nvSpPr>
          <p:cNvPr id="9" name="Rectangle 6"/>
          <p:cNvSpPr>
            <a:spLocks noChangeArrowheads="1"/>
          </p:cNvSpPr>
          <p:nvPr/>
        </p:nvSpPr>
        <p:spPr bwMode="auto">
          <a:xfrm>
            <a:off x="1676400" y="-186154"/>
            <a:ext cx="29046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t>e.</a:t>
            </a:r>
            <a:b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br>
            <a:b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br>
            <a:endParaRPr lang="en-GB" altLang="en-US" dirty="0">
              <a:latin typeface="Arial" panose="020B0604020202020204" pitchFamily="34" charset="0"/>
            </a:endParaRPr>
          </a:p>
        </p:txBody>
      </p:sp>
      <p:sp>
        <p:nvSpPr>
          <p:cNvPr id="17" name="Rounded Rectangle 16"/>
          <p:cNvSpPr/>
          <p:nvPr/>
        </p:nvSpPr>
        <p:spPr>
          <a:xfrm>
            <a:off x="2979369" y="-740642"/>
            <a:ext cx="5453650" cy="2973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Arial" panose="020B0604020202020204" pitchFamily="34" charset="0"/>
                <a:cs typeface="Arial" panose="020B0604020202020204" pitchFamily="34" charset="0"/>
              </a:rPr>
              <a:t>Sheffield </a:t>
            </a:r>
          </a:p>
          <a:p>
            <a:r>
              <a:rPr lang="en-GB" sz="2400" b="1" dirty="0">
                <a:latin typeface="Arial" panose="020B0604020202020204" pitchFamily="34" charset="0"/>
                <a:cs typeface="Arial" panose="020B0604020202020204" pitchFamily="34" charset="0"/>
              </a:rPr>
              <a:t>Fashion show to promote positive body image </a:t>
            </a:r>
          </a:p>
        </p:txBody>
      </p:sp>
      <p:sp>
        <p:nvSpPr>
          <p:cNvPr id="20" name="TextBox 19"/>
          <p:cNvSpPr txBox="1"/>
          <p:nvPr/>
        </p:nvSpPr>
        <p:spPr>
          <a:xfrm>
            <a:off x="-2969463" y="2420888"/>
            <a:ext cx="130035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June 2020</a:t>
            </a:r>
            <a:endParaRPr lang="en-GB" b="1"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1675482" y="46857"/>
            <a:ext cx="1298561" cy="1292464"/>
          </a:xfrm>
          <a:prstGeom prst="rect">
            <a:avLst/>
          </a:prstGeom>
        </p:spPr>
      </p:pic>
      <p:sp>
        <p:nvSpPr>
          <p:cNvPr id="23" name="Rectangle 22"/>
          <p:cNvSpPr/>
          <p:nvPr/>
        </p:nvSpPr>
        <p:spPr>
          <a:xfrm>
            <a:off x="1684662" y="6525345"/>
            <a:ext cx="8820155" cy="276999"/>
          </a:xfrm>
          <a:prstGeom prst="rect">
            <a:avLst/>
          </a:prstGeom>
        </p:spPr>
        <p:txBody>
          <a:bodyPr wrap="square">
            <a:spAutoFit/>
          </a:bodyPr>
          <a:lstStyle/>
          <a:p>
            <a:pPr lvl="0"/>
            <a:r>
              <a:rPr lang="en-US" altLang="en-US" sz="1200" dirty="0">
                <a:solidFill>
                  <a:srgbClr val="80388D"/>
                </a:solidFill>
                <a:latin typeface="Helvetica" panose="020B0604020202020204" pitchFamily="34" charset="0"/>
                <a:ea typeface="Times New Roman" panose="02020603050405020304" pitchFamily="18" charset="0"/>
                <a:cs typeface="Times New Roman" panose="02020603050405020304" pitchFamily="18" charset="0"/>
              </a:rPr>
              <a:t>Case study available to download on https://coramvoice.org.uk/for-professionals/bright-spots-2/how-to-make-life-good/</a:t>
            </a:r>
            <a:endParaRPr lang="en-GB" altLang="en-US" sz="1200" dirty="0">
              <a:solidFill>
                <a:srgbClr val="80388D"/>
              </a:solidFill>
              <a:latin typeface="Helvetica" panose="020B0604020202020204" pitchFamily="34" charset="0"/>
              <a:ea typeface="Times New Roman" panose="02020603050405020304" pitchFamily="18" charset="0"/>
              <a:cs typeface="Times New Roman" panose="02020603050405020304" pitchFamily="18" charset="0"/>
            </a:endParaRPr>
          </a:p>
        </p:txBody>
      </p:sp>
      <p:pic>
        <p:nvPicPr>
          <p:cNvPr id="14" name="Picture 2" descr="V:\London and South East\Policy &amp; Practice Development\Bright Spots Project\Local Authorities\Sheffield\examples what LA did next\fashion show catwalk Jan 2020.jpg"/>
          <p:cNvPicPr>
            <a:picLocks noGrp="1" noChangeAspect="1" noChangeArrowheads="1"/>
          </p:cNvPicPr>
          <p:nvPr>
            <p:ph sz="half" idx="1"/>
          </p:nvPr>
        </p:nvPicPr>
        <p:blipFill rotWithShape="1">
          <a:blip r:embed="rId4" cstate="print">
            <a:extLst>
              <a:ext uri="{28A0092B-C50C-407E-A947-70E740481C1C}">
                <a14:useLocalDpi xmlns:a14="http://schemas.microsoft.com/office/drawing/2010/main" val="0"/>
              </a:ext>
            </a:extLst>
          </a:blip>
          <a:srcRect r="21534"/>
          <a:stretch/>
        </p:blipFill>
        <p:spPr bwMode="auto">
          <a:xfrm rot="5400000">
            <a:off x="8485472" y="3048947"/>
            <a:ext cx="2008583" cy="19198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701" y="199609"/>
            <a:ext cx="1872208" cy="2615279"/>
          </a:xfrm>
          <a:prstGeom prst="rect">
            <a:avLst/>
          </a:prstGeom>
          <a:noFill/>
          <a:ln w="9525">
            <a:solidFill>
              <a:srgbClr val="000000">
                <a:alpha val="90000"/>
              </a:srgb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1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990950398"/>
              </p:ext>
            </p:extLst>
          </p:nvPr>
        </p:nvGraphicFramePr>
        <p:xfrm>
          <a:off x="1979623" y="406241"/>
          <a:ext cx="7584504" cy="6293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ormAutofit/>
          </a:bodyPr>
          <a:lstStyle/>
          <a:p>
            <a:r>
              <a:rPr lang="en-GB" b="1" dirty="0"/>
              <a:t>Local approach</a:t>
            </a:r>
          </a:p>
        </p:txBody>
      </p:sp>
      <p:pic>
        <p:nvPicPr>
          <p:cNvPr id="1026" name="Picture 2" descr="C:\Users\linda.briheim.CAMPUS\AppData\Local\Microsoft\Windows\Temporary Internet Files\Content.IE5\71QL8HNE\Market-Analysis-Icon[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1137" y="4581128"/>
            <a:ext cx="804686" cy="8046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inda.briheim.CAMPUS\AppData\Local\Microsoft\Windows\Temporary Internet Files\Content.IE5\PLN37O1C\Group_Work[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61429" y="3770673"/>
            <a:ext cx="645720" cy="645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inda.briheim.CAMPUS\AppData\Local\Microsoft\Windows\Temporary Internet Files\Content.IE5\98KIHZQB\1Jfid[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07968" y="15900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linda.briheim.CAMPUS\AppData\Local\Microsoft\Windows\Temporary Internet Files\Content.IE5\VB7X1227\amplification-1294300_960_720[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16002" y="2767730"/>
            <a:ext cx="507990" cy="4302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linda.briheim.CAMPUS\AppData\Local\Microsoft\Windows\Temporary Internet Files\Content.IE5\71QL8HNE\dav1dp-meshed-gears[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95654" y="5386667"/>
            <a:ext cx="704003" cy="4012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8856" t="19574" r="22713" b="20000"/>
          <a:stretch/>
        </p:blipFill>
        <p:spPr bwMode="auto">
          <a:xfrm>
            <a:off x="9624392" y="1768780"/>
            <a:ext cx="2213332" cy="15533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21"/>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8856" t="20000" r="22793" b="20000"/>
          <a:stretch/>
        </p:blipFill>
        <p:spPr bwMode="auto">
          <a:xfrm>
            <a:off x="9174541" y="2416762"/>
            <a:ext cx="2238516" cy="15625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16055" y="4983471"/>
            <a:ext cx="1970368" cy="14711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2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60296" y="4581128"/>
            <a:ext cx="1864955" cy="13693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ular Callout 4"/>
          <p:cNvSpPr/>
          <p:nvPr/>
        </p:nvSpPr>
        <p:spPr>
          <a:xfrm>
            <a:off x="1487488" y="1675572"/>
            <a:ext cx="3258335" cy="1307306"/>
          </a:xfrm>
          <a:prstGeom prst="wedgeRectCallout">
            <a:avLst>
              <a:gd name="adj1" fmla="val 65664"/>
              <a:gd name="adj2" fmla="val 4282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Changes to individual practice</a:t>
            </a:r>
          </a:p>
          <a:p>
            <a:pPr algn="ctr"/>
            <a:r>
              <a:rPr lang="en-US" dirty="0">
                <a:latin typeface="Arial" panose="020B0604020202020204" pitchFamily="34" charset="0"/>
                <a:cs typeface="Arial" panose="020B0604020202020204" pitchFamily="34" charset="0"/>
              </a:rPr>
              <a:t>Specific projects </a:t>
            </a:r>
          </a:p>
          <a:p>
            <a:pPr algn="ctr"/>
            <a:r>
              <a:rPr lang="en-US" dirty="0">
                <a:latin typeface="Arial" panose="020B0604020202020204" pitchFamily="34" charset="0"/>
                <a:cs typeface="Arial" panose="020B0604020202020204" pitchFamily="34" charset="0"/>
              </a:rPr>
              <a:t>Strategic &amp; systems change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875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school register uk"/>
          <p:cNvPicPr>
            <a:picLocks noChangeAspect="1" noChangeArrowheads="1"/>
          </p:cNvPicPr>
          <p:nvPr/>
        </p:nvPicPr>
        <p:blipFill rotWithShape="1">
          <a:blip r:embed="rId2">
            <a:extLst>
              <a:ext uri="{28A0092B-C50C-407E-A947-70E740481C1C}">
                <a14:useLocalDpi xmlns:a14="http://schemas.microsoft.com/office/drawing/2010/main" val="0"/>
              </a:ext>
            </a:extLst>
          </a:blip>
          <a:srcRect l="1" r="45375"/>
          <a:stretch/>
        </p:blipFill>
        <p:spPr bwMode="auto">
          <a:xfrm>
            <a:off x="623392" y="4797152"/>
            <a:ext cx="1498457" cy="137159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19336" y="197956"/>
            <a:ext cx="10476656" cy="980728"/>
          </a:xfrm>
          <a:prstGeom prst="rect">
            <a:avLst/>
          </a:prstGeom>
          <a:noFill/>
          <a:ln w="25400" cap="flat" cmpd="sng" algn="ctr">
            <a:noFill/>
            <a:prstDash val="solid"/>
          </a:ln>
          <a:effectLst/>
        </p:spPr>
        <p:txBody>
          <a:bodyPr vert="horz" lIns="91440" tIns="45720" rIns="91440" bIns="45720" rtlCol="0" anchor="ctr">
            <a:noAutofit/>
          </a:bodyPr>
          <a:lstStyle>
            <a:lvl1pPr marL="144000" algn="l" defTabSz="914400" rtl="0" eaLnBrk="1" latinLnBrk="0" hangingPunct="1">
              <a:spcBef>
                <a:spcPct val="0"/>
              </a:spcBef>
              <a:buNone/>
              <a:defRPr sz="3600" b="1" kern="1200">
                <a:solidFill>
                  <a:schemeClr val="bg1"/>
                </a:solidFill>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r>
              <a:rPr lang="en-GB" sz="3200" dirty="0">
                <a:solidFill>
                  <a:srgbClr val="6B2F75"/>
                </a:solidFill>
                <a:latin typeface="Arial" panose="020B0604020202020204" pitchFamily="34" charset="0"/>
                <a:cs typeface="Arial" panose="020B0604020202020204" pitchFamily="34" charset="0"/>
              </a:rPr>
              <a:t>Identifying Bright Spots &amp; effecting change based on children &amp; young people’s voices </a:t>
            </a:r>
          </a:p>
        </p:txBody>
      </p:sp>
      <p:sp>
        <p:nvSpPr>
          <p:cNvPr id="12" name="Oval Callout 11"/>
          <p:cNvSpPr/>
          <p:nvPr/>
        </p:nvSpPr>
        <p:spPr>
          <a:xfrm>
            <a:off x="119336" y="1500999"/>
            <a:ext cx="4680520" cy="2342652"/>
          </a:xfrm>
          <a:prstGeom prst="wedgeEllipseCallout">
            <a:avLst>
              <a:gd name="adj1" fmla="val 45507"/>
              <a:gd name="adj2" fmla="val 43028"/>
            </a:avLst>
          </a:prstGeom>
          <a:solidFill>
            <a:srgbClr val="FFD1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rgbClr val="000000"/>
                </a:solidFill>
                <a:latin typeface="Arial" panose="020B0604020202020204" pitchFamily="34" charset="0"/>
                <a:cs typeface="Arial" panose="020B0604020202020204" pitchFamily="34" charset="0"/>
              </a:rPr>
              <a:t>I hate that when the register comes up on the screen and others in the class can see that I am a CLA. It winds me up … I don’t like to be different. </a:t>
            </a:r>
          </a:p>
          <a:p>
            <a:pPr algn="ctr"/>
            <a:r>
              <a:rPr lang="en-US" sz="2000" dirty="0">
                <a:solidFill>
                  <a:srgbClr val="000000"/>
                </a:solidFill>
                <a:latin typeface="Arial" panose="020B0604020202020204" pitchFamily="34" charset="0"/>
                <a:cs typeface="Arial" panose="020B0604020202020204" pitchFamily="34" charset="0"/>
              </a:rPr>
              <a:t>(11-18yrs)</a:t>
            </a:r>
            <a:endParaRPr lang="en-GB" sz="2000" dirty="0">
              <a:solidFill>
                <a:srgbClr val="FFFFFF"/>
              </a:solidFill>
              <a:latin typeface="Arial" panose="020B0604020202020204" pitchFamily="34" charset="0"/>
              <a:cs typeface="Arial" panose="020B0604020202020204" pitchFamily="34" charset="0"/>
            </a:endParaRPr>
          </a:p>
        </p:txBody>
      </p:sp>
      <p:sp>
        <p:nvSpPr>
          <p:cNvPr id="7" name="Rectangle 6"/>
          <p:cNvSpPr/>
          <p:nvPr/>
        </p:nvSpPr>
        <p:spPr>
          <a:xfrm>
            <a:off x="2626643" y="4389992"/>
            <a:ext cx="2736304" cy="1938992"/>
          </a:xfrm>
          <a:prstGeom prst="rect">
            <a:avLst/>
          </a:prstGeom>
        </p:spPr>
        <p:txBody>
          <a:bodyPr wrap="square">
            <a:spAutoFit/>
          </a:bodyPr>
          <a:lstStyle/>
          <a:p>
            <a:pPr>
              <a:defRPr/>
            </a:pPr>
            <a:r>
              <a:rPr lang="en-US" sz="2000" b="1" dirty="0">
                <a:solidFill>
                  <a:prstClr val="black"/>
                </a:solidFill>
                <a:latin typeface="Arial" panose="020B0604020202020204" pitchFamily="34" charset="0"/>
                <a:cs typeface="Arial" panose="020B0604020202020204" pitchFamily="34" charset="0"/>
              </a:rPr>
              <a:t>What happened? </a:t>
            </a:r>
          </a:p>
          <a:p>
            <a:pPr marL="342900" indent="-342900">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LA called all schools and told them not to put CLA next to children’s names. </a:t>
            </a:r>
            <a:endParaRPr lang="en-GB" sz="20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7752184" y="1710392"/>
            <a:ext cx="3600400" cy="1631216"/>
          </a:xfrm>
          <a:prstGeom prst="rect">
            <a:avLst/>
          </a:prstGeom>
        </p:spPr>
        <p:txBody>
          <a:bodyPr wrap="square">
            <a:spAutoFit/>
          </a:bodyPr>
          <a:lstStyle/>
          <a:p>
            <a:pPr>
              <a:defRPr/>
            </a:pPr>
            <a:r>
              <a:rPr lang="en-US" sz="2000" b="1" dirty="0">
                <a:solidFill>
                  <a:prstClr val="black"/>
                </a:solidFill>
                <a:latin typeface="Arial" panose="020B0604020202020204" pitchFamily="34" charset="0"/>
                <a:cs typeface="Arial" panose="020B0604020202020204" pitchFamily="34" charset="0"/>
              </a:rPr>
              <a:t>East Riding </a:t>
            </a:r>
          </a:p>
          <a:p>
            <a:pPr>
              <a:defRPr/>
            </a:pPr>
            <a:r>
              <a:rPr lang="en-US" sz="2000" dirty="0">
                <a:solidFill>
                  <a:prstClr val="black"/>
                </a:solidFill>
                <a:latin typeface="Arial" panose="020B0604020202020204" pitchFamily="34" charset="0"/>
                <a:cs typeface="Arial" panose="020B0604020202020204" pitchFamily="34" charset="0"/>
              </a:rPr>
              <a:t>87% of care leavers felt they had a full explanation for why they were in care compared to 77% elsewhere </a:t>
            </a:r>
            <a:endParaRPr lang="en-GB" sz="2000" dirty="0">
              <a:solidFill>
                <a:prstClr val="black"/>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992" y="1756984"/>
            <a:ext cx="1376896" cy="1376896"/>
          </a:xfrm>
          <a:prstGeom prst="rect">
            <a:avLst/>
          </a:prstGeom>
          <a:solidFill>
            <a:schemeClr val="accent5"/>
          </a:solidFill>
          <a:ln w="76200">
            <a:noFill/>
          </a:ln>
        </p:spPr>
      </p:pic>
      <p:sp>
        <p:nvSpPr>
          <p:cNvPr id="2" name="Rectangle 1"/>
          <p:cNvSpPr/>
          <p:nvPr/>
        </p:nvSpPr>
        <p:spPr>
          <a:xfrm>
            <a:off x="6394060" y="2924944"/>
            <a:ext cx="2412874" cy="3154710"/>
          </a:xfrm>
          <a:prstGeom prst="rect">
            <a:avLst/>
          </a:prstGeom>
          <a:noFill/>
        </p:spPr>
        <p:txBody>
          <a:bodyPr wrap="square" lIns="91440" tIns="45720" rIns="91440" bIns="45720">
            <a:spAutoFit/>
          </a:bodyPr>
          <a:lstStyle/>
          <a:p>
            <a:pPr algn="ctr"/>
            <a:r>
              <a:rPr lang="en-US" sz="19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p>
        </p:txBody>
      </p:sp>
      <p:sp>
        <p:nvSpPr>
          <p:cNvPr id="13" name="Rectangle 12"/>
          <p:cNvSpPr/>
          <p:nvPr/>
        </p:nvSpPr>
        <p:spPr>
          <a:xfrm>
            <a:off x="7752184" y="3341608"/>
            <a:ext cx="3600400" cy="2862322"/>
          </a:xfrm>
          <a:prstGeom prst="rect">
            <a:avLst/>
          </a:prstGeom>
        </p:spPr>
        <p:txBody>
          <a:bodyPr wrap="square">
            <a:spAutoFit/>
          </a:bodyPr>
          <a:lstStyle/>
          <a:p>
            <a:pPr algn="ct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 Pathway plan</a:t>
            </a:r>
          </a:p>
        </p:txBody>
      </p:sp>
    </p:spTree>
    <p:extLst>
      <p:ext uri="{BB962C8B-B14F-4D97-AF65-F5344CB8AC3E}">
        <p14:creationId xmlns:p14="http://schemas.microsoft.com/office/powerpoint/2010/main" val="357611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16213" y="-5891196"/>
            <a:ext cx="9059272" cy="8640960"/>
          </a:xfrm>
          <a:prstGeom prst="ellipse">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1723482" y="1614918"/>
            <a:ext cx="5884686" cy="805970"/>
          </a:xfrm>
          <a:prstGeom prst="roundRect">
            <a:avLst>
              <a:gd name="adj" fmla="val 31178"/>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Arial" pitchFamily="34" charset="0"/>
                <a:cs typeface="Arial" pitchFamily="34" charset="0"/>
              </a:rPr>
              <a:t>Why? </a:t>
            </a:r>
            <a:r>
              <a:rPr lang="en-GB" dirty="0">
                <a:solidFill>
                  <a:schemeClr val="tx1"/>
                </a:solidFill>
                <a:latin typeface="Arial" pitchFamily="34" charset="0"/>
                <a:cs typeface="Arial" pitchFamily="34" charset="0"/>
              </a:rPr>
              <a:t>Bright spots survey findings highlighted experience of stigma. </a:t>
            </a:r>
          </a:p>
        </p:txBody>
      </p:sp>
      <p:sp>
        <p:nvSpPr>
          <p:cNvPr id="11" name="Rounded Rectangle 10"/>
          <p:cNvSpPr/>
          <p:nvPr/>
        </p:nvSpPr>
        <p:spPr>
          <a:xfrm>
            <a:off x="1723482" y="2492896"/>
            <a:ext cx="5884686" cy="3024336"/>
          </a:xfrm>
          <a:prstGeom prst="roundRect">
            <a:avLst>
              <a:gd name="adj" fmla="val 8202"/>
            </a:avLst>
          </a:prstGeom>
          <a:solidFill>
            <a:srgbClr val="F0F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US" altLang="en-US" b="1" dirty="0">
                <a:solidFill>
                  <a:schemeClr val="tx1"/>
                </a:solidFill>
                <a:latin typeface="Arial" panose="020B0604020202020204" pitchFamily="34" charset="0"/>
                <a:ea typeface="Times New Roman" panose="02020603050405020304" pitchFamily="18" charset="0"/>
                <a:cs typeface="Arial" panose="020B0604020202020204" pitchFamily="34" charset="0"/>
              </a:rPr>
              <a:t>What? </a:t>
            </a:r>
          </a:p>
          <a:p>
            <a:pPr marL="285750" indent="-285750">
              <a:buFont typeface="Arial" panose="020B0604020202020204" pitchFamily="34" charset="0"/>
              <a:buChar char="•"/>
            </a:pPr>
            <a:r>
              <a:rPr lang="en-GB" dirty="0">
                <a:solidFill>
                  <a:schemeClr val="tx1"/>
                </a:solidFill>
                <a:latin typeface="Arial" pitchFamily="34" charset="0"/>
                <a:cs typeface="Arial" pitchFamily="34" charset="0"/>
              </a:rPr>
              <a:t>West Sussex Children in Care Council organised  ‘Treat me the same workshops’ with professionals </a:t>
            </a:r>
            <a:r>
              <a:rPr lang="en-US" alt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focused on children being taken out of class to attend meetings and reviews.</a:t>
            </a:r>
            <a:r>
              <a:rPr lang="en-GB" alt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marL="285750" indent="-285750">
              <a:buFont typeface="Arial" panose="020B0604020202020204" pitchFamily="34" charset="0"/>
              <a:buChar char="•"/>
            </a:pPr>
            <a:r>
              <a:rPr lang="en-GB" alt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Led to changes in the way meetings were held e.g. holding meetings outside of school and health assessment in holidays. </a:t>
            </a:r>
          </a:p>
          <a:p>
            <a:pPr marL="285750" indent="-285750">
              <a:buFont typeface="Arial" panose="020B0604020202020204" pitchFamily="34" charset="0"/>
              <a:buChar char="•"/>
            </a:pPr>
            <a:r>
              <a:rPr lang="en-GB" alt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Videos for schools, professionals and young people in care </a:t>
            </a:r>
            <a:r>
              <a:rPr lang="en-GB" dirty="0">
                <a:solidFill>
                  <a:schemeClr val="tx1"/>
                </a:solidFill>
                <a:latin typeface="Arial" panose="020B0604020202020204" pitchFamily="34" charset="0"/>
                <a:cs typeface="Arial" panose="020B0604020202020204" pitchFamily="34" charset="0"/>
              </a:rPr>
              <a:t>shared on the Tools for Schools website. </a:t>
            </a:r>
            <a:endParaRPr lang="en-GB" altLang="en-US"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lvl="0" algn="just"/>
            <a:endParaRPr lang="en-GB" altLang="en-US"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endParaRPr>
          </a:p>
          <a:p>
            <a:pPr lvl="0"/>
            <a:endParaRPr lang="en-US" sz="1200" dirty="0">
              <a:solidFill>
                <a:srgbClr val="222222"/>
              </a:solidFill>
              <a:latin typeface="Helvetica" panose="020B0604020202020204" pitchFamily="34" charset="0"/>
              <a:cs typeface="Times New Roman" panose="02020603050405020304" pitchFamily="18" charset="0"/>
            </a:endParaRPr>
          </a:p>
        </p:txBody>
      </p:sp>
      <p:sp>
        <p:nvSpPr>
          <p:cNvPr id="12" name="Rounded Rectangle 11"/>
          <p:cNvSpPr/>
          <p:nvPr/>
        </p:nvSpPr>
        <p:spPr>
          <a:xfrm>
            <a:off x="1747872" y="5589242"/>
            <a:ext cx="8746433" cy="79208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7" name="Rectangle 6"/>
          <p:cNvSpPr/>
          <p:nvPr/>
        </p:nvSpPr>
        <p:spPr>
          <a:xfrm>
            <a:off x="1821632" y="5662990"/>
            <a:ext cx="8672672" cy="646331"/>
          </a:xfrm>
          <a:prstGeom prst="rect">
            <a:avLst/>
          </a:prstGeom>
        </p:spPr>
        <p:txBody>
          <a:bodyPr wrap="square">
            <a:spAutoFit/>
          </a:bodyPr>
          <a:lstStyle/>
          <a:p>
            <a:r>
              <a:rPr lang="en-GB" b="1" dirty="0">
                <a:solidFill>
                  <a:schemeClr val="bg1"/>
                </a:solidFill>
                <a:latin typeface="Arial" panose="020B0604020202020204" pitchFamily="34" charset="0"/>
                <a:cs typeface="Arial" panose="020B0604020202020204" pitchFamily="34" charset="0"/>
              </a:rPr>
              <a:t>Impact: </a:t>
            </a:r>
            <a:r>
              <a:rPr lang="en-GB" dirty="0">
                <a:solidFill>
                  <a:schemeClr val="bg1"/>
                </a:solidFill>
                <a:latin typeface="Arial" panose="020B0604020202020204" pitchFamily="34" charset="0"/>
                <a:cs typeface="Arial" panose="020B0604020202020204" pitchFamily="34" charset="0"/>
              </a:rPr>
              <a:t>Videos viewed 500+ times; the workshops were highlighted in Ofsted 2019 report as a positive example of involving children and young people</a:t>
            </a:r>
            <a:r>
              <a:rPr lang="en-GB" b="1" dirty="0">
                <a:solidFill>
                  <a:schemeClr val="bg1"/>
                </a:solidFill>
                <a:latin typeface="Arial" panose="020B0604020202020204" pitchFamily="34" charset="0"/>
                <a:cs typeface="Arial" panose="020B0604020202020204" pitchFamily="34" charset="0"/>
              </a:rPr>
              <a:t>.</a:t>
            </a:r>
          </a:p>
        </p:txBody>
      </p:sp>
      <p:sp>
        <p:nvSpPr>
          <p:cNvPr id="9" name="Rectangle 6"/>
          <p:cNvSpPr>
            <a:spLocks noChangeArrowheads="1"/>
          </p:cNvSpPr>
          <p:nvPr/>
        </p:nvSpPr>
        <p:spPr bwMode="auto">
          <a:xfrm>
            <a:off x="1676400" y="-186154"/>
            <a:ext cx="29046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t>e.</a:t>
            </a:r>
            <a:b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br>
            <a:b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br>
            <a:endParaRPr lang="en-GB" altLang="en-US" dirty="0">
              <a:latin typeface="Arial" panose="020B0604020202020204" pitchFamily="34" charset="0"/>
            </a:endParaRPr>
          </a:p>
        </p:txBody>
      </p:sp>
      <p:sp>
        <p:nvSpPr>
          <p:cNvPr id="17" name="Rounded Rectangle 16"/>
          <p:cNvSpPr/>
          <p:nvPr/>
        </p:nvSpPr>
        <p:spPr>
          <a:xfrm>
            <a:off x="2979369" y="-740642"/>
            <a:ext cx="7878265" cy="2973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Arial" panose="020B0604020202020204" pitchFamily="34" charset="0"/>
                <a:cs typeface="Arial" panose="020B0604020202020204" pitchFamily="34" charset="0"/>
              </a:rPr>
              <a:t>West Sussex</a:t>
            </a:r>
          </a:p>
          <a:p>
            <a:r>
              <a:rPr lang="en-GB" sz="2800" b="1" dirty="0">
                <a:latin typeface="Arial" panose="020B0604020202020204" pitchFamily="34" charset="0"/>
                <a:cs typeface="Arial" panose="020B0604020202020204" pitchFamily="34" charset="0"/>
              </a:rPr>
              <a:t>‘Treat me the same’</a:t>
            </a:r>
            <a:endParaRPr lang="en-GB" sz="2800" b="1" dirty="0">
              <a:latin typeface="Frankfurter_Medium"/>
              <a:cs typeface="Arial" panose="020B0604020202020204" pitchFamily="34" charset="0"/>
            </a:endParaRPr>
          </a:p>
        </p:txBody>
      </p:sp>
      <p:sp>
        <p:nvSpPr>
          <p:cNvPr id="20" name="TextBox 19"/>
          <p:cNvSpPr txBox="1"/>
          <p:nvPr/>
        </p:nvSpPr>
        <p:spPr>
          <a:xfrm>
            <a:off x="-2969463" y="2420888"/>
            <a:ext cx="130035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June 2020</a:t>
            </a:r>
            <a:endParaRPr lang="en-GB" b="1"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1675482" y="46857"/>
            <a:ext cx="1298561" cy="1292464"/>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0251" y="200074"/>
            <a:ext cx="1801072" cy="180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76400" y="6381328"/>
            <a:ext cx="8740080" cy="369332"/>
          </a:xfrm>
          <a:prstGeom prst="rect">
            <a:avLst/>
          </a:prstGeom>
        </p:spPr>
        <p:txBody>
          <a:bodyPr wrap="square">
            <a:spAutoFit/>
          </a:bodyPr>
          <a:lstStyle/>
          <a:p>
            <a:r>
              <a:rPr lang="en-GB" dirty="0">
                <a:latin typeface="Arial" panose="020B0604020202020204" pitchFamily="34" charset="0"/>
                <a:cs typeface="Arial" panose="020B0604020202020204" pitchFamily="34" charset="0"/>
                <a:hlinkClick r:id="rId5"/>
              </a:rPr>
              <a:t>https://www.youtube.com/watch?v=7fix5CYICt8&amp;feature=emb_logo</a:t>
            </a:r>
            <a:r>
              <a:rPr lang="en-GB" dirty="0">
                <a:latin typeface="Arial" panose="020B0604020202020204" pitchFamily="34" charset="0"/>
                <a:cs typeface="Arial" panose="020B0604020202020204" pitchFamily="34" charset="0"/>
              </a:rPr>
              <a:t> </a:t>
            </a:r>
            <a:endParaRPr lang="en-GB" alt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Oval Callout 12"/>
          <p:cNvSpPr/>
          <p:nvPr/>
        </p:nvSpPr>
        <p:spPr>
          <a:xfrm>
            <a:off x="7710602" y="2015398"/>
            <a:ext cx="2736303" cy="1638658"/>
          </a:xfrm>
          <a:prstGeom prst="wedgeEllipseCallout">
            <a:avLst>
              <a:gd name="adj1" fmla="val 53376"/>
              <a:gd name="adj2" fmla="val 47267"/>
            </a:avLst>
          </a:prstGeom>
          <a:solidFill>
            <a:schemeClr val="accent2">
              <a:lumMod val="20000"/>
              <a:lumOff val="80000"/>
            </a:schemeClr>
          </a:solidFill>
          <a:ln w="25400" cap="flat" cmpd="sng" algn="ctr">
            <a:solidFill>
              <a:sysClr val="window" lastClr="FFFFFF"/>
            </a:solidFill>
            <a:prstDash val="solid"/>
          </a:ln>
          <a:effectLst/>
        </p:spPr>
        <p:txBody>
          <a:bodyPr rtlCol="0" anchor="ctr"/>
          <a:lstStyle/>
          <a:p>
            <a:pPr algn="ctr">
              <a:defRPr/>
            </a:pPr>
            <a:endParaRPr lang="en-GB" sz="1400" kern="0" dirty="0">
              <a:solidFill>
                <a:prstClr val="black"/>
              </a:solidFill>
              <a:latin typeface="Arial" panose="020B0604020202020204" pitchFamily="34" charset="0"/>
              <a:cs typeface="Arial" panose="020B0604020202020204" pitchFamily="34" charset="0"/>
            </a:endParaRPr>
          </a:p>
        </p:txBody>
      </p:sp>
      <p:pic>
        <p:nvPicPr>
          <p:cNvPr id="16" name="Picture 2" descr="C:\Users\Oluwanifemi.Oni\AppData\Local\Microsoft\Windows\INetCache\Content.Outlook\FRHP7OF0\thingsnottosaythumbnai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9293" y="3779791"/>
            <a:ext cx="2712030" cy="16516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72308" y="2278098"/>
            <a:ext cx="2286001" cy="1354217"/>
          </a:xfrm>
          <a:prstGeom prst="rect">
            <a:avLst/>
          </a:prstGeom>
        </p:spPr>
        <p:txBody>
          <a:bodyPr wrap="square">
            <a:spAutoFit/>
          </a:bodyPr>
          <a:lstStyle/>
          <a:p>
            <a:pPr lvl="0" algn="ctr">
              <a:defRPr/>
            </a:pPr>
            <a:r>
              <a:rPr lang="en-GB" sz="1600" i="1" kern="0" dirty="0">
                <a:solidFill>
                  <a:prstClr val="black"/>
                </a:solidFill>
                <a:latin typeface="Arial" panose="020B0604020202020204" pitchFamily="34" charset="0"/>
                <a:cs typeface="Arial" panose="020B0604020202020204" pitchFamily="34" charset="0"/>
              </a:rPr>
              <a:t>When I'm out in public they always make a scene about me being in care and I hate it.</a:t>
            </a:r>
          </a:p>
          <a:p>
            <a:pPr lvl="0" algn="ctr">
              <a:defRPr/>
            </a:pPr>
            <a:r>
              <a:rPr lang="en-GB" sz="1600" kern="0" dirty="0">
                <a:solidFill>
                  <a:prstClr val="black"/>
                </a:solidFill>
                <a:latin typeface="Arial" panose="020B0604020202020204" pitchFamily="34" charset="0"/>
                <a:cs typeface="Arial" panose="020B0604020202020204" pitchFamily="34" charset="0"/>
              </a:rPr>
              <a:t>11-18yrs</a:t>
            </a:r>
          </a:p>
        </p:txBody>
      </p:sp>
    </p:spTree>
    <p:extLst>
      <p:ext uri="{BB962C8B-B14F-4D97-AF65-F5344CB8AC3E}">
        <p14:creationId xmlns:p14="http://schemas.microsoft.com/office/powerpoint/2010/main" val="1098701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0" y="-8092280"/>
            <a:ext cx="12355060" cy="17476432"/>
          </a:xfrm>
          <a:prstGeom prst="rect">
            <a:avLst/>
          </a:prstGeom>
        </p:spPr>
      </p:pic>
      <p:sp>
        <p:nvSpPr>
          <p:cNvPr id="8" name="Rectangle 7"/>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pc="3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4" y="5810707"/>
            <a:ext cx="1376959" cy="876620"/>
          </a:xfrm>
          <a:prstGeom prst="rect">
            <a:avLst/>
          </a:prstGeom>
        </p:spPr>
      </p:pic>
      <p:sp>
        <p:nvSpPr>
          <p:cNvPr id="14" name="Rounded Rectangle 13"/>
          <p:cNvSpPr/>
          <p:nvPr/>
        </p:nvSpPr>
        <p:spPr>
          <a:xfrm>
            <a:off x="1991544" y="3501008"/>
            <a:ext cx="3888432" cy="30243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Arial" panose="020B0604020202020204" pitchFamily="34" charset="0"/>
                <a:cs typeface="Arial" panose="020B0604020202020204" pitchFamily="34" charset="0"/>
              </a:rPr>
              <a:t>What makes life good? Care leavers views on their well-being </a:t>
            </a:r>
            <a:endParaRPr lang="en-GB" sz="2400" dirty="0">
              <a:latin typeface="Arial" panose="020B0604020202020204" pitchFamily="34" charset="0"/>
              <a:cs typeface="Arial" panose="020B0604020202020204" pitchFamily="34" charset="0"/>
            </a:endParaRPr>
          </a:p>
        </p:txBody>
      </p:sp>
      <p:pic>
        <p:nvPicPr>
          <p:cNvPr id="13" name="Picture 2" descr="\\VOISRVFS\Company Shared Folders\London and South East\Policy\Bright Spots Project\External Communications\Branding &amp; Logos\Logos\REES logo lock up_RGB.jpg">
            <a:extLst>
              <a:ext uri="{FF2B5EF4-FFF2-40B4-BE49-F238E27FC236}">
                <a16:creationId xmlns:a16="http://schemas.microsoft.com/office/drawing/2014/main" id="{9AEB5300-8662-374A-99FE-4061C5067F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6836" y="5913220"/>
            <a:ext cx="2776733" cy="61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916" y="4393294"/>
            <a:ext cx="5828840" cy="707886"/>
          </a:xfrm>
          <a:prstGeom prst="rect">
            <a:avLst/>
          </a:prstGeom>
        </p:spPr>
        <p:txBody>
          <a:bodyPr wrap="none">
            <a:spAutoFit/>
          </a:bodyPr>
          <a:lstStyle/>
          <a:p>
            <a:pPr>
              <a:spcAft>
                <a:spcPts val="600"/>
              </a:spcAft>
            </a:pPr>
            <a:r>
              <a:rPr lang="en-US" sz="4000" b="1" dirty="0">
                <a:solidFill>
                  <a:srgbClr val="80388D"/>
                </a:solidFill>
                <a:latin typeface="Arial" panose="020B0604020202020204" pitchFamily="34" charset="0"/>
                <a:cs typeface="Arial" panose="020B0604020202020204" pitchFamily="34" charset="0"/>
              </a:rPr>
              <a:t>History &amp; Development</a:t>
            </a:r>
          </a:p>
        </p:txBody>
      </p:sp>
    </p:spTree>
    <p:custDataLst>
      <p:tags r:id="rId1"/>
    </p:custDataLst>
    <p:extLst>
      <p:ext uri="{BB962C8B-B14F-4D97-AF65-F5344CB8AC3E}">
        <p14:creationId xmlns:p14="http://schemas.microsoft.com/office/powerpoint/2010/main" val="4231687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16213" y="-5891196"/>
            <a:ext cx="9059272" cy="8640960"/>
          </a:xfrm>
          <a:prstGeom prst="ellipse">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ounded Rectangle 9"/>
          <p:cNvSpPr/>
          <p:nvPr/>
        </p:nvSpPr>
        <p:spPr>
          <a:xfrm>
            <a:off x="1674150" y="1628800"/>
            <a:ext cx="6222050" cy="100777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prstClr val="black"/>
                </a:solidFill>
                <a:latin typeface="Arial" pitchFamily="34" charset="0"/>
                <a:cs typeface="Arial" pitchFamily="34" charset="0"/>
              </a:rPr>
              <a:t>Why?</a:t>
            </a:r>
          </a:p>
          <a:p>
            <a:r>
              <a:rPr lang="en-GB" dirty="0">
                <a:solidFill>
                  <a:prstClr val="black"/>
                </a:solidFill>
                <a:latin typeface="Arial" pitchFamily="34" charset="0"/>
                <a:cs typeface="Arial" pitchFamily="34" charset="0"/>
              </a:rPr>
              <a:t>Children in care, especially 4-7 year olds (50%) reported that adults had not fully explained why in care. </a:t>
            </a:r>
          </a:p>
        </p:txBody>
      </p:sp>
      <p:sp>
        <p:nvSpPr>
          <p:cNvPr id="11" name="Rounded Rectangle 10"/>
          <p:cNvSpPr/>
          <p:nvPr/>
        </p:nvSpPr>
        <p:spPr>
          <a:xfrm>
            <a:off x="1645748" y="2771578"/>
            <a:ext cx="8770732" cy="2600427"/>
          </a:xfrm>
          <a:prstGeom prst="roundRect">
            <a:avLst>
              <a:gd name="adj" fmla="val 820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en-US" b="1" dirty="0">
                <a:solidFill>
                  <a:prstClr val="black"/>
                </a:solidFill>
                <a:latin typeface="Arial" panose="020B0604020202020204" pitchFamily="34" charset="0"/>
                <a:ea typeface="Times New Roman" panose="02020603050405020304" pitchFamily="18" charset="0"/>
                <a:cs typeface="Arial" panose="020B0604020202020204" pitchFamily="34" charset="0"/>
              </a:rPr>
              <a:t>What? </a:t>
            </a:r>
          </a:p>
          <a:p>
            <a:pPr marL="171450" indent="-171450">
              <a:buFont typeface="Arial" panose="020B0604020202020204" pitchFamily="34" charset="0"/>
              <a:buChar char="•"/>
            </a:pPr>
            <a:r>
              <a:rPr lang="en-US" alt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‘Words and Pictures’ (Part of Signs of Safety approach) work with all children in care – using story boards with pictures and age appropriate explanation developed with the child and their family. </a:t>
            </a:r>
          </a:p>
          <a:p>
            <a:pPr marL="171450" indent="-171450">
              <a:buFont typeface="Arial" panose="020B0604020202020204" pitchFamily="34" charset="0"/>
              <a:buChar char="•"/>
            </a:pPr>
            <a:r>
              <a:rPr lang="en-US" alt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Expectation that all Case summaries include explanation to ensure consistent messaging and </a:t>
            </a:r>
            <a:r>
              <a:rPr lang="en-US" altLang="en-US" dirty="0" err="1">
                <a:solidFill>
                  <a:prstClr val="black"/>
                </a:solidFill>
                <a:latin typeface="Arial" panose="020B0604020202020204" pitchFamily="34" charset="0"/>
                <a:ea typeface="Times New Roman" panose="02020603050405020304" pitchFamily="18" charset="0"/>
                <a:cs typeface="Arial" panose="020B0604020202020204" pitchFamily="34" charset="0"/>
              </a:rPr>
              <a:t>emphasise</a:t>
            </a:r>
            <a:r>
              <a:rPr lang="en-US" alt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 the importance of understanding why you are in care. </a:t>
            </a:r>
          </a:p>
          <a:p>
            <a:pPr marL="171450" indent="-171450">
              <a:buFont typeface="Arial" panose="020B0604020202020204" pitchFamily="34" charset="0"/>
              <a:buChar char="•"/>
            </a:pPr>
            <a:r>
              <a:rPr lang="en-US" alt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Embedded in policy and rolled out through social workers, progress Monitored through audits, supervision, &amp;  Performance Board chaired by the DCS.</a:t>
            </a:r>
          </a:p>
          <a:p>
            <a:pPr marL="171450" indent="-1714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Further information about approach: </a:t>
            </a:r>
            <a:r>
              <a:rPr lang="en-GB" dirty="0">
                <a:solidFill>
                  <a:prstClr val="white"/>
                </a:solidFill>
                <a:latin typeface="Arial" panose="020B0604020202020204" pitchFamily="34" charset="0"/>
                <a:cs typeface="Arial" panose="020B0604020202020204" pitchFamily="34" charset="0"/>
                <a:hlinkClick r:id="rId4"/>
              </a:rPr>
              <a:t>https://knowledgebank.signsofsafety.net/</a:t>
            </a:r>
            <a:r>
              <a:rPr lang="en-GB" dirty="0">
                <a:solidFill>
                  <a:prstClr val="white"/>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GB" altLang="en-US"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endParaRPr>
          </a:p>
          <a:p>
            <a:endParaRPr lang="en-US" sz="1200" dirty="0">
              <a:solidFill>
                <a:srgbClr val="222222"/>
              </a:solidFill>
              <a:latin typeface="Helvetica" panose="020B0604020202020204" pitchFamily="34" charset="0"/>
              <a:cs typeface="Times New Roman" panose="02020603050405020304" pitchFamily="18" charset="0"/>
            </a:endParaRPr>
          </a:p>
        </p:txBody>
      </p:sp>
      <p:sp>
        <p:nvSpPr>
          <p:cNvPr id="12" name="Rounded Rectangle 11"/>
          <p:cNvSpPr/>
          <p:nvPr/>
        </p:nvSpPr>
        <p:spPr>
          <a:xfrm>
            <a:off x="1645748" y="5505752"/>
            <a:ext cx="8698725" cy="794276"/>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prstClr val="white"/>
                </a:solidFill>
                <a:latin typeface="Arial" panose="020B0604020202020204" pitchFamily="34" charset="0"/>
                <a:cs typeface="Arial" panose="020B0604020202020204" pitchFamily="34" charset="0"/>
              </a:rPr>
              <a:t>Impact:  </a:t>
            </a:r>
            <a:r>
              <a:rPr lang="en-GB" dirty="0">
                <a:solidFill>
                  <a:prstClr val="white"/>
                </a:solidFill>
                <a:latin typeface="Arial" panose="020B0604020202020204" pitchFamily="34" charset="0"/>
                <a:cs typeface="Arial" panose="020B0604020202020204" pitchFamily="34" charset="0"/>
              </a:rPr>
              <a:t>32% increase in 4-7 year olds reporting they had full understanding (82%), significantly better than other LAs</a:t>
            </a:r>
          </a:p>
        </p:txBody>
      </p:sp>
      <p:sp>
        <p:nvSpPr>
          <p:cNvPr id="9" name="Rectangle 6"/>
          <p:cNvSpPr>
            <a:spLocks noChangeArrowheads="1"/>
          </p:cNvSpPr>
          <p:nvPr/>
        </p:nvSpPr>
        <p:spPr bwMode="auto">
          <a:xfrm>
            <a:off x="1676400" y="-186154"/>
            <a:ext cx="29046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t>e.</a:t>
            </a:r>
            <a:b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br>
            <a:b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br>
            <a:endParaRPr lang="en-GB" altLang="en-US" dirty="0">
              <a:solidFill>
                <a:prstClr val="black"/>
              </a:solidFill>
              <a:latin typeface="Arial" panose="020B0604020202020204" pitchFamily="34" charset="0"/>
            </a:endParaRPr>
          </a:p>
        </p:txBody>
      </p:sp>
      <p:sp>
        <p:nvSpPr>
          <p:cNvPr id="17" name="Rounded Rectangle 16"/>
          <p:cNvSpPr/>
          <p:nvPr/>
        </p:nvSpPr>
        <p:spPr>
          <a:xfrm>
            <a:off x="2979369" y="-740642"/>
            <a:ext cx="5420888" cy="2973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North Somerset</a:t>
            </a:r>
          </a:p>
          <a:p>
            <a:r>
              <a:rPr lang="en-GB" sz="2000" b="1" dirty="0">
                <a:solidFill>
                  <a:prstClr val="white"/>
                </a:solidFill>
                <a:latin typeface="Arial" panose="020B0604020202020204" pitchFamily="34" charset="0"/>
                <a:cs typeface="Arial" panose="020B0604020202020204" pitchFamily="34" charset="0"/>
              </a:rPr>
              <a:t>‘Words and pictures’ &amp; case summaries to improve understanding of why you are in care.</a:t>
            </a:r>
          </a:p>
        </p:txBody>
      </p:sp>
      <p:sp>
        <p:nvSpPr>
          <p:cNvPr id="20" name="TextBox 19"/>
          <p:cNvSpPr txBox="1"/>
          <p:nvPr/>
        </p:nvSpPr>
        <p:spPr>
          <a:xfrm>
            <a:off x="-2969463" y="2420888"/>
            <a:ext cx="1300356" cy="369332"/>
          </a:xfrm>
          <a:prstGeom prst="rect">
            <a:avLst/>
          </a:prstGeom>
          <a:noFill/>
        </p:spPr>
        <p:txBody>
          <a:bodyPr wrap="none" rtlCol="0">
            <a:spAutoFit/>
          </a:bodyPr>
          <a:lstStyle/>
          <a:p>
            <a:r>
              <a:rPr lang="en-US" b="1" dirty="0">
                <a:solidFill>
                  <a:prstClr val="white"/>
                </a:solidFill>
                <a:latin typeface="Arial" panose="020B0604020202020204" pitchFamily="34" charset="0"/>
                <a:cs typeface="Arial" panose="020B0604020202020204" pitchFamily="34" charset="0"/>
              </a:rPr>
              <a:t>June 2020</a:t>
            </a:r>
            <a:endParaRPr lang="en-GB" b="1" dirty="0">
              <a:solidFill>
                <a:prstClr val="white"/>
              </a:solidFill>
              <a:latin typeface="Arial" panose="020B0604020202020204" pitchFamily="34" charset="0"/>
              <a:cs typeface="Arial" panose="020B0604020202020204" pitchFamily="34" charset="0"/>
            </a:endParaRPr>
          </a:p>
        </p:txBody>
      </p:sp>
      <p:sp>
        <p:nvSpPr>
          <p:cNvPr id="15" name="Oval 14"/>
          <p:cNvSpPr/>
          <p:nvPr/>
        </p:nvSpPr>
        <p:spPr>
          <a:xfrm>
            <a:off x="1675417" y="117188"/>
            <a:ext cx="1296144" cy="12961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Rectangle 17"/>
          <p:cNvSpPr/>
          <p:nvPr/>
        </p:nvSpPr>
        <p:spPr>
          <a:xfrm>
            <a:off x="1645748" y="372845"/>
            <a:ext cx="1296144" cy="784830"/>
          </a:xfrm>
          <a:prstGeom prst="rect">
            <a:avLst/>
          </a:prstGeom>
        </p:spPr>
        <p:txBody>
          <a:bodyPr wrap="square">
            <a:spAutoFit/>
          </a:bodyPr>
          <a:lstStyle/>
          <a:p>
            <a:pPr algn="ctr">
              <a:lnSpc>
                <a:spcPts val="1800"/>
              </a:lnSpc>
            </a:pPr>
            <a:r>
              <a:rPr lang="en-GB" dirty="0">
                <a:solidFill>
                  <a:prstClr val="black"/>
                </a:solidFill>
                <a:latin typeface="Frankfurter_Medium" pitchFamily="34" charset="0"/>
              </a:rPr>
              <a:t>Bright Spot of</a:t>
            </a:r>
          </a:p>
          <a:p>
            <a:pPr algn="ctr">
              <a:lnSpc>
                <a:spcPts val="1800"/>
              </a:lnSpc>
            </a:pPr>
            <a:r>
              <a:rPr lang="en-GB" dirty="0">
                <a:solidFill>
                  <a:prstClr val="black"/>
                </a:solidFill>
                <a:latin typeface="Frankfurter_Medium" pitchFamily="34" charset="0"/>
              </a:rPr>
              <a:t> practice</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257" y="691650"/>
            <a:ext cx="1874300" cy="1874300"/>
          </a:xfrm>
          <a:prstGeom prst="rect">
            <a:avLst/>
          </a:prstGeom>
        </p:spPr>
      </p:pic>
      <p:sp>
        <p:nvSpPr>
          <p:cNvPr id="14" name="Rectangle 13"/>
          <p:cNvSpPr/>
          <p:nvPr/>
        </p:nvSpPr>
        <p:spPr>
          <a:xfrm>
            <a:off x="1684662" y="6525345"/>
            <a:ext cx="8820155" cy="276999"/>
          </a:xfrm>
          <a:prstGeom prst="rect">
            <a:avLst/>
          </a:prstGeom>
        </p:spPr>
        <p:txBody>
          <a:bodyPr wrap="square">
            <a:spAutoFit/>
          </a:bodyPr>
          <a:lstStyle/>
          <a:p>
            <a:pPr lvl="0"/>
            <a:r>
              <a:rPr lang="en-US" altLang="en-US" sz="1200" dirty="0">
                <a:solidFill>
                  <a:srgbClr val="80388D"/>
                </a:solidFill>
                <a:latin typeface="Helvetica" panose="020B0604020202020204" pitchFamily="34" charset="0"/>
                <a:ea typeface="Times New Roman" panose="02020603050405020304" pitchFamily="18" charset="0"/>
                <a:cs typeface="Times New Roman" panose="02020603050405020304" pitchFamily="18" charset="0"/>
              </a:rPr>
              <a:t>Case study available to download on https://coramvoice.org.uk/for-professionals/bright-spots-2/how-to-make-life-good/</a:t>
            </a:r>
            <a:endParaRPr lang="en-GB" altLang="en-US" sz="1200" dirty="0">
              <a:solidFill>
                <a:srgbClr val="80388D"/>
              </a:solidFill>
              <a:latin typeface="Helvetica" panose="020B0604020202020204" pitchFamily="34"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70560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7030A0"/>
                </a:solidFill>
                <a:latin typeface="Candara" panose="020E0502030303020204" pitchFamily="34" charset="0"/>
              </a:rPr>
              <a:t>The Evaluation – Dr Shirley Lewis ( Rees Centre)</a:t>
            </a:r>
          </a:p>
        </p:txBody>
      </p:sp>
      <p:sp>
        <p:nvSpPr>
          <p:cNvPr id="4" name="Slide Number Placeholder 3"/>
          <p:cNvSpPr>
            <a:spLocks noGrp="1"/>
          </p:cNvSpPr>
          <p:nvPr>
            <p:ph type="sldNum" sz="quarter" idx="12"/>
          </p:nvPr>
        </p:nvSpPr>
        <p:spPr/>
        <p:txBody>
          <a:bodyPr/>
          <a:lstStyle/>
          <a:p>
            <a:fld id="{D0C90892-02D6-4317-805A-C207FF1EF343}" type="slidenum">
              <a:rPr lang="en-GB">
                <a:solidFill>
                  <a:prstClr val="black">
                    <a:tint val="75000"/>
                  </a:prstClr>
                </a:solidFill>
              </a:rPr>
              <a:pPr/>
              <a:t>41</a:t>
            </a:fld>
            <a:endParaRPr lang="en-GB" dirty="0">
              <a:solidFill>
                <a:prstClr val="black">
                  <a:tint val="75000"/>
                </a:prstClr>
              </a:solidFill>
            </a:endParaRPr>
          </a:p>
        </p:txBody>
      </p:sp>
      <p:sp>
        <p:nvSpPr>
          <p:cNvPr id="8" name="Rectangle 7"/>
          <p:cNvSpPr/>
          <p:nvPr/>
        </p:nvSpPr>
        <p:spPr>
          <a:xfrm>
            <a:off x="829733" y="1193797"/>
            <a:ext cx="9626600" cy="2448272"/>
          </a:xfrm>
          <a:prstGeom prst="rect">
            <a:avLst/>
          </a:prstGeom>
          <a:solidFill>
            <a:srgbClr val="95C11F">
              <a:lumMod val="20000"/>
              <a:lumOff val="80000"/>
            </a:srgbClr>
          </a:solidFill>
          <a:ln w="9525" cap="flat" cmpd="sng" algn="ctr">
            <a:noFill/>
            <a:prstDash val="solid"/>
          </a:ln>
          <a:effectLst/>
        </p:spPr>
        <p:txBody>
          <a:bodyPr rtlCol="0" anchor="ctr"/>
          <a:lstStyle/>
          <a:p>
            <a:pPr>
              <a:lnSpc>
                <a:spcPct val="150000"/>
              </a:lnSpc>
              <a:spcAft>
                <a:spcPts val="600"/>
              </a:spcAft>
            </a:pPr>
            <a:r>
              <a:rPr lang="en-GB" sz="2800" dirty="0">
                <a:solidFill>
                  <a:prstClr val="black"/>
                </a:solidFill>
                <a:ea typeface="Calibri" panose="020F0502020204030204" pitchFamily="34" charset="0"/>
                <a:cs typeface="Calibri" panose="020F0502020204030204" pitchFamily="34" charset="0"/>
              </a:rPr>
              <a:t>The evaluation focused on understanding whether involvement in the Bright Spots Programme had directly or indirectly led the LA to make changes to policies and influenced practice.</a:t>
            </a:r>
          </a:p>
        </p:txBody>
      </p:sp>
      <p:sp>
        <p:nvSpPr>
          <p:cNvPr id="10" name="Rectangle 9"/>
          <p:cNvSpPr/>
          <p:nvPr/>
        </p:nvSpPr>
        <p:spPr>
          <a:xfrm>
            <a:off x="1837267" y="4077072"/>
            <a:ext cx="7086600" cy="1224134"/>
          </a:xfrm>
          <a:prstGeom prst="rect">
            <a:avLst/>
          </a:prstGeom>
          <a:solidFill>
            <a:srgbClr val="95C11F">
              <a:lumMod val="20000"/>
              <a:lumOff val="80000"/>
            </a:srgbClr>
          </a:solidFill>
          <a:ln w="9525" cap="flat" cmpd="sng" algn="ctr">
            <a:noFill/>
            <a:prstDash val="solid"/>
          </a:ln>
          <a:effectLst/>
        </p:spPr>
        <p:txBody>
          <a:bodyPr rtlCol="0" anchor="ctr"/>
          <a:lstStyle/>
          <a:p>
            <a:pPr>
              <a:lnSpc>
                <a:spcPct val="150000"/>
              </a:lnSpc>
              <a:spcAft>
                <a:spcPts val="600"/>
              </a:spcAft>
            </a:pPr>
            <a:r>
              <a:rPr lang="en-GB" sz="2800" b="1" i="1" dirty="0">
                <a:solidFill>
                  <a:prstClr val="black"/>
                </a:solidFill>
                <a:ea typeface="Calibri" panose="020F0502020204030204" pitchFamily="34" charset="0"/>
                <a:cs typeface="Calibri" panose="020F0502020204030204" pitchFamily="34" charset="0"/>
              </a:rPr>
              <a:t>Sample</a:t>
            </a:r>
            <a:r>
              <a:rPr lang="en-GB" sz="2800" dirty="0">
                <a:solidFill>
                  <a:prstClr val="black"/>
                </a:solidFill>
                <a:ea typeface="Calibri" panose="020F0502020204030204" pitchFamily="34" charset="0"/>
                <a:cs typeface="Calibri" panose="020F0502020204030204" pitchFamily="34" charset="0"/>
              </a:rPr>
              <a:t>: Six English local authorities took part.</a:t>
            </a:r>
          </a:p>
        </p:txBody>
      </p:sp>
    </p:spTree>
    <p:extLst>
      <p:ext uri="{BB962C8B-B14F-4D97-AF65-F5344CB8AC3E}">
        <p14:creationId xmlns:p14="http://schemas.microsoft.com/office/powerpoint/2010/main" val="1732514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ndara" panose="020E0502030303020204" pitchFamily="34" charset="0"/>
              </a:rPr>
              <a:t>Methodology</a:t>
            </a:r>
          </a:p>
        </p:txBody>
      </p:sp>
      <p:sp>
        <p:nvSpPr>
          <p:cNvPr id="5" name="Slide Number Placeholder 4"/>
          <p:cNvSpPr>
            <a:spLocks noGrp="1"/>
          </p:cNvSpPr>
          <p:nvPr>
            <p:ph type="sldNum" sz="quarter" idx="12"/>
          </p:nvPr>
        </p:nvSpPr>
        <p:spPr/>
        <p:txBody>
          <a:bodyPr/>
          <a:lstStyle/>
          <a:p>
            <a:fld id="{D0C90892-02D6-4317-805A-C207FF1EF343}" type="slidenum">
              <a:rPr lang="en-GB">
                <a:solidFill>
                  <a:prstClr val="black">
                    <a:tint val="75000"/>
                  </a:prstClr>
                </a:solidFill>
              </a:rPr>
              <a:pPr/>
              <a:t>42</a:t>
            </a:fld>
            <a:endParaRPr lang="en-GB" dirty="0">
              <a:solidFill>
                <a:prstClr val="black">
                  <a:tint val="75000"/>
                </a:prstClr>
              </a:solidFill>
            </a:endParaRPr>
          </a:p>
        </p:txBody>
      </p:sp>
      <p:sp>
        <p:nvSpPr>
          <p:cNvPr id="8" name="Rectangle 7"/>
          <p:cNvSpPr/>
          <p:nvPr/>
        </p:nvSpPr>
        <p:spPr>
          <a:xfrm>
            <a:off x="431801" y="847130"/>
            <a:ext cx="5808011" cy="2107737"/>
          </a:xfrm>
          <a:prstGeom prst="rect">
            <a:avLst/>
          </a:prstGeom>
          <a:solidFill>
            <a:srgbClr val="80388D">
              <a:lumMod val="60000"/>
              <a:lumOff val="40000"/>
              <a:alpha val="37000"/>
            </a:srgbClr>
          </a:solidFill>
          <a:ln w="9525" cap="flat" cmpd="sng" algn="ctr">
            <a:noFill/>
            <a:prstDash val="solid"/>
          </a:ln>
          <a:effectLst/>
        </p:spPr>
        <p:txBody>
          <a:bodyPr rtlCol="0" anchor="ctr"/>
          <a:lstStyle/>
          <a:p>
            <a:pPr>
              <a:lnSpc>
                <a:spcPct val="150000"/>
              </a:lnSpc>
              <a:spcAft>
                <a:spcPts val="600"/>
              </a:spcAft>
            </a:pPr>
            <a:endParaRPr lang="en-GB" sz="2800" b="1" i="1" dirty="0">
              <a:solidFill>
                <a:srgbClr val="7030A0"/>
              </a:solidFill>
              <a:ea typeface="Calibri" panose="020F0502020204030204" pitchFamily="34" charset="0"/>
              <a:cs typeface="Calibri" panose="020F0502020204030204" pitchFamily="34" charset="0"/>
            </a:endParaRPr>
          </a:p>
          <a:p>
            <a:pPr>
              <a:lnSpc>
                <a:spcPct val="150000"/>
              </a:lnSpc>
              <a:spcAft>
                <a:spcPts val="600"/>
              </a:spcAft>
            </a:pPr>
            <a:r>
              <a:rPr lang="en-GB" sz="2800" b="1" i="1" dirty="0">
                <a:solidFill>
                  <a:prstClr val="black"/>
                </a:solidFill>
                <a:ea typeface="Calibri" panose="020F0502020204030204" pitchFamily="34" charset="0"/>
                <a:cs typeface="Calibri" panose="020F0502020204030204" pitchFamily="34" charset="0"/>
              </a:rPr>
              <a:t>Data Collection:</a:t>
            </a:r>
            <a:r>
              <a:rPr lang="en-GB" sz="2800" dirty="0">
                <a:solidFill>
                  <a:prstClr val="black"/>
                </a:solidFill>
                <a:ea typeface="Calibri" panose="020F0502020204030204" pitchFamily="34" charset="0"/>
                <a:cs typeface="Calibri" panose="020F0502020204030204" pitchFamily="34" charset="0"/>
              </a:rPr>
              <a:t> </a:t>
            </a:r>
          </a:p>
          <a:p>
            <a:pPr>
              <a:lnSpc>
                <a:spcPct val="150000"/>
              </a:lnSpc>
              <a:spcAft>
                <a:spcPts val="600"/>
              </a:spcAft>
            </a:pPr>
            <a:r>
              <a:rPr lang="en-GB" sz="2800" dirty="0">
                <a:solidFill>
                  <a:prstClr val="black"/>
                </a:solidFill>
                <a:ea typeface="Calibri" panose="020F0502020204030204" pitchFamily="34" charset="0"/>
                <a:cs typeface="Calibri" panose="020F0502020204030204" pitchFamily="34" charset="0"/>
              </a:rPr>
              <a:t>Documents (e.g. promise, care plans, participation strategy)</a:t>
            </a:r>
          </a:p>
          <a:p>
            <a:pPr>
              <a:lnSpc>
                <a:spcPct val="150000"/>
              </a:lnSpc>
              <a:spcAft>
                <a:spcPts val="600"/>
              </a:spcAft>
            </a:pPr>
            <a:endParaRPr lang="en-GB" sz="2800" dirty="0">
              <a:solidFill>
                <a:prstClr val="black"/>
              </a:solidFill>
              <a:ea typeface="Calibri" panose="020F0502020204030204" pitchFamily="34" charset="0"/>
              <a:cs typeface="Calibri" panose="020F0502020204030204" pitchFamily="34" charset="0"/>
            </a:endParaRPr>
          </a:p>
        </p:txBody>
      </p:sp>
      <p:sp>
        <p:nvSpPr>
          <p:cNvPr id="10" name="Rectangle 9"/>
          <p:cNvSpPr/>
          <p:nvPr/>
        </p:nvSpPr>
        <p:spPr>
          <a:xfrm>
            <a:off x="6431403" y="3176141"/>
            <a:ext cx="5581738" cy="2462213"/>
          </a:xfrm>
          <a:prstGeom prst="rect">
            <a:avLst/>
          </a:prstGeom>
          <a:solidFill>
            <a:schemeClr val="accent6">
              <a:lumMod val="20000"/>
              <a:lumOff val="80000"/>
            </a:schemeClr>
          </a:solidFill>
        </p:spPr>
        <p:txBody>
          <a:bodyPr wrap="square">
            <a:spAutoFit/>
          </a:bodyPr>
          <a:lstStyle/>
          <a:p>
            <a:pPr>
              <a:lnSpc>
                <a:spcPct val="150000"/>
              </a:lnSpc>
              <a:spcAft>
                <a:spcPts val="600"/>
              </a:spcAft>
            </a:pPr>
            <a:r>
              <a:rPr lang="en-GB" sz="2400" b="1" i="1" dirty="0">
                <a:solidFill>
                  <a:prstClr val="black"/>
                </a:solidFill>
                <a:ea typeface="Calibri" panose="020F0502020204030204" pitchFamily="34" charset="0"/>
                <a:cs typeface="Calibri" panose="020F0502020204030204" pitchFamily="34" charset="0"/>
              </a:rPr>
              <a:t>Data analysis</a:t>
            </a:r>
            <a:r>
              <a:rPr lang="en-GB" sz="2400" dirty="0">
                <a:solidFill>
                  <a:prstClr val="black"/>
                </a:solidFill>
                <a:ea typeface="Calibri" panose="020F0502020204030204" pitchFamily="34" charset="0"/>
                <a:cs typeface="Calibri" panose="020F0502020204030204" pitchFamily="34" charset="0"/>
              </a:rPr>
              <a:t>: </a:t>
            </a:r>
          </a:p>
          <a:p>
            <a:pPr marL="342900" indent="-342900">
              <a:lnSpc>
                <a:spcPct val="150000"/>
              </a:lnSpc>
              <a:spcAft>
                <a:spcPts val="600"/>
              </a:spcAft>
              <a:buFont typeface="Arial" panose="020B0604020202020204" pitchFamily="34" charset="0"/>
              <a:buChar char="•"/>
            </a:pPr>
            <a:r>
              <a:rPr lang="en-GB" sz="2400" dirty="0">
                <a:solidFill>
                  <a:prstClr val="black"/>
                </a:solidFill>
                <a:ea typeface="Calibri" panose="020F0502020204030204" pitchFamily="34" charset="0"/>
                <a:cs typeface="Calibri" panose="020F0502020204030204" pitchFamily="34" charset="0"/>
              </a:rPr>
              <a:t>Spreadsheet of evidence of changes to policy/practice</a:t>
            </a:r>
          </a:p>
          <a:p>
            <a:pPr marL="342900" indent="-342900">
              <a:lnSpc>
                <a:spcPct val="150000"/>
              </a:lnSpc>
              <a:spcAft>
                <a:spcPts val="600"/>
              </a:spcAft>
              <a:buFont typeface="Arial" panose="020B0604020202020204" pitchFamily="34" charset="0"/>
              <a:buChar char="•"/>
            </a:pPr>
            <a:r>
              <a:rPr lang="en-GB" sz="2400" dirty="0">
                <a:solidFill>
                  <a:prstClr val="black"/>
                </a:solidFill>
                <a:ea typeface="Calibri" panose="020F0502020204030204" pitchFamily="34" charset="0"/>
                <a:cs typeface="Calibri" panose="020F0502020204030204" pitchFamily="34" charset="0"/>
              </a:rPr>
              <a:t>Highlighted strengths and gaps</a:t>
            </a:r>
          </a:p>
        </p:txBody>
      </p:sp>
      <p:sp>
        <p:nvSpPr>
          <p:cNvPr id="9" name="Rectangle 8"/>
          <p:cNvSpPr/>
          <p:nvPr/>
        </p:nvSpPr>
        <p:spPr>
          <a:xfrm>
            <a:off x="431801" y="3185293"/>
            <a:ext cx="5808011" cy="3556000"/>
          </a:xfrm>
          <a:prstGeom prst="rect">
            <a:avLst/>
          </a:prstGeom>
          <a:solidFill>
            <a:srgbClr val="95C11F">
              <a:lumMod val="20000"/>
              <a:lumOff val="80000"/>
            </a:srgbClr>
          </a:solidFill>
          <a:ln w="9525" cap="flat" cmpd="sng" algn="ctr">
            <a:noFill/>
            <a:prstDash val="solid"/>
          </a:ln>
          <a:effectLst/>
        </p:spPr>
        <p:txBody>
          <a:bodyPr rtlCol="0" anchor="ctr"/>
          <a:lstStyle/>
          <a:p>
            <a:pPr>
              <a:defRPr/>
            </a:pPr>
            <a:endParaRPr lang="en-GB" sz="2400" b="1" i="1" kern="0" dirty="0">
              <a:solidFill>
                <a:prstClr val="black"/>
              </a:solidFill>
              <a:cs typeface="Calibri" panose="020F0502020204030204" pitchFamily="34" charset="0"/>
            </a:endParaRPr>
          </a:p>
          <a:p>
            <a:pPr>
              <a:defRPr/>
            </a:pPr>
            <a:r>
              <a:rPr lang="en-GB" sz="2400" b="1" i="1" kern="0" dirty="0">
                <a:solidFill>
                  <a:prstClr val="black"/>
                </a:solidFill>
                <a:cs typeface="Calibri" panose="020F0502020204030204" pitchFamily="34" charset="0"/>
              </a:rPr>
              <a:t>Interviews (n=57)</a:t>
            </a:r>
            <a:r>
              <a:rPr lang="en-GB" sz="2400" dirty="0">
                <a:solidFill>
                  <a:prstClr val="black"/>
                </a:solidFill>
                <a:ea typeface="Calibri" panose="020F0502020204030204" pitchFamily="34" charset="0"/>
                <a:cs typeface="Calibri" panose="020F0502020204030204" pitchFamily="34" charset="0"/>
              </a:rPr>
              <a:t> directors, senior managers, social workers and other professionals</a:t>
            </a:r>
            <a:endParaRPr lang="en-GB" sz="2400" b="1" kern="0" dirty="0">
              <a:solidFill>
                <a:prstClr val="black"/>
              </a:solidFill>
              <a:cs typeface="Calibri" panose="020F0502020204030204" pitchFamily="34" charset="0"/>
            </a:endParaRPr>
          </a:p>
          <a:p>
            <a:pPr>
              <a:defRPr/>
            </a:pPr>
            <a:endParaRPr lang="en-GB" sz="2000" kern="0" dirty="0">
              <a:solidFill>
                <a:prstClr val="black"/>
              </a:solidFill>
              <a:cs typeface="Calibri" panose="020F0502020204030204" pitchFamily="34" charset="0"/>
            </a:endParaRPr>
          </a:p>
          <a:p>
            <a:pPr>
              <a:defRPr/>
            </a:pPr>
            <a:r>
              <a:rPr lang="en-GB" sz="2400" kern="0" dirty="0">
                <a:solidFill>
                  <a:prstClr val="black"/>
                </a:solidFill>
                <a:cs typeface="Calibri" panose="020F0502020204030204" pitchFamily="34" charset="0"/>
              </a:rPr>
              <a:t>What worked?</a:t>
            </a:r>
          </a:p>
          <a:p>
            <a:pPr>
              <a:defRPr/>
            </a:pPr>
            <a:r>
              <a:rPr lang="en-GB" sz="2400" kern="0" dirty="0">
                <a:solidFill>
                  <a:prstClr val="black"/>
                </a:solidFill>
                <a:cs typeface="Calibri" panose="020F0502020204030204" pitchFamily="34" charset="0"/>
              </a:rPr>
              <a:t>Results?</a:t>
            </a:r>
          </a:p>
          <a:p>
            <a:pPr>
              <a:defRPr/>
            </a:pPr>
            <a:r>
              <a:rPr lang="en-GB" sz="2400" kern="0" dirty="0">
                <a:solidFill>
                  <a:prstClr val="black"/>
                </a:solidFill>
                <a:cs typeface="Calibri" panose="020F0502020204030204" pitchFamily="34" charset="0"/>
              </a:rPr>
              <a:t>What was </a:t>
            </a:r>
          </a:p>
          <a:p>
            <a:pPr>
              <a:defRPr/>
            </a:pPr>
            <a:r>
              <a:rPr lang="en-GB" sz="2400" kern="0" dirty="0">
                <a:solidFill>
                  <a:prstClr val="black"/>
                </a:solidFill>
                <a:cs typeface="Calibri" panose="020F0502020204030204" pitchFamily="34" charset="0"/>
              </a:rPr>
              <a:t>achieved?</a:t>
            </a:r>
          </a:p>
          <a:p>
            <a:pPr>
              <a:defRPr/>
            </a:pPr>
            <a:r>
              <a:rPr lang="en-GB" sz="2400" kern="0" dirty="0">
                <a:solidFill>
                  <a:prstClr val="black"/>
                </a:solidFill>
                <a:cs typeface="Calibri" panose="020F0502020204030204" pitchFamily="34" charset="0"/>
              </a:rPr>
              <a:t>What helped?</a:t>
            </a:r>
          </a:p>
          <a:p>
            <a:pPr>
              <a:defRPr/>
            </a:pPr>
            <a:r>
              <a:rPr lang="en-GB" sz="2400" kern="0" dirty="0">
                <a:solidFill>
                  <a:prstClr val="black"/>
                </a:solidFill>
                <a:cs typeface="Calibri" panose="020F0502020204030204" pitchFamily="34" charset="0"/>
              </a:rPr>
              <a:t>Suggestions</a:t>
            </a:r>
          </a:p>
          <a:p>
            <a:pPr>
              <a:defRPr/>
            </a:pPr>
            <a:endParaRPr lang="en-GB" sz="2000" kern="0" dirty="0">
              <a:solidFill>
                <a:prstClr val="black"/>
              </a:solidFill>
              <a:latin typeface="Aria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5720" y="4318185"/>
            <a:ext cx="2105251" cy="2063146"/>
          </a:xfrm>
          <a:prstGeom prst="rect">
            <a:avLst/>
          </a:prstGeom>
        </p:spPr>
      </p:pic>
      <p:sp>
        <p:nvSpPr>
          <p:cNvPr id="11" name="Rectangle 10">
            <a:extLst>
              <a:ext uri="{FF2B5EF4-FFF2-40B4-BE49-F238E27FC236}">
                <a16:creationId xmlns:a16="http://schemas.microsoft.com/office/drawing/2014/main" id="{D846D3EF-69D1-41A0-9F92-75B23824E756}"/>
              </a:ext>
            </a:extLst>
          </p:cNvPr>
          <p:cNvSpPr/>
          <p:nvPr/>
        </p:nvSpPr>
        <p:spPr>
          <a:xfrm>
            <a:off x="6431403" y="847129"/>
            <a:ext cx="5581738" cy="2221831"/>
          </a:xfrm>
          <a:prstGeom prst="rect">
            <a:avLst/>
          </a:prstGeom>
          <a:solidFill>
            <a:srgbClr val="80388D">
              <a:lumMod val="60000"/>
              <a:lumOff val="40000"/>
              <a:alpha val="37000"/>
            </a:srgbClr>
          </a:solidFill>
          <a:ln w="9525" cap="flat" cmpd="sng" algn="ctr">
            <a:noFill/>
            <a:prstDash val="solid"/>
          </a:ln>
          <a:effectLst/>
        </p:spPr>
        <p:txBody>
          <a:bodyPr rtlCol="0" anchor="ctr"/>
          <a:lstStyle/>
          <a:p>
            <a:pPr>
              <a:lnSpc>
                <a:spcPct val="150000"/>
              </a:lnSpc>
              <a:spcAft>
                <a:spcPts val="600"/>
              </a:spcAft>
            </a:pPr>
            <a:r>
              <a:rPr lang="en-GB" sz="2800" dirty="0">
                <a:solidFill>
                  <a:prstClr val="black"/>
                </a:solidFill>
                <a:ea typeface="Calibri" panose="020F0502020204030204" pitchFamily="34" charset="0"/>
                <a:cs typeface="Calibri" panose="020F0502020204030204" pitchFamily="34" charset="0"/>
              </a:rPr>
              <a:t>Focus groups with children and young people in four of the six LAs.</a:t>
            </a:r>
          </a:p>
        </p:txBody>
      </p:sp>
    </p:spTree>
    <p:extLst>
      <p:ext uri="{BB962C8B-B14F-4D97-AF65-F5344CB8AC3E}">
        <p14:creationId xmlns:p14="http://schemas.microsoft.com/office/powerpoint/2010/main" val="3136210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6">
            <a:extLst>
              <a:ext uri="{FF2B5EF4-FFF2-40B4-BE49-F238E27FC236}">
                <a16:creationId xmlns:a16="http://schemas.microsoft.com/office/drawing/2014/main" id="{4D1854E8-7270-4AB9-8EDC-06BE4DA94232}"/>
              </a:ext>
            </a:extLst>
          </p:cNvPr>
          <p:cNvSpPr/>
          <p:nvPr/>
        </p:nvSpPr>
        <p:spPr>
          <a:xfrm>
            <a:off x="4025345" y="2924944"/>
            <a:ext cx="8047319" cy="4015585"/>
          </a:xfrm>
          <a:prstGeom prst="wedgeEllipseCallout">
            <a:avLst>
              <a:gd name="adj1" fmla="val -52293"/>
              <a:gd name="adj2" fmla="val 38725"/>
            </a:avLst>
          </a:prstGeom>
          <a:solidFill>
            <a:srgbClr val="F8D5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spcBef>
                <a:spcPts val="600"/>
              </a:spcBef>
              <a:spcAft>
                <a:spcPts val="600"/>
              </a:spcAft>
            </a:pPr>
            <a:r>
              <a:rPr lang="en-GB" i="1" dirty="0">
                <a:solidFill>
                  <a:prstClr val="black"/>
                </a:solidFill>
                <a:ea typeface="Calibri" panose="020F0502020204030204" pitchFamily="34" charset="0"/>
              </a:rPr>
              <a:t> </a:t>
            </a:r>
            <a:endParaRPr lang="en-GB" dirty="0">
              <a:solidFill>
                <a:prstClr val="black"/>
              </a:solidFill>
              <a:ea typeface="Calibri" panose="020F0502020204030204" pitchFamily="34" charset="0"/>
              <a:cs typeface="Times New Roman" panose="02020603050405020304" pitchFamily="18" charset="0"/>
            </a:endParaRPr>
          </a:p>
        </p:txBody>
      </p:sp>
      <p:sp>
        <p:nvSpPr>
          <p:cNvPr id="3" name="Oval Callout 6">
            <a:extLst>
              <a:ext uri="{FF2B5EF4-FFF2-40B4-BE49-F238E27FC236}">
                <a16:creationId xmlns:a16="http://schemas.microsoft.com/office/drawing/2014/main" id="{A65A8BC2-3329-4A6D-B713-4D58D94E7B23}"/>
              </a:ext>
            </a:extLst>
          </p:cNvPr>
          <p:cNvSpPr/>
          <p:nvPr/>
        </p:nvSpPr>
        <p:spPr>
          <a:xfrm>
            <a:off x="155340" y="980728"/>
            <a:ext cx="4140460" cy="2045936"/>
          </a:xfrm>
          <a:prstGeom prst="wedgeEllipseCallout">
            <a:avLst>
              <a:gd name="adj1" fmla="val -52293"/>
              <a:gd name="adj2" fmla="val 38725"/>
            </a:avLst>
          </a:prstGeom>
          <a:solidFill>
            <a:srgbClr val="F8D5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i="1" dirty="0">
                <a:solidFill>
                  <a:prstClr val="black"/>
                </a:solidFill>
                <a:cs typeface="Calibri" panose="020F0502020204030204" pitchFamily="34" charset="0"/>
              </a:rPr>
              <a:t>It gives you that evidence base on how children feel, which is the true measure on how you’re doing as a local authority</a:t>
            </a:r>
            <a:r>
              <a:rPr lang="en-GB" sz="2000" i="1" dirty="0">
                <a:solidFill>
                  <a:prstClr val="black"/>
                </a:solidFill>
                <a:cs typeface="Arial" panose="020B0604020202020204" pitchFamily="34" charset="0"/>
              </a:rPr>
              <a:t>.  </a:t>
            </a:r>
          </a:p>
          <a:p>
            <a:endParaRPr lang="en-GB" sz="1600" i="1" dirty="0">
              <a:solidFill>
                <a:prstClr val="black"/>
              </a:solidFill>
              <a:latin typeface="Arial" panose="020B0604020202020204" pitchFamily="34" charset="0"/>
              <a:cs typeface="Arial" panose="020B0604020202020204" pitchFamily="34" charset="0"/>
            </a:endParaRPr>
          </a:p>
        </p:txBody>
      </p:sp>
      <p:sp>
        <p:nvSpPr>
          <p:cNvPr id="4" name="Oval Callout 6">
            <a:extLst>
              <a:ext uri="{FF2B5EF4-FFF2-40B4-BE49-F238E27FC236}">
                <a16:creationId xmlns:a16="http://schemas.microsoft.com/office/drawing/2014/main" id="{2C34360A-EB6F-4689-9C5F-8FF0BA688C3F}"/>
              </a:ext>
            </a:extLst>
          </p:cNvPr>
          <p:cNvSpPr/>
          <p:nvPr/>
        </p:nvSpPr>
        <p:spPr>
          <a:xfrm>
            <a:off x="4665044" y="141858"/>
            <a:ext cx="7073900" cy="2697135"/>
          </a:xfrm>
          <a:prstGeom prst="wedgeEllipseCallout">
            <a:avLst>
              <a:gd name="adj1" fmla="val -52293"/>
              <a:gd name="adj2" fmla="val 38725"/>
            </a:avLst>
          </a:prstGeom>
          <a:solidFill>
            <a:srgbClr val="F8D5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en-GB" sz="2000" i="1">
                <a:solidFill>
                  <a:prstClr val="black"/>
                </a:solidFill>
                <a:ea typeface="Calibri" panose="020F0502020204030204" pitchFamily="34" charset="0"/>
                <a:cs typeface="Times New Roman" panose="02020603050405020304" pitchFamily="18" charset="0"/>
              </a:rPr>
              <a:t>We’ve seen </a:t>
            </a:r>
            <a:r>
              <a:rPr lang="en-GB" sz="2000" i="1">
                <a:solidFill>
                  <a:prstClr val="black"/>
                </a:solidFill>
                <a:ea typeface="Calibri" panose="020F0502020204030204" pitchFamily="34" charset="0"/>
              </a:rPr>
              <a:t>placement moves as a </a:t>
            </a:r>
          </a:p>
          <a:p>
            <a:pPr algn="ctr">
              <a:lnSpc>
                <a:spcPct val="120000"/>
              </a:lnSpc>
            </a:pPr>
            <a:r>
              <a:rPr lang="en-GB" sz="2000" i="1">
                <a:solidFill>
                  <a:prstClr val="black"/>
                </a:solidFill>
                <a:ea typeface="Calibri" panose="020F0502020204030204" pitchFamily="34" charset="0"/>
              </a:rPr>
              <a:t>‘number’ in our strategic meetings. We know it’s something we need to focus on.  [ Bright Spots gives] connects to the … human element. This is actually about children. </a:t>
            </a:r>
            <a:r>
              <a:rPr lang="en-GB" sz="2000">
                <a:solidFill>
                  <a:prstClr val="black"/>
                </a:solidFill>
                <a:ea typeface="Calibri" panose="020F0502020204030204" pitchFamily="34" charset="0"/>
              </a:rPr>
              <a:t>(Principal SW)</a:t>
            </a:r>
            <a:endParaRPr lang="en-GB" sz="2000" dirty="0">
              <a:solidFill>
                <a:prstClr val="black"/>
              </a:solidFill>
              <a:ea typeface="Calibri" panose="020F0502020204030204" pitchFamily="34" charset="0"/>
              <a:cs typeface="Times New Roman" panose="02020603050405020304" pitchFamily="18" charset="0"/>
            </a:endParaRPr>
          </a:p>
        </p:txBody>
      </p:sp>
      <p:sp>
        <p:nvSpPr>
          <p:cNvPr id="5" name="Oval Callout 6">
            <a:extLst>
              <a:ext uri="{FF2B5EF4-FFF2-40B4-BE49-F238E27FC236}">
                <a16:creationId xmlns:a16="http://schemas.microsoft.com/office/drawing/2014/main" id="{1F07C45E-0510-4E50-9CB0-7D494836790C}"/>
              </a:ext>
            </a:extLst>
          </p:cNvPr>
          <p:cNvSpPr/>
          <p:nvPr/>
        </p:nvSpPr>
        <p:spPr>
          <a:xfrm>
            <a:off x="155341" y="3435840"/>
            <a:ext cx="3870004" cy="3219598"/>
          </a:xfrm>
          <a:prstGeom prst="wedgeEllipseCallout">
            <a:avLst>
              <a:gd name="adj1" fmla="val -52293"/>
              <a:gd name="adj2" fmla="val 38725"/>
            </a:avLst>
          </a:prstGeom>
          <a:solidFill>
            <a:srgbClr val="F8D5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i="1" dirty="0">
                <a:solidFill>
                  <a:prstClr val="black"/>
                </a:solidFill>
                <a:ea typeface="Calibri" panose="020F0502020204030204" pitchFamily="34" charset="0"/>
                <a:cs typeface="Times New Roman" panose="02020603050405020304" pitchFamily="18" charset="0"/>
              </a:rPr>
              <a:t>It’s all around being as least identifying as possible. So, if we’re talking about contact with family, we won’t use that language. It will be, ‘You’re going to visit your mum’. </a:t>
            </a:r>
            <a:r>
              <a:rPr lang="en-GB" dirty="0">
                <a:solidFill>
                  <a:prstClr val="black"/>
                </a:solidFill>
                <a:ea typeface="Calibri" panose="020F0502020204030204" pitchFamily="34" charset="0"/>
                <a:cs typeface="Times New Roman" panose="02020603050405020304" pitchFamily="18" charset="0"/>
              </a:rPr>
              <a:t>(Participation worker)</a:t>
            </a:r>
            <a:endParaRPr lang="en-GB" sz="1600" i="1"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4440855" y="3429000"/>
            <a:ext cx="7148859" cy="3416320"/>
          </a:xfrm>
          <a:prstGeom prst="rect">
            <a:avLst/>
          </a:prstGeom>
        </p:spPr>
        <p:txBody>
          <a:bodyPr wrap="square">
            <a:spAutoFit/>
          </a:bodyPr>
          <a:lstStyle/>
          <a:p>
            <a:pPr algn="ctr">
              <a:lnSpc>
                <a:spcPct val="150000"/>
              </a:lnSpc>
            </a:pPr>
            <a:r>
              <a:rPr lang="en-GB" i="1" dirty="0">
                <a:solidFill>
                  <a:prstClr val="black"/>
                </a:solidFill>
                <a:ea typeface="Calibri" panose="020F0502020204030204" pitchFamily="34" charset="0"/>
              </a:rPr>
              <a:t>Social workers have been complaining that foster carers </a:t>
            </a:r>
          </a:p>
          <a:p>
            <a:pPr algn="ctr">
              <a:lnSpc>
                <a:spcPct val="150000"/>
              </a:lnSpc>
            </a:pPr>
            <a:r>
              <a:rPr lang="en-GB" i="1" dirty="0">
                <a:solidFill>
                  <a:prstClr val="black"/>
                </a:solidFill>
                <a:ea typeface="Calibri" panose="020F0502020204030204" pitchFamily="34" charset="0"/>
              </a:rPr>
              <a:t>often don’t invite kids home for tea …. it all gets dealt with individually … There’s always a reason why [inviting friends round] can’t happen …. Bright Spots helped us to say, ‘‘You will be promoting, supporting, enabling friendships. This is what we expect.’ …From a strategic perspective it allows you to go back to the problem </a:t>
            </a:r>
            <a:r>
              <a:rPr lang="en-GB" sz="1600" i="1" dirty="0">
                <a:solidFill>
                  <a:prstClr val="black"/>
                </a:solidFill>
                <a:ea typeface="Calibri" panose="020F0502020204030204" pitchFamily="34" charset="0"/>
              </a:rPr>
              <a:t>… </a:t>
            </a:r>
            <a:r>
              <a:rPr lang="en-GB" i="1" dirty="0">
                <a:solidFill>
                  <a:prstClr val="black"/>
                </a:solidFill>
                <a:ea typeface="Calibri" panose="020F0502020204030204" pitchFamily="34" charset="0"/>
              </a:rPr>
              <a:t>This is what [children] say. </a:t>
            </a:r>
          </a:p>
          <a:p>
            <a:pPr algn="ctr">
              <a:lnSpc>
                <a:spcPct val="150000"/>
              </a:lnSpc>
            </a:pPr>
            <a:r>
              <a:rPr lang="en-GB" i="1" dirty="0">
                <a:solidFill>
                  <a:prstClr val="black"/>
                </a:solidFill>
                <a:ea typeface="Calibri" panose="020F0502020204030204" pitchFamily="34" charset="0"/>
              </a:rPr>
              <a:t>This is what we’re doing.</a:t>
            </a:r>
            <a:r>
              <a:rPr lang="en-GB" dirty="0">
                <a:solidFill>
                  <a:prstClr val="black"/>
                </a:solidFill>
                <a:ea typeface="Calibri" panose="020F0502020204030204" pitchFamily="34" charset="0"/>
              </a:rPr>
              <a:t> </a:t>
            </a:r>
          </a:p>
          <a:p>
            <a:pPr algn="ctr">
              <a:lnSpc>
                <a:spcPct val="150000"/>
              </a:lnSpc>
            </a:pPr>
            <a:r>
              <a:rPr lang="en-GB" dirty="0">
                <a:solidFill>
                  <a:prstClr val="black"/>
                </a:solidFill>
                <a:ea typeface="Calibri" panose="020F0502020204030204" pitchFamily="34" charset="0"/>
              </a:rPr>
              <a:t>(Principal SW) </a:t>
            </a:r>
            <a:endParaRPr lang="en-GB" dirty="0">
              <a:solidFill>
                <a:prstClr val="black"/>
              </a:solidFill>
              <a:ea typeface="Calibri" panose="020F0502020204030204" pitchFamily="34" charset="0"/>
              <a:cs typeface="Times New Roman" panose="02020603050405020304" pitchFamily="18" charset="0"/>
            </a:endParaRPr>
          </a:p>
        </p:txBody>
      </p:sp>
      <p:sp>
        <p:nvSpPr>
          <p:cNvPr id="7" name="Title 6">
            <a:extLst>
              <a:ext uri="{FF2B5EF4-FFF2-40B4-BE49-F238E27FC236}">
                <a16:creationId xmlns:a16="http://schemas.microsoft.com/office/drawing/2014/main" id="{3AB58DE2-E8FD-4F0F-AF18-BBBF7DD0D75A}"/>
              </a:ext>
            </a:extLst>
          </p:cNvPr>
          <p:cNvSpPr>
            <a:spLocks noGrp="1"/>
          </p:cNvSpPr>
          <p:nvPr>
            <p:ph type="title"/>
          </p:nvPr>
        </p:nvSpPr>
        <p:spPr>
          <a:xfrm>
            <a:off x="609600" y="0"/>
            <a:ext cx="10238928" cy="695638"/>
          </a:xfrm>
        </p:spPr>
        <p:txBody>
          <a:bodyPr/>
          <a:lstStyle/>
          <a:p>
            <a:r>
              <a:rPr lang="en-GB" dirty="0"/>
              <a:t>The power of a collective voice </a:t>
            </a:r>
          </a:p>
        </p:txBody>
      </p:sp>
    </p:spTree>
    <p:extLst>
      <p:ext uri="{BB962C8B-B14F-4D97-AF65-F5344CB8AC3E}">
        <p14:creationId xmlns:p14="http://schemas.microsoft.com/office/powerpoint/2010/main" val="3713123985"/>
      </p:ext>
    </p:extLst>
  </p:cSld>
  <p:clrMapOvr>
    <a:masterClrMapping/>
  </p:clrMapOvr>
  <mc:AlternateContent xmlns:mc="http://schemas.openxmlformats.org/markup-compatibility/2006" xmlns:p14="http://schemas.microsoft.com/office/powerpoint/2010/main">
    <mc:Choice Requires="p14">
      <p:transition p14:dur="0" advTm="38001"/>
    </mc:Choice>
    <mc:Fallback xmlns="">
      <p:transition advTm="38001"/>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E8EB5-41E7-4897-82A9-81F79137BB26}"/>
              </a:ext>
            </a:extLst>
          </p:cNvPr>
          <p:cNvSpPr>
            <a:spLocks noGrp="1"/>
          </p:cNvSpPr>
          <p:nvPr>
            <p:ph type="title"/>
          </p:nvPr>
        </p:nvSpPr>
        <p:spPr/>
        <p:txBody>
          <a:bodyPr/>
          <a:lstStyle/>
          <a:p>
            <a:r>
              <a:rPr lang="en-GB" b="1" dirty="0">
                <a:solidFill>
                  <a:srgbClr val="80388D"/>
                </a:solidFill>
              </a:rPr>
              <a:t>The importance of a trusted adult</a:t>
            </a:r>
          </a:p>
        </p:txBody>
      </p:sp>
      <p:sp>
        <p:nvSpPr>
          <p:cNvPr id="4" name="Oval Callout 6">
            <a:extLst>
              <a:ext uri="{FF2B5EF4-FFF2-40B4-BE49-F238E27FC236}">
                <a16:creationId xmlns:a16="http://schemas.microsoft.com/office/drawing/2014/main" id="{2D564B58-D4DD-4E55-BF9A-F707977973E4}"/>
              </a:ext>
            </a:extLst>
          </p:cNvPr>
          <p:cNvSpPr>
            <a:spLocks noGrp="1"/>
          </p:cNvSpPr>
          <p:nvPr>
            <p:ph idx="1"/>
          </p:nvPr>
        </p:nvSpPr>
        <p:spPr>
          <a:xfrm>
            <a:off x="6384032" y="1602665"/>
            <a:ext cx="5026152" cy="4351338"/>
          </a:xfrm>
          <a:prstGeom prst="wedgeEllipseCallout">
            <a:avLst>
              <a:gd name="adj1" fmla="val -52293"/>
              <a:gd name="adj2" fmla="val 38725"/>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normAutofit lnSpcReduction="10000"/>
          </a:bodyPr>
          <a:lstStyle/>
          <a:p>
            <a:pPr marL="0" indent="0">
              <a:buNone/>
            </a:pPr>
            <a:r>
              <a:rPr lang="en-GB" sz="2000" i="1" dirty="0">
                <a:latin typeface="Calibri" panose="020F0502020204030204" pitchFamily="34" charset="0"/>
                <a:ea typeface="Calibri" panose="020F0502020204030204" pitchFamily="34" charset="0"/>
                <a:cs typeface="Times New Roman" panose="02020603050405020304" pitchFamily="18" charset="0"/>
              </a:rPr>
              <a:t>It’s </a:t>
            </a:r>
            <a:r>
              <a:rPr lang="en-GB" sz="2000" i="1" dirty="0">
                <a:effectLst/>
                <a:latin typeface="Calibri" panose="020F0502020204030204" pitchFamily="34" charset="0"/>
                <a:ea typeface="Calibri" panose="020F0502020204030204" pitchFamily="34" charset="0"/>
              </a:rPr>
              <a:t>about what we want for our children, it’s in all our documents… it’s all about trusted adults where people feel safe … and that’s become part of our everyday language. … We’re much more mindful of how children feel … that is part of our conversation in a way that I don’t think it was.</a:t>
            </a:r>
            <a:r>
              <a:rPr lang="en-GB" sz="2000" dirty="0">
                <a:effectLst/>
                <a:latin typeface="Calibri" panose="020F0502020204030204" pitchFamily="34" charset="0"/>
                <a:ea typeface="Calibri" panose="020F0502020204030204" pitchFamily="34" charset="0"/>
              </a:rPr>
              <a:t> </a:t>
            </a:r>
          </a:p>
          <a:p>
            <a:pPr marL="0" indent="0">
              <a:buNone/>
            </a:pPr>
            <a:r>
              <a:rPr lang="en-GB" sz="1800" dirty="0">
                <a:effectLst/>
                <a:latin typeface="Calibri" panose="020F0502020204030204" pitchFamily="34" charset="0"/>
                <a:ea typeface="Calibri" panose="020F0502020204030204" pitchFamily="34" charset="0"/>
              </a:rPr>
              <a:t>(Development Officer)</a:t>
            </a:r>
            <a:endParaRPr lang="en-GB" sz="1600" i="1" dirty="0">
              <a:solidFill>
                <a:prstClr val="black"/>
              </a:solidFill>
              <a:latin typeface="Arial" panose="020B0604020202020204" pitchFamily="34" charset="0"/>
              <a:cs typeface="Arial" panose="020B0604020202020204" pitchFamily="34" charset="0"/>
            </a:endParaRPr>
          </a:p>
        </p:txBody>
      </p:sp>
      <p:sp>
        <p:nvSpPr>
          <p:cNvPr id="5" name="Oval Callout 6">
            <a:extLst>
              <a:ext uri="{FF2B5EF4-FFF2-40B4-BE49-F238E27FC236}">
                <a16:creationId xmlns:a16="http://schemas.microsoft.com/office/drawing/2014/main" id="{EDB05435-D2C2-4762-9C60-E4B79CB6E8AF}"/>
              </a:ext>
            </a:extLst>
          </p:cNvPr>
          <p:cNvSpPr txBox="1">
            <a:spLocks/>
          </p:cNvSpPr>
          <p:nvPr/>
        </p:nvSpPr>
        <p:spPr>
          <a:xfrm>
            <a:off x="683532" y="1620977"/>
            <a:ext cx="5026152" cy="4351338"/>
          </a:xfrm>
          <a:prstGeom prst="wedgeEllipseCallout">
            <a:avLst>
              <a:gd name="adj1" fmla="val -52293"/>
              <a:gd name="adj2" fmla="val 38725"/>
            </a:avLst>
          </a:prstGeom>
          <a:solidFill>
            <a:schemeClr val="accent4">
              <a:lumMod val="40000"/>
              <a:lumOff val="60000"/>
            </a:schemeClr>
          </a:solidFill>
          <a:ln w="12700" cap="flat" cmpd="sng" algn="ctr">
            <a:solidFill>
              <a:schemeClr val="bg1"/>
            </a:solid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800" i="1" dirty="0">
                <a:solidFill>
                  <a:prstClr val="black"/>
                </a:solidFill>
                <a:ea typeface="Calibri" panose="020F0502020204030204" pitchFamily="34" charset="0"/>
              </a:rPr>
              <a:t>That phrase ‘trusted adult’, that’s something that we use more widely than we did before Bright Spots… It was agreed following… the results from the Bright Spots… We had that discussion about how we all needed to be using the same language, so we made sure through training that we were using that phrase trusted adult. </a:t>
            </a:r>
          </a:p>
          <a:p>
            <a:pPr marL="0" indent="0">
              <a:buFont typeface="Arial" panose="020B0604020202020204" pitchFamily="34" charset="0"/>
              <a:buNone/>
            </a:pPr>
            <a:r>
              <a:rPr lang="en-GB" sz="1800" dirty="0">
                <a:solidFill>
                  <a:prstClr val="black"/>
                </a:solidFill>
                <a:ea typeface="Calibri" panose="020F0502020204030204" pitchFamily="34" charset="0"/>
              </a:rPr>
              <a:t>(Virtual Headteacher)</a:t>
            </a:r>
            <a:endParaRPr lang="en-GB" sz="16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869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latin typeface="Candara" panose="020E0502030303020204" pitchFamily="34" charset="0"/>
              </a:rPr>
              <a:t>Drivers, Enablers and Barriers</a:t>
            </a:r>
          </a:p>
        </p:txBody>
      </p:sp>
      <p:sp>
        <p:nvSpPr>
          <p:cNvPr id="3" name="Content Placeholder 2"/>
          <p:cNvSpPr>
            <a:spLocks noGrp="1"/>
          </p:cNvSpPr>
          <p:nvPr>
            <p:ph sz="half" idx="1"/>
          </p:nvPr>
        </p:nvSpPr>
        <p:spPr>
          <a:xfrm>
            <a:off x="623392" y="1142999"/>
            <a:ext cx="5472608" cy="5454353"/>
          </a:xfrm>
          <a:solidFill>
            <a:schemeClr val="accent6">
              <a:lumMod val="20000"/>
              <a:lumOff val="80000"/>
            </a:schemeClr>
          </a:solidFill>
        </p:spPr>
        <p:txBody>
          <a:bodyPr>
            <a:noAutofit/>
          </a:bodyPr>
          <a:lstStyle/>
          <a:p>
            <a:pPr marL="0" indent="0">
              <a:buNone/>
            </a:pPr>
            <a:r>
              <a:rPr lang="en-GB" sz="2400" b="1" dirty="0">
                <a:latin typeface="Candara" panose="020E0502030303020204" pitchFamily="34" charset="0"/>
                <a:cs typeface="Calibri" panose="020F0502020204030204" pitchFamily="34" charset="0"/>
              </a:rPr>
              <a:t>Bright Spots of practice/ changes occurred where there was: </a:t>
            </a:r>
          </a:p>
          <a:p>
            <a:pPr marL="0" indent="0">
              <a:buNone/>
            </a:pPr>
            <a:r>
              <a:rPr lang="en-GB" sz="2800" dirty="0">
                <a:latin typeface="Calibri" panose="020F0502020204030204" pitchFamily="34" charset="0"/>
                <a:cs typeface="Calibri" panose="020F0502020204030204" pitchFamily="34" charset="0"/>
              </a:rPr>
              <a:t>A stable workforce</a:t>
            </a:r>
          </a:p>
          <a:p>
            <a:pPr marL="0" indent="0">
              <a:buNone/>
            </a:pPr>
            <a:r>
              <a:rPr lang="en-GB" sz="2800" dirty="0">
                <a:latin typeface="Calibri" panose="020F0502020204030204" pitchFamily="34" charset="0"/>
                <a:cs typeface="Calibri" panose="020F0502020204030204" pitchFamily="34" charset="0"/>
              </a:rPr>
              <a:t>An established Children in Care Council</a:t>
            </a:r>
          </a:p>
          <a:p>
            <a:pPr marL="0" indent="0">
              <a:buNone/>
            </a:pPr>
            <a:r>
              <a:rPr lang="en-GB" sz="2800" dirty="0">
                <a:latin typeface="Calibri" panose="020F0502020204030204" pitchFamily="34" charset="0"/>
                <a:cs typeface="Calibri" panose="020F0502020204030204" pitchFamily="34" charset="0"/>
              </a:rPr>
              <a:t>Support from senior management </a:t>
            </a:r>
          </a:p>
          <a:p>
            <a:pPr marL="0" indent="0">
              <a:buNone/>
            </a:pPr>
            <a:r>
              <a:rPr lang="en-GB" sz="2800" dirty="0">
                <a:latin typeface="Calibri" panose="020F0502020204030204" pitchFamily="34" charset="0"/>
                <a:cs typeface="Calibri" panose="020F0502020204030204" pitchFamily="34" charset="0"/>
              </a:rPr>
              <a:t>Senior participation role in the senior management team, </a:t>
            </a:r>
          </a:p>
          <a:p>
            <a:pPr marL="0" indent="0">
              <a:buNone/>
            </a:pPr>
            <a:r>
              <a:rPr lang="en-GB" sz="2800" dirty="0">
                <a:latin typeface="Calibri" panose="020F0502020204030204" pitchFamily="34" charset="0"/>
                <a:cs typeface="Calibri" panose="020F0502020204030204" pitchFamily="34" charset="0"/>
              </a:rPr>
              <a:t>The involvement of the virtual school</a:t>
            </a:r>
          </a:p>
          <a:p>
            <a:pPr marL="0" indent="0">
              <a:buNone/>
            </a:pPr>
            <a:r>
              <a:rPr lang="en-GB" sz="2800" dirty="0">
                <a:latin typeface="Calibri" panose="020F0502020204030204" pitchFamily="34" charset="0"/>
                <a:cs typeface="Calibri" panose="020F0502020204030204" pitchFamily="34" charset="0"/>
              </a:rPr>
              <a:t>A culture that encouraged reflective practice. </a:t>
            </a:r>
          </a:p>
        </p:txBody>
      </p:sp>
      <p:sp>
        <p:nvSpPr>
          <p:cNvPr id="5" name="Slide Number Placeholder 4"/>
          <p:cNvSpPr>
            <a:spLocks noGrp="1"/>
          </p:cNvSpPr>
          <p:nvPr>
            <p:ph type="sldNum" sz="quarter" idx="12"/>
          </p:nvPr>
        </p:nvSpPr>
        <p:spPr/>
        <p:txBody>
          <a:bodyPr/>
          <a:lstStyle/>
          <a:p>
            <a:fld id="{D0C90892-02D6-4317-805A-C207FF1EF343}" type="slidenum">
              <a:rPr lang="en-GB">
                <a:solidFill>
                  <a:prstClr val="black">
                    <a:tint val="75000"/>
                  </a:prstClr>
                </a:solidFill>
              </a:rPr>
              <a:pPr/>
              <a:t>45</a:t>
            </a:fld>
            <a:endParaRPr lang="en-GB" dirty="0">
              <a:solidFill>
                <a:prstClr val="black">
                  <a:tint val="75000"/>
                </a:prstClr>
              </a:solidFill>
            </a:endParaRPr>
          </a:p>
        </p:txBody>
      </p:sp>
      <p:sp>
        <p:nvSpPr>
          <p:cNvPr id="7" name="Rectangle 6"/>
          <p:cNvSpPr/>
          <p:nvPr/>
        </p:nvSpPr>
        <p:spPr>
          <a:xfrm>
            <a:off x="6290733" y="1142999"/>
            <a:ext cx="5047827" cy="5384800"/>
          </a:xfrm>
          <a:prstGeom prst="rect">
            <a:avLst/>
          </a:prstGeom>
          <a:solidFill>
            <a:srgbClr val="80388D">
              <a:lumMod val="60000"/>
              <a:lumOff val="40000"/>
              <a:alpha val="37000"/>
            </a:srgbClr>
          </a:solidFill>
          <a:ln w="9525" cap="flat" cmpd="sng" algn="ctr">
            <a:noFill/>
            <a:prstDash val="solid"/>
          </a:ln>
          <a:effectLst/>
        </p:spPr>
        <p:txBody>
          <a:bodyPr rtlCol="0" anchor="ctr"/>
          <a:lstStyle/>
          <a:p>
            <a:r>
              <a:rPr lang="en-GB" sz="2800" b="1" dirty="0">
                <a:solidFill>
                  <a:prstClr val="black"/>
                </a:solidFill>
                <a:latin typeface="Candara" panose="020E0502030303020204" pitchFamily="34" charset="0"/>
                <a:cs typeface="Calibri" panose="020F0502020204030204" pitchFamily="34" charset="0"/>
              </a:rPr>
              <a:t>Barriers:</a:t>
            </a:r>
          </a:p>
          <a:p>
            <a:r>
              <a:rPr lang="en-GB" sz="2800" dirty="0">
                <a:solidFill>
                  <a:prstClr val="black"/>
                </a:solidFill>
                <a:cs typeface="Calibri" panose="020F0502020204030204" pitchFamily="34" charset="0"/>
              </a:rPr>
              <a:t>High level of staff turnover</a:t>
            </a:r>
          </a:p>
          <a:p>
            <a:r>
              <a:rPr lang="en-GB" sz="2800" dirty="0">
                <a:solidFill>
                  <a:prstClr val="black"/>
                </a:solidFill>
                <a:cs typeface="Calibri" panose="020F0502020204030204" pitchFamily="34" charset="0"/>
              </a:rPr>
              <a:t>The key LA person for Bright Spots having insufficient authority</a:t>
            </a:r>
          </a:p>
          <a:p>
            <a:r>
              <a:rPr lang="en-GB" sz="2800" dirty="0">
                <a:solidFill>
                  <a:prstClr val="black"/>
                </a:solidFill>
                <a:cs typeface="Calibri" panose="020F0502020204030204" pitchFamily="34" charset="0"/>
              </a:rPr>
              <a:t>Poor transitions between social work teams </a:t>
            </a:r>
          </a:p>
          <a:p>
            <a:r>
              <a:rPr lang="en-GB" sz="2800" dirty="0">
                <a:solidFill>
                  <a:prstClr val="black"/>
                </a:solidFill>
                <a:cs typeface="Calibri" panose="020F0502020204030204" pitchFamily="34" charset="0"/>
              </a:rPr>
              <a:t>The participation team having a peripheral role</a:t>
            </a:r>
          </a:p>
          <a:p>
            <a:endParaRPr lang="en-GB" sz="2800" dirty="0">
              <a:solidFill>
                <a:prstClr val="black"/>
              </a:solidFill>
              <a:cs typeface="Calibri" panose="020F0502020204030204" pitchFamily="34" charset="0"/>
            </a:endParaRPr>
          </a:p>
          <a:p>
            <a:r>
              <a:rPr lang="en-GB" sz="2800" dirty="0">
                <a:solidFill>
                  <a:prstClr val="black"/>
                </a:solidFill>
                <a:cs typeface="Calibri" panose="020F0502020204030204" pitchFamily="34" charset="0"/>
              </a:rPr>
              <a:t>Top down approaches to implementing change</a:t>
            </a:r>
          </a:p>
          <a:p>
            <a:pPr marL="285750" indent="-285750">
              <a:buFont typeface="Arial" panose="020B0604020202020204" pitchFamily="34" charset="0"/>
              <a:buChar char="•"/>
            </a:pPr>
            <a:endParaRPr lang="en-GB"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4299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0C90892-02D6-4317-805A-C207FF1EF343}" type="slidenum">
              <a:rPr lang="en-GB"/>
              <a:pPr/>
              <a:t>46</a:t>
            </a:fld>
            <a:endParaRPr lang="en-GB" dirty="0"/>
          </a:p>
        </p:txBody>
      </p:sp>
      <p:sp>
        <p:nvSpPr>
          <p:cNvPr id="10" name="Title 1">
            <a:extLst>
              <a:ext uri="{FF2B5EF4-FFF2-40B4-BE49-F238E27FC236}">
                <a16:creationId xmlns:a16="http://schemas.microsoft.com/office/drawing/2014/main" id="{CC8EBCDE-DA9C-47F7-97B1-BC0F42D5AFB9}"/>
              </a:ext>
            </a:extLst>
          </p:cNvPr>
          <p:cNvSpPr txBox="1">
            <a:spLocks/>
          </p:cNvSpPr>
          <p:nvPr/>
        </p:nvSpPr>
        <p:spPr>
          <a:xfrm>
            <a:off x="1520792" y="275131"/>
            <a:ext cx="5871352" cy="633590"/>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7030A0"/>
                </a:solidFill>
                <a:latin typeface="Candara" panose="020E0502030303020204" pitchFamily="34" charset="0"/>
              </a:rPr>
              <a:t>Resilience</a:t>
            </a:r>
            <a:endParaRPr lang="en-GB" dirty="0">
              <a:solidFill>
                <a:srgbClr val="7030A0"/>
              </a:solidFill>
              <a:latin typeface="Candara" panose="020E0502030303020204" pitchFamily="34" charset="0"/>
            </a:endParaRPr>
          </a:p>
        </p:txBody>
      </p:sp>
      <p:sp>
        <p:nvSpPr>
          <p:cNvPr id="11" name="Rectangle 10"/>
          <p:cNvSpPr/>
          <p:nvPr/>
        </p:nvSpPr>
        <p:spPr>
          <a:xfrm>
            <a:off x="635267" y="908721"/>
            <a:ext cx="10414535" cy="830997"/>
          </a:xfrm>
          <a:prstGeom prst="rect">
            <a:avLst/>
          </a:prstGeom>
        </p:spPr>
        <p:txBody>
          <a:bodyPr wrap="square">
            <a:spAutoFit/>
          </a:bodyPr>
          <a:lstStyle/>
          <a:p>
            <a:r>
              <a:rPr lang="en-US" sz="2400" i="1" dirty="0">
                <a:solidFill>
                  <a:prstClr val="black"/>
                </a:solidFill>
                <a:latin typeface="Calibri" panose="020F0502020204030204" pitchFamily="34" charset="0"/>
                <a:cs typeface="Calibri" panose="020F0502020204030204" pitchFamily="34" charset="0"/>
              </a:rPr>
              <a:t>Virtual schools were involved in using the findings to change policy and practice in schools</a:t>
            </a:r>
            <a:endParaRPr lang="en-GB" sz="2400" dirty="0">
              <a:solidFill>
                <a:srgbClr val="C00000"/>
              </a:solidFill>
              <a:latin typeface="Calibri" panose="020F0502020204030204" pitchFamily="34" charset="0"/>
              <a:cs typeface="Calibri" panose="020F0502020204030204" pitchFamily="34" charset="0"/>
            </a:endParaRPr>
          </a:p>
        </p:txBody>
      </p:sp>
      <p:sp>
        <p:nvSpPr>
          <p:cNvPr id="12" name="Oval Callout 6">
            <a:extLst>
              <a:ext uri="{FF2B5EF4-FFF2-40B4-BE49-F238E27FC236}">
                <a16:creationId xmlns:a16="http://schemas.microsoft.com/office/drawing/2014/main" id="{014863CB-C3C7-43FF-B98A-10A1196F7E77}"/>
              </a:ext>
            </a:extLst>
          </p:cNvPr>
          <p:cNvSpPr/>
          <p:nvPr/>
        </p:nvSpPr>
        <p:spPr>
          <a:xfrm>
            <a:off x="-23819" y="1892753"/>
            <a:ext cx="5105958" cy="4613925"/>
          </a:xfrm>
          <a:prstGeom prst="wedgeEllipseCallout">
            <a:avLst>
              <a:gd name="adj1" fmla="val -52293"/>
              <a:gd name="adj2" fmla="val 38725"/>
            </a:avLst>
          </a:prstGeom>
          <a:solidFill>
            <a:srgbClr val="FFDD00">
              <a:lumMod val="40000"/>
              <a:lumOff val="60000"/>
            </a:srgbClr>
          </a:solidFill>
          <a:ln w="25400" cap="flat" cmpd="sng" algn="ctr">
            <a:solidFill>
              <a:sysClr val="window" lastClr="FFFFFF"/>
            </a:solidFill>
            <a:prstDash val="solid"/>
          </a:ln>
          <a:effectLst/>
        </p:spPr>
        <p:txBody>
          <a:bodyPr rtlCol="0" anchor="ctr"/>
          <a:lstStyle/>
          <a:p>
            <a:r>
              <a:rPr lang="en-GB" sz="2400" i="1" dirty="0">
                <a:solidFill>
                  <a:prstClr val="black"/>
                </a:solidFill>
                <a:latin typeface="Calibri" panose="020F0502020204030204" pitchFamily="34" charset="0"/>
                <a:cs typeface="Calibri" panose="020F0502020204030204" pitchFamily="34" charset="0"/>
              </a:rPr>
              <a:t>The allotment came out of trying to create a nice space with multiple layers of purpose… You can socialise. You can learn…it offers young people the opportunity to meet other people and learn from them… </a:t>
            </a:r>
          </a:p>
        </p:txBody>
      </p:sp>
      <p:sp>
        <p:nvSpPr>
          <p:cNvPr id="15" name="Rectangle 14"/>
          <p:cNvSpPr/>
          <p:nvPr/>
        </p:nvSpPr>
        <p:spPr>
          <a:xfrm>
            <a:off x="4466123" y="1574294"/>
            <a:ext cx="6963222" cy="5120574"/>
          </a:xfrm>
          <a:prstGeom prst="rect">
            <a:avLst/>
          </a:prstGeom>
          <a:solidFill>
            <a:srgbClr val="FFF8CB"/>
          </a:solidFill>
          <a:ln w="25400" cap="flat" cmpd="sng" algn="ctr">
            <a:noFill/>
            <a:prstDash val="solid"/>
          </a:ln>
          <a:effectLst/>
        </p:spPr>
        <p:txBody>
          <a:bodyPr rtlCol="0" anchor="ctr"/>
          <a:lstStyle/>
          <a:p>
            <a:r>
              <a:rPr lang="en-GB" sz="2800" dirty="0">
                <a:solidFill>
                  <a:prstClr val="black"/>
                </a:solidFill>
                <a:latin typeface="Calibri" panose="020F0502020204030204" pitchFamily="34" charset="0"/>
                <a:cs typeface="Calibri" panose="020F0502020204030204" pitchFamily="34" charset="0"/>
              </a:rPr>
              <a:t>Virtual schools played a key role.  Examples </a:t>
            </a:r>
          </a:p>
          <a:p>
            <a:pPr marL="342900" indent="-342900">
              <a:buFont typeface="Arial" panose="020B0604020202020204" pitchFamily="34" charset="0"/>
              <a:buChar char="•"/>
            </a:pPr>
            <a:r>
              <a:rPr lang="en-GB" sz="2800" dirty="0">
                <a:solidFill>
                  <a:prstClr val="black"/>
                </a:solidFill>
                <a:latin typeface="Calibri" panose="020F0502020204030204" pitchFamily="34" charset="0"/>
                <a:cs typeface="Calibri" panose="020F0502020204030204" pitchFamily="34" charset="0"/>
              </a:rPr>
              <a:t>Changes to the PEP</a:t>
            </a:r>
          </a:p>
          <a:p>
            <a:pPr marL="285750" indent="-285750">
              <a:buFont typeface="Arial" panose="020B0604020202020204" pitchFamily="34" charset="0"/>
              <a:buChar char="•"/>
            </a:pPr>
            <a:r>
              <a:rPr lang="en-GB" sz="2800" dirty="0">
                <a:solidFill>
                  <a:prstClr val="black"/>
                </a:solidFill>
                <a:latin typeface="Calibri" panose="020F0502020204030204" pitchFamily="34" charset="0"/>
                <a:cs typeface="Calibri" panose="020F0502020204030204" pitchFamily="34" charset="0"/>
              </a:rPr>
              <a:t>Introduction of mentoring</a:t>
            </a:r>
          </a:p>
          <a:p>
            <a:pPr marL="342900" indent="-342900">
              <a:buFont typeface="Arial" panose="020B0604020202020204" pitchFamily="34" charset="0"/>
              <a:buChar char="•"/>
            </a:pPr>
            <a:r>
              <a:rPr lang="en-GB" sz="2800" dirty="0">
                <a:solidFill>
                  <a:prstClr val="black"/>
                </a:solidFill>
                <a:latin typeface="Calibri" panose="020F0502020204030204" pitchFamily="34" charset="0"/>
                <a:cs typeface="Calibri" panose="020F0502020204030204" pitchFamily="34" charset="0"/>
              </a:rPr>
              <a:t>Supporting education within the home</a:t>
            </a:r>
          </a:p>
          <a:p>
            <a:pPr marL="285750" indent="-285750">
              <a:buFont typeface="Arial" panose="020B0604020202020204" pitchFamily="34" charset="0"/>
              <a:buChar char="•"/>
            </a:pPr>
            <a:r>
              <a:rPr lang="en-GB" sz="2800" dirty="0">
                <a:solidFill>
                  <a:prstClr val="black"/>
                </a:solidFill>
                <a:latin typeface="Calibri" panose="020F0502020204030204" pitchFamily="34" charset="0"/>
                <a:cs typeface="Calibri" panose="020F0502020204030204" pitchFamily="34" charset="0"/>
              </a:rPr>
              <a:t>Closer working between LA and virtual school</a:t>
            </a:r>
          </a:p>
          <a:p>
            <a:pPr marL="285750" indent="-285750">
              <a:buFont typeface="Arial" panose="020B0604020202020204" pitchFamily="34" charset="0"/>
              <a:buChar char="•"/>
            </a:pPr>
            <a:endParaRPr lang="en-GB" sz="2800" dirty="0">
              <a:solidFill>
                <a:prstClr val="black"/>
              </a:solidFill>
              <a:latin typeface="Calibri" panose="020F0502020204030204" pitchFamily="34" charset="0"/>
              <a:cs typeface="Calibri" panose="020F0502020204030204" pitchFamily="34" charset="0"/>
            </a:endParaRPr>
          </a:p>
          <a:p>
            <a:r>
              <a:rPr lang="en-GB" sz="2800" dirty="0">
                <a:solidFill>
                  <a:prstClr val="black"/>
                </a:solidFill>
                <a:latin typeface="Calibri" panose="020F0502020204030204" pitchFamily="34" charset="0"/>
                <a:cs typeface="Calibri" panose="020F0502020204030204" pitchFamily="34" charset="0"/>
              </a:rPr>
              <a:t>LAs  focus on hobbies and activities:</a:t>
            </a:r>
          </a:p>
          <a:p>
            <a:pPr marL="342900" indent="-342900">
              <a:buFont typeface="Arial" panose="020B0604020202020204" pitchFamily="34" charset="0"/>
              <a:buChar char="•"/>
            </a:pPr>
            <a:r>
              <a:rPr lang="en-GB" sz="2800" dirty="0">
                <a:solidFill>
                  <a:prstClr val="black"/>
                </a:solidFill>
                <a:latin typeface="Calibri" panose="020F0502020204030204" pitchFamily="34" charset="0"/>
                <a:cs typeface="Calibri" panose="020F0502020204030204" pitchFamily="34" charset="0"/>
              </a:rPr>
              <a:t>Leisure cards for whole foster family</a:t>
            </a:r>
          </a:p>
          <a:p>
            <a:pPr marL="342900" indent="-342900">
              <a:buFont typeface="Arial" panose="020B0604020202020204" pitchFamily="34" charset="0"/>
              <a:buChar char="•"/>
            </a:pPr>
            <a:r>
              <a:rPr lang="en-GB" sz="2800" dirty="0">
                <a:solidFill>
                  <a:prstClr val="black"/>
                </a:solidFill>
                <a:latin typeface="Calibri" panose="020F0502020204030204" pitchFamily="34" charset="0"/>
                <a:cs typeface="Calibri" panose="020F0502020204030204" pitchFamily="34" charset="0"/>
              </a:rPr>
              <a:t>Groups and activities</a:t>
            </a:r>
          </a:p>
          <a:p>
            <a:pPr marL="342900" indent="-342900">
              <a:buFont typeface="Arial" panose="020B0604020202020204" pitchFamily="34" charset="0"/>
              <a:buChar char="•"/>
            </a:pPr>
            <a:r>
              <a:rPr lang="en-GB" sz="2800" dirty="0">
                <a:solidFill>
                  <a:prstClr val="black"/>
                </a:solidFill>
                <a:latin typeface="Calibri" panose="020F0502020204030204" pitchFamily="34" charset="0"/>
                <a:cs typeface="Calibri" panose="020F0502020204030204" pitchFamily="34" charset="0"/>
              </a:rPr>
              <a:t>Community allotment</a:t>
            </a:r>
          </a:p>
        </p:txBody>
      </p:sp>
    </p:spTree>
    <p:extLst>
      <p:ext uri="{BB962C8B-B14F-4D97-AF65-F5344CB8AC3E}">
        <p14:creationId xmlns:p14="http://schemas.microsoft.com/office/powerpoint/2010/main" val="157697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16213" y="-5891196"/>
            <a:ext cx="9059272" cy="8640960"/>
          </a:xfrm>
          <a:prstGeom prst="ellipse">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1723483" y="1614918"/>
            <a:ext cx="5590429" cy="1007770"/>
          </a:xfrm>
          <a:prstGeom prst="round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Arial" pitchFamily="34" charset="0"/>
                <a:cs typeface="Arial" pitchFamily="34" charset="0"/>
              </a:rPr>
              <a:t>Why? </a:t>
            </a:r>
            <a:r>
              <a:rPr lang="en-GB" dirty="0">
                <a:solidFill>
                  <a:schemeClr val="tx1"/>
                </a:solidFill>
                <a:latin typeface="Arial" pitchFamily="34" charset="0"/>
                <a:cs typeface="Arial" pitchFamily="34" charset="0"/>
              </a:rPr>
              <a:t>Access to nature + hobbies &amp; activities can reduce stress &amp; improve well-being; gardening beneficial for mental health.  </a:t>
            </a:r>
          </a:p>
        </p:txBody>
      </p:sp>
      <p:sp>
        <p:nvSpPr>
          <p:cNvPr id="11" name="Rounded Rectangle 10"/>
          <p:cNvSpPr/>
          <p:nvPr/>
        </p:nvSpPr>
        <p:spPr>
          <a:xfrm>
            <a:off x="1723482" y="2771578"/>
            <a:ext cx="5590429" cy="2297759"/>
          </a:xfrm>
          <a:prstGeom prst="roundRect">
            <a:avLst>
              <a:gd name="adj" fmla="val 8202"/>
            </a:avLst>
          </a:prstGeom>
          <a:solidFill>
            <a:srgbClr val="C4D6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US" altLang="en-US" sz="1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spcAft>
                <a:spcPts val="600"/>
              </a:spcAft>
            </a:pPr>
            <a:r>
              <a:rPr lang="en-US" altLang="en-US" b="1" dirty="0">
                <a:solidFill>
                  <a:schemeClr val="tx1"/>
                </a:solidFill>
                <a:latin typeface="Arial" panose="020B0604020202020204" pitchFamily="34" charset="0"/>
                <a:ea typeface="Times New Roman" panose="02020603050405020304" pitchFamily="18" charset="0"/>
                <a:cs typeface="Arial" panose="020B0604020202020204" pitchFamily="34" charset="0"/>
              </a:rPr>
              <a:t>What? </a:t>
            </a:r>
          </a:p>
          <a:p>
            <a:pPr marL="171450" indent="-171450">
              <a:spcAft>
                <a:spcPts val="600"/>
              </a:spcAft>
              <a:buFont typeface="Arial" panose="020B0604020202020204" pitchFamily="34" charset="0"/>
              <a:buChar char="•"/>
            </a:pPr>
            <a:r>
              <a:rPr lang="en-US" alt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Can be used by all children in care &amp; care leavers</a:t>
            </a:r>
          </a:p>
          <a:p>
            <a:pPr marL="171450" indent="-171450">
              <a:spcAft>
                <a:spcPts val="600"/>
              </a:spcAft>
              <a:buFont typeface="Arial" panose="020B0604020202020204" pitchFamily="34" charset="0"/>
              <a:buChar char="•"/>
            </a:pPr>
            <a:r>
              <a:rPr lang="en-US" alt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Rent free, materials &amp; plants raised through community fundraising</a:t>
            </a:r>
          </a:p>
          <a:p>
            <a:pPr marL="171450" indent="-171450">
              <a:spcAft>
                <a:spcPts val="600"/>
              </a:spcAft>
              <a:buFont typeface="Arial" panose="020B0604020202020204" pitchFamily="34" charset="0"/>
              <a:buChar char="•"/>
            </a:pPr>
            <a:r>
              <a:rPr lang="en-US" alt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LA offers award in Horticulture</a:t>
            </a:r>
          </a:p>
          <a:p>
            <a:pPr marL="171450" indent="-171450">
              <a:spcAft>
                <a:spcPts val="600"/>
              </a:spcAft>
              <a:buFont typeface="Arial" panose="020B0604020202020204" pitchFamily="34" charset="0"/>
              <a:buChar char="•"/>
            </a:pPr>
            <a:r>
              <a:rPr lang="en-US" alt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Accessible: Raised beds for Wheelchairs. </a:t>
            </a:r>
            <a:endParaRPr lang="en-GB" altLang="en-US"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endParaRPr>
          </a:p>
          <a:p>
            <a:pPr lvl="0"/>
            <a:endParaRPr lang="en-US" sz="1200" dirty="0">
              <a:solidFill>
                <a:srgbClr val="222222"/>
              </a:solidFill>
              <a:latin typeface="Helvetica" panose="020B0604020202020204" pitchFamily="34" charset="0"/>
              <a:cs typeface="Times New Roman" panose="02020603050405020304" pitchFamily="18" charset="0"/>
            </a:endParaRPr>
          </a:p>
        </p:txBody>
      </p:sp>
      <p:sp>
        <p:nvSpPr>
          <p:cNvPr id="12" name="Rounded Rectangle 11"/>
          <p:cNvSpPr/>
          <p:nvPr/>
        </p:nvSpPr>
        <p:spPr>
          <a:xfrm>
            <a:off x="1747872" y="5196413"/>
            <a:ext cx="5569300" cy="129996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itchFamily="34" charset="0"/>
              <a:cs typeface="Arial" pitchFamily="34" charset="0"/>
            </a:endParaRPr>
          </a:p>
        </p:txBody>
      </p:sp>
      <p:sp>
        <p:nvSpPr>
          <p:cNvPr id="7" name="Rectangle 6"/>
          <p:cNvSpPr/>
          <p:nvPr/>
        </p:nvSpPr>
        <p:spPr>
          <a:xfrm>
            <a:off x="1772557" y="5196413"/>
            <a:ext cx="5541353" cy="1200329"/>
          </a:xfrm>
          <a:prstGeom prst="rect">
            <a:avLst/>
          </a:prstGeom>
        </p:spPr>
        <p:txBody>
          <a:bodyPr wrap="square">
            <a:spAutoFit/>
          </a:bodyPr>
          <a:lstStyle/>
          <a:p>
            <a:pPr>
              <a:defRPr/>
            </a:pPr>
            <a:r>
              <a:rPr lang="en-GB" b="1" dirty="0">
                <a:solidFill>
                  <a:schemeClr val="bg1"/>
                </a:solidFill>
                <a:latin typeface="Arial" panose="020B0604020202020204" pitchFamily="34" charset="0"/>
                <a:cs typeface="Arial" panose="020B0604020202020204" pitchFamily="34" charset="0"/>
              </a:rPr>
              <a:t>Impact: </a:t>
            </a:r>
            <a:r>
              <a:rPr lang="en-GB"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GB" i="1" dirty="0">
                <a:solidFill>
                  <a:schemeClr val="bg1"/>
                </a:solidFill>
                <a:latin typeface="Arial" panose="020B0604020202020204" pitchFamily="34" charset="0"/>
                <a:ea typeface="Calibri" panose="020F0502020204030204" pitchFamily="34" charset="0"/>
                <a:cs typeface="Arial" panose="020B0604020202020204" pitchFamily="34" charset="0"/>
              </a:rPr>
              <a:t>It’s a place to go where you can socialise, you can learn. It’s a community allotment, so it offers young people the opportunity to meet other people and learn from them.”</a:t>
            </a:r>
            <a:r>
              <a:rPr lang="en-GB" dirty="0">
                <a:solidFill>
                  <a:schemeClr val="bg1"/>
                </a:solidFill>
                <a:latin typeface="Arial" panose="020B0604020202020204" pitchFamily="34" charset="0"/>
                <a:cs typeface="Arial" panose="020B0604020202020204" pitchFamily="34" charset="0"/>
              </a:rPr>
              <a:t> (Leaving care team leader) </a:t>
            </a:r>
            <a:r>
              <a:rPr lang="en-GB" b="1" dirty="0">
                <a:solidFill>
                  <a:schemeClr val="bg1"/>
                </a:solidFill>
                <a:latin typeface="Arial" panose="020B0604020202020204" pitchFamily="34" charset="0"/>
                <a:cs typeface="Arial" panose="020B0604020202020204" pitchFamily="34" charset="0"/>
              </a:rPr>
              <a:t> </a:t>
            </a:r>
          </a:p>
        </p:txBody>
      </p:sp>
      <p:sp>
        <p:nvSpPr>
          <p:cNvPr id="18" name="Rounded Rectangle 17"/>
          <p:cNvSpPr/>
          <p:nvPr/>
        </p:nvSpPr>
        <p:spPr>
          <a:xfrm>
            <a:off x="7487950" y="4688600"/>
            <a:ext cx="2915075" cy="1836745"/>
          </a:xfrm>
          <a:prstGeom prst="round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b="1" dirty="0">
                <a:solidFill>
                  <a:schemeClr val="tx1"/>
                </a:solidFill>
                <a:latin typeface="Arial" pitchFamily="34" charset="0"/>
                <a:cs typeface="Arial" pitchFamily="34" charset="0"/>
              </a:rPr>
              <a:t>Next?</a:t>
            </a:r>
          </a:p>
          <a:p>
            <a:pPr marL="285750" indent="-2857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therapeutic  mental health group  </a:t>
            </a:r>
          </a:p>
          <a:p>
            <a:pPr marL="285750" indent="-2857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‘shed project’ learn to make things from wood and pallets</a:t>
            </a:r>
          </a:p>
        </p:txBody>
      </p:sp>
      <p:sp>
        <p:nvSpPr>
          <p:cNvPr id="17" name="Rounded Rectangle 16"/>
          <p:cNvSpPr/>
          <p:nvPr/>
        </p:nvSpPr>
        <p:spPr>
          <a:xfrm>
            <a:off x="2979369" y="-740642"/>
            <a:ext cx="7878265" cy="2973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Arial" panose="020B0604020202020204" pitchFamily="34" charset="0"/>
                <a:cs typeface="Arial" panose="020B0604020202020204" pitchFamily="34" charset="0"/>
              </a:rPr>
              <a:t>Isle of Wight</a:t>
            </a:r>
          </a:p>
          <a:p>
            <a:r>
              <a:rPr lang="en-GB" sz="3400" b="1" dirty="0">
                <a:latin typeface="Arial" panose="020B0604020202020204" pitchFamily="34" charset="0"/>
                <a:cs typeface="Arial" panose="020B0604020202020204" pitchFamily="34" charset="0"/>
              </a:rPr>
              <a:t>Community allotment</a:t>
            </a:r>
          </a:p>
        </p:txBody>
      </p:sp>
      <p:sp>
        <p:nvSpPr>
          <p:cNvPr id="20" name="TextBox 19"/>
          <p:cNvSpPr txBox="1"/>
          <p:nvPr/>
        </p:nvSpPr>
        <p:spPr>
          <a:xfrm>
            <a:off x="-2969463" y="2420888"/>
            <a:ext cx="130035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June 2020</a:t>
            </a:r>
            <a:endParaRPr lang="en-GB"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stretch>
            <a:fillRect/>
          </a:stretch>
        </p:blipFill>
        <p:spPr>
          <a:xfrm>
            <a:off x="1676401" y="99809"/>
            <a:ext cx="1298561" cy="1292464"/>
          </a:xfrm>
          <a:prstGeom prst="rect">
            <a:avLst/>
          </a:prstGeom>
        </p:spPr>
      </p:pic>
      <p:sp>
        <p:nvSpPr>
          <p:cNvPr id="23" name="Oval Callout 22">
            <a:extLst>
              <a:ext uri="{FF2B5EF4-FFF2-40B4-BE49-F238E27FC236}">
                <a16:creationId xmlns:a16="http://schemas.microsoft.com/office/drawing/2014/main" id="{2DBBD340-BEFD-2748-AAF9-F31F1C248B91}"/>
              </a:ext>
            </a:extLst>
          </p:cNvPr>
          <p:cNvSpPr/>
          <p:nvPr/>
        </p:nvSpPr>
        <p:spPr>
          <a:xfrm>
            <a:off x="7493294" y="2858490"/>
            <a:ext cx="2743448" cy="1591582"/>
          </a:xfrm>
          <a:prstGeom prst="wedgeEllipseCallout">
            <a:avLst>
              <a:gd name="adj1" fmla="val -46558"/>
              <a:gd name="adj2" fmla="val 56000"/>
            </a:avLst>
          </a:prstGeom>
          <a:solidFill>
            <a:schemeClr val="accent2">
              <a:lumMod val="40000"/>
              <a:lumOff val="60000"/>
            </a:schemeClr>
          </a:solidFill>
          <a:ln w="25400" cap="flat" cmpd="sng" algn="ctr">
            <a:noFill/>
            <a:prstDash val="solid"/>
          </a:ln>
          <a:effectLst/>
        </p:spPr>
        <p:txBody>
          <a:bodyPr rtlCol="0" anchor="ctr"/>
          <a:lstStyle/>
          <a:p>
            <a:endParaRPr lang="en-GB" sz="1400" i="1" dirty="0">
              <a:latin typeface="Arial" panose="020B0604020202020204" pitchFamily="34" charset="0"/>
              <a:cs typeface="Arial" panose="020B0604020202020204" pitchFamily="34" charset="0"/>
            </a:endParaRPr>
          </a:p>
        </p:txBody>
      </p:sp>
      <p:sp>
        <p:nvSpPr>
          <p:cNvPr id="24" name="Rectangle 23"/>
          <p:cNvSpPr/>
          <p:nvPr/>
        </p:nvSpPr>
        <p:spPr>
          <a:xfrm>
            <a:off x="7752184" y="3169508"/>
            <a:ext cx="2286000" cy="1077218"/>
          </a:xfrm>
          <a:prstGeom prst="rect">
            <a:avLst/>
          </a:prstGeom>
        </p:spPr>
        <p:txBody>
          <a:bodyPr>
            <a:spAutoFit/>
          </a:bodyPr>
          <a:lstStyle/>
          <a:p>
            <a:pPr algn="ctr">
              <a:defRPr/>
            </a:pPr>
            <a:r>
              <a:rPr lang="en-GB" sz="1400" dirty="0">
                <a:latin typeface="Arial" panose="020B0604020202020204" pitchFamily="34" charset="0"/>
                <a:ea typeface="Calibri" panose="020F0502020204030204" pitchFamily="34" charset="0"/>
                <a:cs typeface="Arial" panose="020B0604020202020204" pitchFamily="34" charset="0"/>
              </a:rPr>
              <a:t>“</a:t>
            </a:r>
            <a:r>
              <a:rPr lang="en-GB" sz="1600" i="1" dirty="0">
                <a:latin typeface="Arial" panose="020B0604020202020204" pitchFamily="34" charset="0"/>
                <a:ea typeface="Calibri" panose="020F0502020204030204" pitchFamily="34" charset="0"/>
                <a:cs typeface="Arial" panose="020B0604020202020204" pitchFamily="34" charset="0"/>
              </a:rPr>
              <a:t>It’s a lovely space. It’s a wonderful place.”  </a:t>
            </a:r>
          </a:p>
          <a:p>
            <a:pPr algn="ctr">
              <a:defRPr/>
            </a:pPr>
            <a:r>
              <a:rPr lang="en-GB" sz="1600" b="1" dirty="0">
                <a:latin typeface="Arial" panose="020B0604020202020204" pitchFamily="34" charset="0"/>
                <a:ea typeface="Calibri" panose="020F0502020204030204" pitchFamily="34" charset="0"/>
                <a:cs typeface="Arial" panose="020B0604020202020204" pitchFamily="34" charset="0"/>
              </a:rPr>
              <a:t>Leaving care team leader</a:t>
            </a:r>
            <a:endParaRPr lang="en-GB" sz="1600" b="1"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2960" y="211406"/>
            <a:ext cx="2447611" cy="2447611"/>
          </a:xfrm>
          <a:prstGeom prst="rect">
            <a:avLst/>
          </a:prstGeom>
        </p:spPr>
      </p:pic>
    </p:spTree>
    <p:custDataLst>
      <p:tags r:id="rId1"/>
    </p:custDataLst>
    <p:extLst>
      <p:ext uri="{BB962C8B-B14F-4D97-AF65-F5344CB8AC3E}">
        <p14:creationId xmlns:p14="http://schemas.microsoft.com/office/powerpoint/2010/main" val="1774967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London and South East\Policy &amp; Practice Development\Bright Spots Project\External Communications\Icons &amp; Graphics\10,000 voices\WMLG - Care leaver report 2020\INFOGRAPHICS-Summary\WMLG-Well-Being-Key-Issu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664" y="381962"/>
            <a:ext cx="6192688" cy="6192688"/>
          </a:xfrm>
          <a:prstGeom prst="rect">
            <a:avLst/>
          </a:prstGeom>
          <a:solidFill>
            <a:schemeClr val="bg1"/>
          </a:solidFill>
        </p:spPr>
      </p:pic>
      <p:sp>
        <p:nvSpPr>
          <p:cNvPr id="11" name="Rectangle 10"/>
          <p:cNvSpPr/>
          <p:nvPr/>
        </p:nvSpPr>
        <p:spPr>
          <a:xfrm>
            <a:off x="8324510" y="1437121"/>
            <a:ext cx="4572000" cy="369332"/>
          </a:xfrm>
          <a:prstGeom prst="rect">
            <a:avLst/>
          </a:prstGeom>
        </p:spPr>
        <p:txBody>
          <a:bodyPr>
            <a:spAutoFit/>
          </a:bodyPr>
          <a:lstStyle/>
          <a:p>
            <a:pPr marL="285750" indent="-285750">
              <a:spcAft>
                <a:spcPts val="600"/>
              </a:spcAft>
              <a:buFont typeface="Arial" panose="020B0604020202020204" pitchFamily="34" charset="0"/>
              <a:buChar char="•"/>
            </a:pPr>
            <a:endParaRPr lang="en-GB" dirty="0"/>
          </a:p>
        </p:txBody>
      </p:sp>
      <p:sp>
        <p:nvSpPr>
          <p:cNvPr id="2" name="Rectangle 1"/>
          <p:cNvSpPr/>
          <p:nvPr/>
        </p:nvSpPr>
        <p:spPr>
          <a:xfrm>
            <a:off x="1703513" y="188641"/>
            <a:ext cx="1624345" cy="1200329"/>
          </a:xfrm>
          <a:prstGeom prst="rect">
            <a:avLst/>
          </a:prstGeom>
        </p:spPr>
        <p:txBody>
          <a:bodyPr wrap="square">
            <a:spAutoFit/>
          </a:bodyPr>
          <a:lstStyle/>
          <a:p>
            <a:r>
              <a:rPr lang="en-GB" b="1" dirty="0">
                <a:solidFill>
                  <a:srgbClr val="80388D"/>
                </a:solidFill>
                <a:latin typeface="Arial" panose="020B0604020202020204" pitchFamily="34" charset="0"/>
                <a:cs typeface="Arial" panose="020B0604020202020204" pitchFamily="34" charset="0"/>
              </a:rPr>
              <a:t>Improve connections and relationships </a:t>
            </a:r>
            <a:endParaRPr lang="en-GB" dirty="0"/>
          </a:p>
        </p:txBody>
      </p:sp>
      <p:sp>
        <p:nvSpPr>
          <p:cNvPr id="10" name="Oval 9"/>
          <p:cNvSpPr/>
          <p:nvPr/>
        </p:nvSpPr>
        <p:spPr>
          <a:xfrm>
            <a:off x="5574817" y="980729"/>
            <a:ext cx="1152283" cy="1119665"/>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727100" y="1373232"/>
            <a:ext cx="1152283" cy="1119665"/>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473276" y="1352056"/>
            <a:ext cx="1118668" cy="1140841"/>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536743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16213" y="-5891196"/>
            <a:ext cx="9059272" cy="8640960"/>
          </a:xfrm>
          <a:prstGeom prst="ellipse">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1723483" y="1614918"/>
            <a:ext cx="5764467" cy="1007770"/>
          </a:xfrm>
          <a:prstGeom prst="round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Arial" pitchFamily="34" charset="0"/>
                <a:cs typeface="Arial" pitchFamily="34" charset="0"/>
              </a:rPr>
              <a:t>Why? </a:t>
            </a:r>
            <a:r>
              <a:rPr lang="en-US" dirty="0">
                <a:solidFill>
                  <a:schemeClr val="tx1"/>
                </a:solidFill>
                <a:latin typeface="Arial" panose="020B0604020202020204" pitchFamily="34" charset="0"/>
                <a:cs typeface="Arial" panose="020B0604020202020204" pitchFamily="34" charset="0"/>
              </a:rPr>
              <a:t>Care Leavers wanted more activities that they could do as a group.</a:t>
            </a:r>
            <a:r>
              <a:rPr lang="en-GB" dirty="0">
                <a:solidFill>
                  <a:schemeClr val="tx1"/>
                </a:solidFill>
                <a:latin typeface="Arial" panose="020B0604020202020204" pitchFamily="34" charset="0"/>
                <a:ea typeface="Calibri" panose="020F0502020204030204" pitchFamily="34" charset="0"/>
                <a:cs typeface="Arial" panose="020B0604020202020204" pitchFamily="34" charset="0"/>
              </a:rPr>
              <a:t> Group activities can combat loneliness &amp; help you feel part of the community.</a:t>
            </a:r>
            <a:endParaRPr lang="en-GB" dirty="0">
              <a:solidFill>
                <a:schemeClr val="tx1"/>
              </a:solidFill>
              <a:latin typeface="Arial" pitchFamily="34" charset="0"/>
              <a:cs typeface="Arial" pitchFamily="34" charset="0"/>
            </a:endParaRPr>
          </a:p>
        </p:txBody>
      </p:sp>
      <p:sp>
        <p:nvSpPr>
          <p:cNvPr id="11" name="Rounded Rectangle 10"/>
          <p:cNvSpPr/>
          <p:nvPr/>
        </p:nvSpPr>
        <p:spPr>
          <a:xfrm>
            <a:off x="1723482" y="2771578"/>
            <a:ext cx="5740671" cy="1816707"/>
          </a:xfrm>
          <a:prstGeom prst="roundRect">
            <a:avLst>
              <a:gd name="adj" fmla="val 8202"/>
            </a:avLst>
          </a:prstGeom>
          <a:solidFill>
            <a:srgbClr val="C4D6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en-US" b="1" dirty="0">
                <a:solidFill>
                  <a:schemeClr val="tx1"/>
                </a:solidFill>
                <a:latin typeface="Arial" panose="020B0604020202020204" pitchFamily="34" charset="0"/>
                <a:ea typeface="Times New Roman" panose="02020603050405020304" pitchFamily="18" charset="0"/>
                <a:cs typeface="Arial" panose="020B0604020202020204" pitchFamily="34" charset="0"/>
              </a:rPr>
              <a:t>What? </a:t>
            </a:r>
          </a:p>
          <a:p>
            <a:pPr marL="285750" marR="548640" indent="-285750">
              <a:lnSpc>
                <a:spcPct val="107000"/>
              </a:lnSpc>
              <a:spcAft>
                <a:spcPts val="600"/>
              </a:spcAft>
              <a:buFont typeface="Arial" panose="020B0604020202020204" pitchFamily="34" charset="0"/>
              <a:buChar char="•"/>
              <a:defRPr/>
            </a:pPr>
            <a:r>
              <a:rPr lang="en-GB" dirty="0">
                <a:solidFill>
                  <a:schemeClr val="tx1"/>
                </a:solidFill>
                <a:latin typeface="Arial" panose="020B0604020202020204" pitchFamily="34" charset="0"/>
                <a:cs typeface="Arial" panose="020B0604020202020204" pitchFamily="34" charset="0"/>
              </a:rPr>
              <a:t>5-a side football team that meets weekly started by staff on a voluntary basis </a:t>
            </a:r>
          </a:p>
          <a:p>
            <a:pPr marL="285750" marR="548640" indent="-285750">
              <a:lnSpc>
                <a:spcPct val="107000"/>
              </a:lnSpc>
              <a:spcAft>
                <a:spcPts val="600"/>
              </a:spcAft>
              <a:buFont typeface="Arial" panose="020B0604020202020204" pitchFamily="34" charset="0"/>
              <a:buChar char="•"/>
              <a:defRPr/>
            </a:pPr>
            <a:r>
              <a:rPr lang="en-GB" i="1" dirty="0">
                <a:solidFill>
                  <a:schemeClr val="tx1"/>
                </a:solidFill>
                <a:latin typeface="Arial" panose="020B0604020202020204" pitchFamily="34" charset="0"/>
                <a:cs typeface="Arial" panose="020B0604020202020204" pitchFamily="34" charset="0"/>
              </a:rPr>
              <a:t>“Kids have to get there themselves but we’ve funded it “</a:t>
            </a:r>
            <a:r>
              <a:rPr lang="en-GB" dirty="0">
                <a:solidFill>
                  <a:schemeClr val="tx1"/>
                </a:solidFill>
                <a:latin typeface="Arial" panose="020B0604020202020204" pitchFamily="34" charset="0"/>
                <a:cs typeface="Arial" panose="020B0604020202020204" pitchFamily="34" charset="0"/>
              </a:rPr>
              <a:t>(Pathway Team Leader)</a:t>
            </a:r>
            <a:endParaRPr lang="en-GB" altLang="en-US"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2" name="Rounded Rectangle 11"/>
          <p:cNvSpPr/>
          <p:nvPr/>
        </p:nvSpPr>
        <p:spPr>
          <a:xfrm>
            <a:off x="1723482" y="4701240"/>
            <a:ext cx="5764468" cy="1752094"/>
          </a:xfrm>
          <a:prstGeom prst="roundRect">
            <a:avLst>
              <a:gd name="adj" fmla="val 999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defRPr/>
            </a:pPr>
            <a:r>
              <a:rPr lang="en-GB" b="1" dirty="0">
                <a:solidFill>
                  <a:schemeClr val="bg1"/>
                </a:solidFill>
                <a:latin typeface="Arial" panose="020B0604020202020204" pitchFamily="34" charset="0"/>
                <a:cs typeface="Arial" panose="020B0604020202020204" pitchFamily="34" charset="0"/>
              </a:rPr>
              <a:t>Impact: </a:t>
            </a:r>
          </a:p>
          <a:p>
            <a:pPr marL="285750" indent="-285750">
              <a:spcAft>
                <a:spcPts val="600"/>
              </a:spcAft>
              <a:buFont typeface="Arial" panose="020B0604020202020204" pitchFamily="34" charset="0"/>
              <a:buChar char="•"/>
              <a:defRPr/>
            </a:pPr>
            <a:r>
              <a:rPr lang="en-GB" dirty="0">
                <a:solidFill>
                  <a:prstClr val="white"/>
                </a:solidFill>
                <a:latin typeface="Arial" pitchFamily="34" charset="0"/>
                <a:cs typeface="Arial" pitchFamily="34" charset="0"/>
              </a:rPr>
              <a:t>Built a sense of community between young people and allowing them to have fun</a:t>
            </a:r>
            <a:r>
              <a:rPr lang="en-GB" dirty="0">
                <a:solidFill>
                  <a:schemeClr val="bg1"/>
                </a:solidFill>
                <a:latin typeface="Arial" panose="020B0604020202020204" pitchFamily="34" charset="0"/>
                <a:cs typeface="Arial" panose="020B0604020202020204" pitchFamily="34" charset="0"/>
              </a:rPr>
              <a:t>.</a:t>
            </a:r>
            <a:r>
              <a:rPr lang="en-GB" dirty="0">
                <a:solidFill>
                  <a:prstClr val="white"/>
                </a:solidFill>
                <a:latin typeface="Arial" pitchFamily="34" charset="0"/>
                <a:cs typeface="Arial" pitchFamily="34" charset="0"/>
              </a:rPr>
              <a:t> </a:t>
            </a:r>
          </a:p>
          <a:p>
            <a:pPr marL="285750" indent="-285750">
              <a:spcAft>
                <a:spcPts val="600"/>
              </a:spcAft>
              <a:buFont typeface="Arial" panose="020B0604020202020204" pitchFamily="34" charset="0"/>
              <a:buChar char="•"/>
              <a:defRPr/>
            </a:pPr>
            <a:r>
              <a:rPr lang="en-GB" dirty="0">
                <a:solidFill>
                  <a:prstClr val="white"/>
                </a:solidFill>
                <a:latin typeface="Arial" pitchFamily="34" charset="0"/>
                <a:cs typeface="Arial" pitchFamily="34" charset="0"/>
              </a:rPr>
              <a:t>LA showed that it listened to young people and took action</a:t>
            </a:r>
            <a:endParaRPr lang="en-GB" dirty="0">
              <a:solidFill>
                <a:schemeClr val="bg1"/>
              </a:solidFill>
              <a:latin typeface="Arial" panose="020B0604020202020204" pitchFamily="34" charset="0"/>
              <a:cs typeface="Arial" panose="020B0604020202020204" pitchFamily="34" charset="0"/>
            </a:endParaRPr>
          </a:p>
        </p:txBody>
      </p:sp>
      <p:sp>
        <p:nvSpPr>
          <p:cNvPr id="18" name="Rounded Rectangle 17"/>
          <p:cNvSpPr/>
          <p:nvPr/>
        </p:nvSpPr>
        <p:spPr>
          <a:xfrm>
            <a:off x="7642554" y="5013176"/>
            <a:ext cx="2857734" cy="1413652"/>
          </a:xfrm>
          <a:prstGeom prst="round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itchFamily="34" charset="0"/>
                <a:cs typeface="Arial" pitchFamily="34" charset="0"/>
              </a:rPr>
              <a:t>Next? </a:t>
            </a:r>
            <a:r>
              <a:rPr lang="en-US" dirty="0">
                <a:solidFill>
                  <a:schemeClr val="tx1"/>
                </a:solidFill>
                <a:latin typeface="Arial" pitchFamily="34" charset="0"/>
                <a:cs typeface="Arial" pitchFamily="34" charset="0"/>
              </a:rPr>
              <a:t>A</a:t>
            </a:r>
            <a:r>
              <a:rPr lang="en-GB" dirty="0" err="1">
                <a:solidFill>
                  <a:schemeClr val="tx1"/>
                </a:solidFill>
                <a:latin typeface="Arial" panose="020B0604020202020204" pitchFamily="34" charset="0"/>
                <a:cs typeface="Arial" panose="020B0604020202020204" pitchFamily="34" charset="0"/>
              </a:rPr>
              <a:t>im</a:t>
            </a:r>
            <a:r>
              <a:rPr lang="en-GB" dirty="0">
                <a:solidFill>
                  <a:schemeClr val="tx1"/>
                </a:solidFill>
                <a:latin typeface="Arial" panose="020B0604020202020204" pitchFamily="34" charset="0"/>
                <a:cs typeface="Arial" panose="020B0604020202020204" pitchFamily="34" charset="0"/>
              </a:rPr>
              <a:t> is for the group to get to a stage where it can continue without the staff there.</a:t>
            </a:r>
            <a:endParaRPr lang="en-US" b="1" dirty="0">
              <a:solidFill>
                <a:schemeClr val="tx1"/>
              </a:solidFill>
              <a:latin typeface="Arial" pitchFamily="34" charset="0"/>
              <a:cs typeface="Arial" pitchFamily="34" charset="0"/>
            </a:endParaRPr>
          </a:p>
        </p:txBody>
      </p:sp>
      <p:sp>
        <p:nvSpPr>
          <p:cNvPr id="17" name="Rounded Rectangle 16"/>
          <p:cNvSpPr/>
          <p:nvPr/>
        </p:nvSpPr>
        <p:spPr>
          <a:xfrm>
            <a:off x="2979369" y="-740642"/>
            <a:ext cx="7878265" cy="2973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Arial" panose="020B0604020202020204" pitchFamily="34" charset="0"/>
                <a:cs typeface="Arial" panose="020B0604020202020204" pitchFamily="34" charset="0"/>
              </a:rPr>
              <a:t>East Riding </a:t>
            </a:r>
          </a:p>
          <a:p>
            <a:r>
              <a:rPr lang="en-GB" sz="3400" b="1" dirty="0">
                <a:latin typeface="Arial" panose="020B0604020202020204" pitchFamily="34" charset="0"/>
                <a:cs typeface="Arial" panose="020B0604020202020204" pitchFamily="34" charset="0"/>
              </a:rPr>
              <a:t>5-a-side football team </a:t>
            </a:r>
          </a:p>
        </p:txBody>
      </p:sp>
      <p:sp>
        <p:nvSpPr>
          <p:cNvPr id="20" name="TextBox 19"/>
          <p:cNvSpPr txBox="1"/>
          <p:nvPr/>
        </p:nvSpPr>
        <p:spPr>
          <a:xfrm>
            <a:off x="-2969463" y="2420888"/>
            <a:ext cx="130035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June 2020</a:t>
            </a:r>
            <a:endParaRPr lang="en-GB"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stretch>
            <a:fillRect/>
          </a:stretch>
        </p:blipFill>
        <p:spPr>
          <a:xfrm>
            <a:off x="1676401" y="99809"/>
            <a:ext cx="1298561" cy="1292464"/>
          </a:xfrm>
          <a:prstGeom prst="rect">
            <a:avLst/>
          </a:prstGeom>
        </p:spPr>
      </p:pic>
      <p:sp>
        <p:nvSpPr>
          <p:cNvPr id="22" name="Oval Callout 21">
            <a:extLst>
              <a:ext uri="{FF2B5EF4-FFF2-40B4-BE49-F238E27FC236}">
                <a16:creationId xmlns:a16="http://schemas.microsoft.com/office/drawing/2014/main" id="{2DBBD340-BEFD-2748-AAF9-F31F1C248B91}"/>
              </a:ext>
            </a:extLst>
          </p:cNvPr>
          <p:cNvSpPr/>
          <p:nvPr/>
        </p:nvSpPr>
        <p:spPr>
          <a:xfrm>
            <a:off x="7666351" y="548681"/>
            <a:ext cx="2857734" cy="2086909"/>
          </a:xfrm>
          <a:prstGeom prst="wedgeEllipseCallout">
            <a:avLst>
              <a:gd name="adj1" fmla="val -50937"/>
              <a:gd name="adj2" fmla="val 50465"/>
            </a:avLst>
          </a:prstGeom>
          <a:solidFill>
            <a:schemeClr val="accent2">
              <a:lumMod val="40000"/>
              <a:lumOff val="60000"/>
            </a:schemeClr>
          </a:solidFill>
          <a:ln w="25400" cap="flat" cmpd="sng" algn="ctr">
            <a:noFill/>
            <a:prstDash val="solid"/>
          </a:ln>
          <a:effectLst/>
        </p:spPr>
        <p:txBody>
          <a:bodyPr rtlCol="0" anchor="ctr"/>
          <a:lstStyle/>
          <a:p>
            <a:endParaRPr lang="en-GB" sz="1100" i="1" dirty="0">
              <a:latin typeface="Arial" panose="020B0604020202020204" pitchFamily="34" charset="0"/>
              <a:cs typeface="Arial" panose="020B0604020202020204" pitchFamily="34" charset="0"/>
            </a:endParaRPr>
          </a:p>
        </p:txBody>
      </p:sp>
      <p:sp>
        <p:nvSpPr>
          <p:cNvPr id="26" name="Rectangle 25"/>
          <p:cNvSpPr/>
          <p:nvPr/>
        </p:nvSpPr>
        <p:spPr>
          <a:xfrm>
            <a:off x="7790910" y="777320"/>
            <a:ext cx="2608616" cy="1815882"/>
          </a:xfrm>
          <a:prstGeom prst="rect">
            <a:avLst/>
          </a:prstGeom>
        </p:spPr>
        <p:txBody>
          <a:bodyPr wrap="square">
            <a:spAutoFit/>
          </a:bodyPr>
          <a:lstStyle/>
          <a:p>
            <a:pPr lvl="0" algn="ctr">
              <a:defRPr/>
            </a:pPr>
            <a:r>
              <a:rPr lang="en-GB" sz="1600" i="1" dirty="0">
                <a:latin typeface="Arial" panose="020B0604020202020204" pitchFamily="34" charset="0"/>
                <a:ea typeface="Calibri" panose="020F0502020204030204" pitchFamily="34" charset="0"/>
                <a:cs typeface="Arial" panose="020B0604020202020204" pitchFamily="34" charset="0"/>
              </a:rPr>
              <a:t>“</a:t>
            </a:r>
            <a:r>
              <a:rPr lang="en-GB" sz="1600" i="1" dirty="0">
                <a:latin typeface="Arial" panose="020B0604020202020204" pitchFamily="34" charset="0"/>
                <a:cs typeface="Arial" panose="020B0604020202020204" pitchFamily="34" charset="0"/>
              </a:rPr>
              <a:t>How are we going to</a:t>
            </a:r>
          </a:p>
          <a:p>
            <a:pPr lvl="0" algn="ctr">
              <a:defRPr/>
            </a:pPr>
            <a:r>
              <a:rPr lang="en-GB" sz="1600" i="1" dirty="0">
                <a:latin typeface="Arial" panose="020B0604020202020204" pitchFamily="34" charset="0"/>
                <a:cs typeface="Arial" panose="020B0604020202020204" pitchFamily="34" charset="0"/>
              </a:rPr>
              <a:t> help this young person to … develop their own social network or community network?” </a:t>
            </a:r>
          </a:p>
          <a:p>
            <a:pPr lvl="0" algn="ctr">
              <a:defRPr/>
            </a:pPr>
            <a:r>
              <a:rPr lang="en-GB" sz="1600" b="1" i="1" dirty="0">
                <a:latin typeface="Arial" panose="020B0604020202020204" pitchFamily="34" charset="0"/>
                <a:cs typeface="Arial" panose="020B0604020202020204" pitchFamily="34" charset="0"/>
              </a:rPr>
              <a:t>Pathway Team </a:t>
            </a:r>
          </a:p>
          <a:p>
            <a:pPr lvl="0" algn="ctr">
              <a:defRPr/>
            </a:pPr>
            <a:r>
              <a:rPr lang="en-GB" sz="1600" b="1" i="1" dirty="0">
                <a:latin typeface="Arial" panose="020B0604020202020204" pitchFamily="34" charset="0"/>
                <a:cs typeface="Arial" panose="020B0604020202020204" pitchFamily="34" charset="0"/>
              </a:rPr>
              <a:t>Leader </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20729"/>
          <a:stretch/>
        </p:blipFill>
        <p:spPr>
          <a:xfrm>
            <a:off x="7790911" y="2864229"/>
            <a:ext cx="2534105" cy="2008798"/>
          </a:xfrm>
          <a:prstGeom prst="rect">
            <a:avLst/>
          </a:prstGeom>
        </p:spPr>
      </p:pic>
    </p:spTree>
    <p:custDataLst>
      <p:tags r:id="rId1"/>
    </p:custDataLst>
    <p:extLst>
      <p:ext uri="{BB962C8B-B14F-4D97-AF65-F5344CB8AC3E}">
        <p14:creationId xmlns:p14="http://schemas.microsoft.com/office/powerpoint/2010/main" val="169251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C293-E50D-49D8-960B-44DA329FFCA2}"/>
              </a:ext>
            </a:extLst>
          </p:cNvPr>
          <p:cNvSpPr>
            <a:spLocks noGrp="1"/>
          </p:cNvSpPr>
          <p:nvPr>
            <p:ph type="title"/>
          </p:nvPr>
        </p:nvSpPr>
        <p:spPr/>
        <p:txBody>
          <a:bodyPr/>
          <a:lstStyle/>
          <a:p>
            <a:pPr algn="ctr"/>
            <a:r>
              <a:rPr lang="en-GB" dirty="0">
                <a:solidFill>
                  <a:srgbClr val="7030A0"/>
                </a:solidFill>
                <a:latin typeface="Candara" panose="020E0502030303020204" pitchFamily="34" charset="0"/>
              </a:rPr>
              <a:t>The ‘</a:t>
            </a:r>
            <a:r>
              <a:rPr lang="en-GB" i="1" dirty="0">
                <a:solidFill>
                  <a:srgbClr val="7030A0"/>
                </a:solidFill>
                <a:latin typeface="Candara" panose="020E0502030303020204" pitchFamily="34" charset="0"/>
              </a:rPr>
              <a:t>Your Life Your Care</a:t>
            </a:r>
            <a:r>
              <a:rPr lang="en-GB" dirty="0">
                <a:solidFill>
                  <a:srgbClr val="7030A0"/>
                </a:solidFill>
                <a:latin typeface="Candara" panose="020E0502030303020204" pitchFamily="34" charset="0"/>
              </a:rPr>
              <a:t>’ and ‘</a:t>
            </a:r>
            <a:r>
              <a:rPr lang="en-GB" i="1" dirty="0">
                <a:solidFill>
                  <a:srgbClr val="7030A0"/>
                </a:solidFill>
                <a:latin typeface="Candara" panose="020E0502030303020204" pitchFamily="34" charset="0"/>
              </a:rPr>
              <a:t>Your Life Beyond Care’</a:t>
            </a:r>
            <a:r>
              <a:rPr lang="en-GB" dirty="0">
                <a:solidFill>
                  <a:srgbClr val="7030A0"/>
                </a:solidFill>
                <a:latin typeface="Candara" panose="020E0502030303020204" pitchFamily="34" charset="0"/>
              </a:rPr>
              <a:t> Surveys </a:t>
            </a:r>
          </a:p>
        </p:txBody>
      </p:sp>
      <p:pic>
        <p:nvPicPr>
          <p:cNvPr id="5" name="Picture 3">
            <a:extLst>
              <a:ext uri="{FF2B5EF4-FFF2-40B4-BE49-F238E27FC236}">
                <a16:creationId xmlns:a16="http://schemas.microsoft.com/office/drawing/2014/main" id="{85504078-5288-4499-802B-2BF3DEF18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0160"/>
            <a:ext cx="3072809" cy="5651101"/>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152C3A32-5EEC-4477-A2A9-E2C91CB80424}"/>
              </a:ext>
            </a:extLst>
          </p:cNvPr>
          <p:cNvSpPr>
            <a:spLocks noGrp="1"/>
          </p:cNvSpPr>
          <p:nvPr>
            <p:ph idx="1"/>
          </p:nvPr>
        </p:nvSpPr>
        <p:spPr>
          <a:xfrm>
            <a:off x="2915993" y="1886068"/>
            <a:ext cx="9031458" cy="4849812"/>
          </a:xfrm>
        </p:spPr>
        <p:txBody>
          <a:bodyPr>
            <a:normAutofit fontScale="92500" lnSpcReduction="10000"/>
          </a:bodyPr>
          <a:lstStyle/>
          <a:p>
            <a:pPr marL="0" indent="0">
              <a:buNone/>
            </a:pPr>
            <a:r>
              <a:rPr lang="en-GB" dirty="0"/>
              <a:t>Began in 2013 when we were asked to identify LAs whose children had a good care journey, identify how (</a:t>
            </a:r>
            <a:r>
              <a:rPr lang="en-GB" dirty="0">
                <a:solidFill>
                  <a:schemeClr val="accent6">
                    <a:lumMod val="75000"/>
                  </a:schemeClr>
                </a:solidFill>
              </a:rPr>
              <a:t>Bright Spots)</a:t>
            </a:r>
            <a:r>
              <a:rPr lang="en-GB" dirty="0"/>
              <a:t> and disseminate to other LAs. Could not answer the research question.</a:t>
            </a:r>
          </a:p>
          <a:p>
            <a:pPr lvl="1">
              <a:buFont typeface="Arial" panose="020B0604020202020204" pitchFamily="34" charset="0"/>
              <a:buChar char="•"/>
            </a:pPr>
            <a:r>
              <a:rPr lang="en-GB" sz="2800" dirty="0"/>
              <a:t>ADCS aims of care system – protect child from further harm, address a child’s needs for good parenting, improve their outcomes and enable them to recover from trauma   </a:t>
            </a:r>
          </a:p>
          <a:p>
            <a:pPr lvl="1">
              <a:buFont typeface="Arial" panose="020B0604020202020204" pitchFamily="34" charset="0"/>
              <a:buChar char="•"/>
            </a:pPr>
            <a:r>
              <a:rPr lang="en-GB" sz="2800" dirty="0"/>
              <a:t>But national data focused on process issues with some broad objective (mainly negative) outcome measures  </a:t>
            </a:r>
          </a:p>
          <a:p>
            <a:pPr lvl="1">
              <a:buFont typeface="Arial" panose="020B0604020202020204" pitchFamily="34" charset="0"/>
              <a:buChar char="•"/>
            </a:pPr>
            <a:r>
              <a:rPr lang="en-GB" sz="2800" dirty="0"/>
              <a:t>No data collected systematically on how children feel they are doing </a:t>
            </a:r>
          </a:p>
          <a:p>
            <a:pPr lvl="1"/>
            <a:r>
              <a:rPr lang="en-GB" sz="2800" dirty="0"/>
              <a:t>NAO (2019) £4.2 billion spent by LAs on children in care - no indicators that measure efficacy of care system.</a:t>
            </a:r>
          </a:p>
          <a:p>
            <a:pPr lvl="1"/>
            <a:endParaRPr lang="en-GB" sz="2800" dirty="0"/>
          </a:p>
          <a:p>
            <a:pPr marL="0" indent="0">
              <a:buNone/>
            </a:pPr>
            <a:endParaRPr lang="en-GB" dirty="0">
              <a:latin typeface="Garamond" panose="02020404030301010803" pitchFamily="18" charset="0"/>
            </a:endParaRPr>
          </a:p>
        </p:txBody>
      </p:sp>
    </p:spTree>
    <p:extLst>
      <p:ext uri="{BB962C8B-B14F-4D97-AF65-F5344CB8AC3E}">
        <p14:creationId xmlns:p14="http://schemas.microsoft.com/office/powerpoint/2010/main" val="2114505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London and South East\Policy &amp; Practice Development\Bright Spots Project\External Communications\Icons &amp; Graphics\10,000 voices\WMLG - Care leaver report 2020\INFOGRAPHICS-Summary\WMLG-Well-Being-Key-Issu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664" y="381962"/>
            <a:ext cx="6192688" cy="6192688"/>
          </a:xfrm>
          <a:prstGeom prst="rect">
            <a:avLst/>
          </a:prstGeom>
          <a:solidFill>
            <a:schemeClr val="bg1"/>
          </a:solidFill>
        </p:spPr>
      </p:pic>
      <p:sp>
        <p:nvSpPr>
          <p:cNvPr id="11" name="Rectangle 10"/>
          <p:cNvSpPr/>
          <p:nvPr/>
        </p:nvSpPr>
        <p:spPr>
          <a:xfrm>
            <a:off x="8324510" y="1437121"/>
            <a:ext cx="4572000" cy="369332"/>
          </a:xfrm>
          <a:prstGeom prst="rect">
            <a:avLst/>
          </a:prstGeom>
        </p:spPr>
        <p:txBody>
          <a:bodyPr>
            <a:spAutoFit/>
          </a:bodyPr>
          <a:lstStyle/>
          <a:p>
            <a:pPr marL="285750" indent="-285750">
              <a:spcAft>
                <a:spcPts val="600"/>
              </a:spcAft>
              <a:buFont typeface="Arial" panose="020B0604020202020204" pitchFamily="34" charset="0"/>
              <a:buChar char="•"/>
            </a:pPr>
            <a:endParaRPr lang="en-GB" dirty="0"/>
          </a:p>
        </p:txBody>
      </p:sp>
      <p:sp>
        <p:nvSpPr>
          <p:cNvPr id="4" name="Rectangle 3"/>
          <p:cNvSpPr/>
          <p:nvPr/>
        </p:nvSpPr>
        <p:spPr>
          <a:xfrm>
            <a:off x="8382000" y="142474"/>
            <a:ext cx="2106488" cy="1200329"/>
          </a:xfrm>
          <a:prstGeom prst="rect">
            <a:avLst/>
          </a:prstGeom>
        </p:spPr>
        <p:txBody>
          <a:bodyPr wrap="square">
            <a:spAutoFit/>
          </a:bodyPr>
          <a:lstStyle/>
          <a:p>
            <a:pPr algn="r"/>
            <a:r>
              <a:rPr lang="en-GB" b="1" dirty="0">
                <a:solidFill>
                  <a:srgbClr val="80388D"/>
                </a:solidFill>
                <a:latin typeface="Arial" panose="020B0604020202020204" pitchFamily="34" charset="0"/>
                <a:cs typeface="Arial" panose="020B0604020202020204" pitchFamily="34" charset="0"/>
              </a:rPr>
              <a:t>Support emotional well-being and mental health</a:t>
            </a:r>
            <a:endParaRPr lang="en-GB" dirty="0"/>
          </a:p>
        </p:txBody>
      </p:sp>
      <p:sp>
        <p:nvSpPr>
          <p:cNvPr id="2" name="Rectangle 1"/>
          <p:cNvSpPr/>
          <p:nvPr/>
        </p:nvSpPr>
        <p:spPr>
          <a:xfrm>
            <a:off x="1703513" y="188641"/>
            <a:ext cx="1624345" cy="1200329"/>
          </a:xfrm>
          <a:prstGeom prst="rect">
            <a:avLst/>
          </a:prstGeom>
        </p:spPr>
        <p:txBody>
          <a:bodyPr wrap="square">
            <a:spAutoFit/>
          </a:bodyPr>
          <a:lstStyle/>
          <a:p>
            <a:r>
              <a:rPr lang="en-GB" b="1" dirty="0">
                <a:solidFill>
                  <a:srgbClr val="80388D"/>
                </a:solidFill>
                <a:latin typeface="Arial" panose="020B0604020202020204" pitchFamily="34" charset="0"/>
                <a:cs typeface="Arial" panose="020B0604020202020204" pitchFamily="34" charset="0"/>
              </a:rPr>
              <a:t>Improve connections and relationships </a:t>
            </a:r>
            <a:endParaRPr lang="en-GB" dirty="0"/>
          </a:p>
        </p:txBody>
      </p:sp>
      <p:sp>
        <p:nvSpPr>
          <p:cNvPr id="3" name="Oval 2"/>
          <p:cNvSpPr/>
          <p:nvPr/>
        </p:nvSpPr>
        <p:spPr>
          <a:xfrm>
            <a:off x="4443102" y="4469576"/>
            <a:ext cx="1152283"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574817" y="980729"/>
            <a:ext cx="1152283" cy="1119665"/>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791590" y="2321347"/>
            <a:ext cx="1080275"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727100" y="1373232"/>
            <a:ext cx="1152283" cy="1119665"/>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473276" y="1352056"/>
            <a:ext cx="1118668" cy="1140841"/>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435404" y="2328153"/>
            <a:ext cx="1108868"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715324" y="4469575"/>
            <a:ext cx="1108868"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057904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12" grpId="0" animBg="1"/>
      <p:bldP spid="16"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16213" y="-5891196"/>
            <a:ext cx="9059272" cy="8640960"/>
          </a:xfrm>
          <a:prstGeom prst="ellipse">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1672231" y="1773158"/>
            <a:ext cx="5592348" cy="100777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Arial" pitchFamily="34" charset="0"/>
                <a:cs typeface="Arial" pitchFamily="34" charset="0"/>
              </a:rPr>
              <a:t>Why? </a:t>
            </a:r>
            <a:r>
              <a:rPr lang="en-GB" dirty="0">
                <a:solidFill>
                  <a:schemeClr val="tx1"/>
                </a:solidFill>
                <a:latin typeface="Arial" panose="020B0604020202020204" pitchFamily="34" charset="0"/>
                <a:cs typeface="Arial" panose="020B0604020202020204" pitchFamily="34" charset="0"/>
              </a:rPr>
              <a:t>When developing </a:t>
            </a:r>
            <a:r>
              <a:rPr lang="en-GB" i="1" dirty="0">
                <a:solidFill>
                  <a:schemeClr val="tx1"/>
                </a:solidFill>
                <a:latin typeface="Arial" panose="020B0604020202020204" pitchFamily="34" charset="0"/>
                <a:cs typeface="Arial" panose="020B0604020202020204" pitchFamily="34" charset="0"/>
              </a:rPr>
              <a:t>YLBC </a:t>
            </a:r>
            <a:r>
              <a:rPr lang="en-GB" dirty="0">
                <a:solidFill>
                  <a:schemeClr val="tx1"/>
                </a:solidFill>
                <a:latin typeface="Arial" panose="020B0604020202020204" pitchFamily="34" charset="0"/>
                <a:cs typeface="Arial" panose="020B0604020202020204" pitchFamily="34" charset="0"/>
              </a:rPr>
              <a:t>survey care leavers stressed importance of leaving care workers being easy to get hold of and someone you can trust.</a:t>
            </a:r>
          </a:p>
        </p:txBody>
      </p:sp>
      <p:sp>
        <p:nvSpPr>
          <p:cNvPr id="12" name="Rounded Rectangle 11"/>
          <p:cNvSpPr/>
          <p:nvPr/>
        </p:nvSpPr>
        <p:spPr>
          <a:xfrm>
            <a:off x="1674151" y="5805265"/>
            <a:ext cx="8814338" cy="948551"/>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latin typeface="Arial" panose="020B0604020202020204" pitchFamily="34" charset="0"/>
                <a:cs typeface="Arial" panose="020B0604020202020204" pitchFamily="34" charset="0"/>
              </a:rPr>
              <a:t>Impact</a:t>
            </a:r>
            <a:r>
              <a:rPr lang="en-GB" dirty="0">
                <a:solidFill>
                  <a:schemeClr val="bg1"/>
                </a:solidFill>
                <a:latin typeface="Arial" panose="020B0604020202020204" pitchFamily="34" charset="0"/>
                <a:cs typeface="Arial" panose="020B0604020202020204" pitchFamily="34" charset="0"/>
              </a:rPr>
              <a:t>: Higher % of care leavers trusted PA ‘all or most of the time’ (86% vs 78%) and felt they could easily  get in touch with their PAs (79% vs 71%) than in other LAs</a:t>
            </a:r>
            <a:endParaRPr lang="en-GB" dirty="0">
              <a:latin typeface="Arial" pitchFamily="34" charset="0"/>
              <a:cs typeface="Arial" pitchFamily="34" charset="0"/>
            </a:endParaRPr>
          </a:p>
        </p:txBody>
      </p:sp>
      <p:sp>
        <p:nvSpPr>
          <p:cNvPr id="9" name="Rectangle 6"/>
          <p:cNvSpPr>
            <a:spLocks noChangeArrowheads="1"/>
          </p:cNvSpPr>
          <p:nvPr/>
        </p:nvSpPr>
        <p:spPr bwMode="auto">
          <a:xfrm>
            <a:off x="1676400" y="-186154"/>
            <a:ext cx="29046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t>e.</a:t>
            </a:r>
            <a:b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br>
            <a:b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br>
            <a:endParaRPr lang="en-GB" altLang="en-US" dirty="0">
              <a:latin typeface="Arial" panose="020B0604020202020204" pitchFamily="34" charset="0"/>
            </a:endParaRPr>
          </a:p>
        </p:txBody>
      </p:sp>
      <p:sp>
        <p:nvSpPr>
          <p:cNvPr id="17" name="Rounded Rectangle 16"/>
          <p:cNvSpPr/>
          <p:nvPr/>
        </p:nvSpPr>
        <p:spPr>
          <a:xfrm>
            <a:off x="2979369" y="-624486"/>
            <a:ext cx="4700807" cy="2973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prstClr val="white"/>
                </a:solidFill>
                <a:latin typeface="Arial" panose="020B0604020202020204" pitchFamily="34" charset="0"/>
                <a:cs typeface="Arial" panose="020B0604020202020204" pitchFamily="34" charset="0"/>
              </a:rPr>
              <a:t>Coventry</a:t>
            </a:r>
          </a:p>
          <a:p>
            <a:r>
              <a:rPr lang="en-US" sz="2400" b="1" dirty="0">
                <a:solidFill>
                  <a:prstClr val="white"/>
                </a:solidFill>
                <a:latin typeface="Arial" panose="020B0604020202020204" pitchFamily="34" charset="0"/>
                <a:cs typeface="Arial" panose="020B0604020202020204" pitchFamily="34" charset="0"/>
              </a:rPr>
              <a:t>Building connection and trust with leaving care workers/PAs </a:t>
            </a:r>
            <a:endParaRPr lang="en-GB" sz="3200" b="1" dirty="0">
              <a:solidFill>
                <a:prstClr val="white"/>
              </a:solidFill>
              <a:latin typeface="Arial" panose="020B0604020202020204" pitchFamily="34" charset="0"/>
              <a:cs typeface="Arial" panose="020B0604020202020204" pitchFamily="34" charset="0"/>
            </a:endParaRPr>
          </a:p>
        </p:txBody>
      </p:sp>
      <p:sp>
        <p:nvSpPr>
          <p:cNvPr id="20" name="TextBox 19"/>
          <p:cNvSpPr txBox="1"/>
          <p:nvPr/>
        </p:nvSpPr>
        <p:spPr>
          <a:xfrm>
            <a:off x="-2969463" y="2420888"/>
            <a:ext cx="130035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June 2020</a:t>
            </a:r>
            <a:endParaRPr lang="en-GB" b="1" dirty="0">
              <a:solidFill>
                <a:schemeClr val="bg1"/>
              </a:solidFill>
              <a:latin typeface="Arial" panose="020B0604020202020204" pitchFamily="34" charset="0"/>
              <a:cs typeface="Arial" panose="020B0604020202020204" pitchFamily="34" charset="0"/>
            </a:endParaRPr>
          </a:p>
        </p:txBody>
      </p:sp>
      <p:sp>
        <p:nvSpPr>
          <p:cNvPr id="15" name="Oval 14"/>
          <p:cNvSpPr/>
          <p:nvPr/>
        </p:nvSpPr>
        <p:spPr>
          <a:xfrm>
            <a:off x="1675417" y="117188"/>
            <a:ext cx="1296144" cy="12961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1645748" y="372845"/>
            <a:ext cx="1296144" cy="784830"/>
          </a:xfrm>
          <a:prstGeom prst="rect">
            <a:avLst/>
          </a:prstGeom>
        </p:spPr>
        <p:txBody>
          <a:bodyPr wrap="square">
            <a:spAutoFit/>
          </a:bodyPr>
          <a:lstStyle/>
          <a:p>
            <a:pPr algn="ctr">
              <a:lnSpc>
                <a:spcPts val="1800"/>
              </a:lnSpc>
            </a:pPr>
            <a:r>
              <a:rPr lang="en-GB" dirty="0">
                <a:latin typeface="Frankfurter_Medium" pitchFamily="34" charset="0"/>
              </a:rPr>
              <a:t>Bright Spot of</a:t>
            </a:r>
          </a:p>
          <a:p>
            <a:pPr algn="ctr">
              <a:lnSpc>
                <a:spcPts val="1800"/>
              </a:lnSpc>
            </a:pPr>
            <a:r>
              <a:rPr lang="en-GB" dirty="0">
                <a:latin typeface="Frankfurter_Medium" pitchFamily="34" charset="0"/>
              </a:rPr>
              <a:t> practice</a:t>
            </a:r>
          </a:p>
        </p:txBody>
      </p:sp>
      <p:pic>
        <p:nvPicPr>
          <p:cNvPr id="16" name="Content Placeholder 7">
            <a:extLst>
              <a:ext uri="{FF2B5EF4-FFF2-40B4-BE49-F238E27FC236}">
                <a16:creationId xmlns:a16="http://schemas.microsoft.com/office/drawing/2014/main" id="{160F3CDC-ED90-4524-98B7-D2159408D8E7}"/>
              </a:ext>
            </a:extLst>
          </p:cNvPr>
          <p:cNvPicPr>
            <a:picLocks noGrp="1" noChangeAspect="1"/>
          </p:cNvPicPr>
          <p:nvPr>
            <p:ph sz="half" idx="2"/>
          </p:nvPr>
        </p:nvPicPr>
        <p:blipFill rotWithShape="1">
          <a:blip r:embed="rId4"/>
          <a:srcRect t="18886" r="17457"/>
          <a:stretch/>
        </p:blipFill>
        <p:spPr>
          <a:xfrm>
            <a:off x="7387296" y="188641"/>
            <a:ext cx="3095327" cy="2561123"/>
          </a:xfrm>
          <a:prstGeom prst="rect">
            <a:avLst/>
          </a:prstGeom>
        </p:spPr>
      </p:pic>
      <p:sp>
        <p:nvSpPr>
          <p:cNvPr id="13" name="Rounded Rectangle 12"/>
          <p:cNvSpPr/>
          <p:nvPr/>
        </p:nvSpPr>
        <p:spPr>
          <a:xfrm>
            <a:off x="1674150" y="2844076"/>
            <a:ext cx="8814338" cy="2889180"/>
          </a:xfrm>
          <a:prstGeom prst="roundRect">
            <a:avLst>
              <a:gd name="adj" fmla="val 820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US" altLang="en-US" b="1" dirty="0">
                <a:solidFill>
                  <a:schemeClr val="tx1"/>
                </a:solidFill>
                <a:latin typeface="Arial" panose="020B0604020202020204" pitchFamily="34" charset="0"/>
                <a:ea typeface="Times New Roman" panose="02020603050405020304" pitchFamily="18" charset="0"/>
                <a:cs typeface="Arial" panose="020B0604020202020204" pitchFamily="34" charset="0"/>
              </a:rPr>
              <a:t>What? </a:t>
            </a:r>
          </a:p>
          <a:p>
            <a:pPr marL="171450" indent="-171450">
              <a:spcBef>
                <a:spcPts val="300"/>
              </a:spcBef>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Local authority have invested in, and actively encourage, the use of social media: e.g. PAs use </a:t>
            </a:r>
            <a:r>
              <a:rPr lang="en-US" dirty="0" err="1">
                <a:solidFill>
                  <a:schemeClr val="tx1"/>
                </a:solidFill>
                <a:latin typeface="Arial" panose="020B0604020202020204" pitchFamily="34" charset="0"/>
                <a:cs typeface="Arial" panose="020B0604020202020204" pitchFamily="34" charset="0"/>
              </a:rPr>
              <a:t>WhatsApp</a:t>
            </a:r>
            <a:r>
              <a:rPr lang="en-US" dirty="0">
                <a:solidFill>
                  <a:schemeClr val="tx1"/>
                </a:solidFill>
                <a:latin typeface="Arial" panose="020B0604020202020204" pitchFamily="34" charset="0"/>
                <a:cs typeface="Arial" panose="020B0604020202020204" pitchFamily="34" charset="0"/>
              </a:rPr>
              <a:t>, Instagram; Leaving Care service Facebook page; care leaver apprentice develops social media links.</a:t>
            </a:r>
          </a:p>
          <a:p>
            <a:pPr marL="171450" indent="-171450">
              <a:spcBef>
                <a:spcPts val="300"/>
              </a:spcBef>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LA Ethos - catch ups/interactions used as opportunities to check out how young people are feeling. </a:t>
            </a:r>
          </a:p>
          <a:p>
            <a:pPr marL="171450" indent="-171450">
              <a:spcBef>
                <a:spcPts val="300"/>
              </a:spcBef>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PAs act like parent and catch up/spend time as opposed to conduct statutory visit </a:t>
            </a:r>
          </a:p>
          <a:p>
            <a:pPr marL="171450" indent="-171450">
              <a:spcBef>
                <a:spcPts val="300"/>
              </a:spcBef>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PAs have purchase card to pay for e.g. coffee/meal or gift to celebrate success. </a:t>
            </a:r>
          </a:p>
          <a:p>
            <a:pPr marL="171450" indent="-171450">
              <a:spcBef>
                <a:spcPts val="300"/>
              </a:spcBef>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YLBC survey in lockdown opportunity to check in/discuss issues raised.  </a:t>
            </a:r>
            <a:endParaRPr lang="en-US" dirty="0">
              <a:solidFill>
                <a:srgbClr val="222222"/>
              </a:solidFill>
              <a:latin typeface="Helvetica" panose="020B0604020202020204" pitchFamily="34" charset="0"/>
              <a:cs typeface="Times New Roman" panose="02020603050405020304" pitchFamily="18" charset="0"/>
            </a:endParaRPr>
          </a:p>
          <a:p>
            <a:pPr lvl="0"/>
            <a:endParaRPr lang="en-US" sz="1200" dirty="0">
              <a:solidFill>
                <a:srgbClr val="222222"/>
              </a:solidFill>
              <a:latin typeface="Helvetica"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23122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London and South East\Policy &amp; Practice Development\Bright Spots Project\External Communications\Icons &amp; Graphics\10,000 voices\WMLG - Care leaver report 2020\INFOGRAPHICS-Summary\WMLG-Well-Being-Key-Issu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664" y="381962"/>
            <a:ext cx="6192688" cy="6192688"/>
          </a:xfrm>
          <a:prstGeom prst="rect">
            <a:avLst/>
          </a:prstGeom>
          <a:solidFill>
            <a:schemeClr val="bg1"/>
          </a:solidFill>
        </p:spPr>
      </p:pic>
      <p:sp>
        <p:nvSpPr>
          <p:cNvPr id="11" name="Rectangle 10"/>
          <p:cNvSpPr/>
          <p:nvPr/>
        </p:nvSpPr>
        <p:spPr>
          <a:xfrm>
            <a:off x="8324510" y="1437121"/>
            <a:ext cx="4572000" cy="369332"/>
          </a:xfrm>
          <a:prstGeom prst="rect">
            <a:avLst/>
          </a:prstGeom>
        </p:spPr>
        <p:txBody>
          <a:bodyPr>
            <a:spAutoFit/>
          </a:bodyPr>
          <a:lstStyle/>
          <a:p>
            <a:pPr marL="285750" indent="-285750">
              <a:spcAft>
                <a:spcPts val="600"/>
              </a:spcAft>
              <a:buFont typeface="Arial" panose="020B0604020202020204" pitchFamily="34" charset="0"/>
              <a:buChar char="•"/>
            </a:pPr>
            <a:endParaRPr lang="en-GB" dirty="0"/>
          </a:p>
        </p:txBody>
      </p:sp>
      <p:sp>
        <p:nvSpPr>
          <p:cNvPr id="4" name="Rectangle 3"/>
          <p:cNvSpPr/>
          <p:nvPr/>
        </p:nvSpPr>
        <p:spPr>
          <a:xfrm>
            <a:off x="8382000" y="142474"/>
            <a:ext cx="2106488" cy="1200329"/>
          </a:xfrm>
          <a:prstGeom prst="rect">
            <a:avLst/>
          </a:prstGeom>
        </p:spPr>
        <p:txBody>
          <a:bodyPr wrap="square">
            <a:spAutoFit/>
          </a:bodyPr>
          <a:lstStyle/>
          <a:p>
            <a:pPr algn="r"/>
            <a:r>
              <a:rPr lang="en-GB" b="1" dirty="0">
                <a:solidFill>
                  <a:srgbClr val="80388D"/>
                </a:solidFill>
                <a:latin typeface="Arial" panose="020B0604020202020204" pitchFamily="34" charset="0"/>
                <a:cs typeface="Arial" panose="020B0604020202020204" pitchFamily="34" charset="0"/>
              </a:rPr>
              <a:t>Support emotional well-being and mental health</a:t>
            </a:r>
            <a:endParaRPr lang="en-GB" dirty="0"/>
          </a:p>
        </p:txBody>
      </p:sp>
      <p:sp>
        <p:nvSpPr>
          <p:cNvPr id="2" name="Rectangle 1"/>
          <p:cNvSpPr/>
          <p:nvPr/>
        </p:nvSpPr>
        <p:spPr>
          <a:xfrm>
            <a:off x="1703513" y="188641"/>
            <a:ext cx="1624345" cy="1200329"/>
          </a:xfrm>
          <a:prstGeom prst="rect">
            <a:avLst/>
          </a:prstGeom>
        </p:spPr>
        <p:txBody>
          <a:bodyPr wrap="square">
            <a:spAutoFit/>
          </a:bodyPr>
          <a:lstStyle/>
          <a:p>
            <a:r>
              <a:rPr lang="en-GB" b="1" dirty="0">
                <a:solidFill>
                  <a:srgbClr val="80388D"/>
                </a:solidFill>
                <a:latin typeface="Arial" panose="020B0604020202020204" pitchFamily="34" charset="0"/>
                <a:cs typeface="Arial" panose="020B0604020202020204" pitchFamily="34" charset="0"/>
              </a:rPr>
              <a:t>Improve connections and relationships </a:t>
            </a:r>
            <a:endParaRPr lang="en-GB" dirty="0"/>
          </a:p>
        </p:txBody>
      </p:sp>
      <p:sp>
        <p:nvSpPr>
          <p:cNvPr id="5" name="Rectangle 4"/>
          <p:cNvSpPr/>
          <p:nvPr/>
        </p:nvSpPr>
        <p:spPr>
          <a:xfrm>
            <a:off x="1725507" y="5690865"/>
            <a:ext cx="2714155" cy="923330"/>
          </a:xfrm>
          <a:prstGeom prst="rect">
            <a:avLst/>
          </a:prstGeom>
        </p:spPr>
        <p:txBody>
          <a:bodyPr wrap="square">
            <a:spAutoFit/>
          </a:bodyPr>
          <a:lstStyle/>
          <a:p>
            <a:r>
              <a:rPr lang="en-GB" b="1" dirty="0">
                <a:solidFill>
                  <a:srgbClr val="80388D"/>
                </a:solidFill>
                <a:latin typeface="Arial" panose="020B0604020202020204" pitchFamily="34" charset="0"/>
                <a:cs typeface="Arial" panose="020B0604020202020204" pitchFamily="34" charset="0"/>
              </a:rPr>
              <a:t>Provide money management and financial support</a:t>
            </a:r>
            <a:r>
              <a:rPr lang="en-GB" dirty="0">
                <a:solidFill>
                  <a:prstClr val="black"/>
                </a:solidFill>
                <a:latin typeface="Arial" panose="020B0604020202020204" pitchFamily="34" charset="0"/>
                <a:cs typeface="Arial" panose="020B0604020202020204" pitchFamily="34" charset="0"/>
              </a:rPr>
              <a:t> </a:t>
            </a:r>
            <a:endParaRPr lang="en-GB" dirty="0"/>
          </a:p>
        </p:txBody>
      </p:sp>
      <p:sp>
        <p:nvSpPr>
          <p:cNvPr id="3" name="Oval 2"/>
          <p:cNvSpPr/>
          <p:nvPr/>
        </p:nvSpPr>
        <p:spPr>
          <a:xfrm>
            <a:off x="4443102" y="4469576"/>
            <a:ext cx="1152283"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574817" y="980729"/>
            <a:ext cx="1152283" cy="1119665"/>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791590" y="2321347"/>
            <a:ext cx="1080275"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727100" y="1373232"/>
            <a:ext cx="1152283" cy="1119665"/>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473276" y="1352056"/>
            <a:ext cx="1118668" cy="1140841"/>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435404" y="2328153"/>
            <a:ext cx="1108868"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715324" y="4469575"/>
            <a:ext cx="1108868"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3777292" y="3521267"/>
            <a:ext cx="1108868" cy="1119665"/>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591944" y="4829616"/>
            <a:ext cx="1108868" cy="1119665"/>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031225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16213" y="-5891196"/>
            <a:ext cx="9059272" cy="8640960"/>
          </a:xfrm>
          <a:prstGeom prst="ellipse">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ounded Rectangle 9"/>
          <p:cNvSpPr/>
          <p:nvPr/>
        </p:nvSpPr>
        <p:spPr>
          <a:xfrm>
            <a:off x="1723483" y="1614918"/>
            <a:ext cx="5590429" cy="1007770"/>
          </a:xfrm>
          <a:prstGeom prst="round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prstClr val="black"/>
                </a:solidFill>
                <a:latin typeface="Arial" panose="020B0604020202020204" pitchFamily="34" charset="0"/>
                <a:cs typeface="Arial" pitchFamily="34" charset="0"/>
              </a:rPr>
              <a:t>Why? </a:t>
            </a:r>
            <a:r>
              <a:rPr lang="en-GB" dirty="0">
                <a:solidFill>
                  <a:srgbClr val="000000"/>
                </a:solidFill>
                <a:latin typeface="Arial" panose="020B0604020202020204" pitchFamily="34" charset="0"/>
                <a:cs typeface="Arial" panose="020B0604020202020204" pitchFamily="34" charset="0"/>
              </a:rPr>
              <a:t>Bright Spots finding: Care leavers 3 x more likely to struggle financially than general population. </a:t>
            </a:r>
          </a:p>
        </p:txBody>
      </p:sp>
      <p:sp>
        <p:nvSpPr>
          <p:cNvPr id="11" name="Rounded Rectangle 10"/>
          <p:cNvSpPr/>
          <p:nvPr/>
        </p:nvSpPr>
        <p:spPr>
          <a:xfrm>
            <a:off x="1723482" y="2708921"/>
            <a:ext cx="5569300" cy="2097583"/>
          </a:xfrm>
          <a:prstGeom prst="roundRect">
            <a:avLst>
              <a:gd name="adj" fmla="val 8202"/>
            </a:avLst>
          </a:prstGeom>
          <a:solidFill>
            <a:srgbClr val="F0F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en-US" b="1" dirty="0">
                <a:solidFill>
                  <a:prstClr val="black"/>
                </a:solidFill>
                <a:latin typeface="Arial" panose="020B0604020202020204" pitchFamily="34" charset="0"/>
                <a:ea typeface="Times New Roman" panose="02020603050405020304" pitchFamily="18" charset="0"/>
                <a:cs typeface="Arial" panose="020B0604020202020204" pitchFamily="34" charset="0"/>
              </a:rPr>
              <a:t>What?  </a:t>
            </a:r>
          </a:p>
          <a:p>
            <a:pPr marL="285750" indent="-28575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Care leavers’ ‘Reality Cheque’ project: corporate parents living on average weekly budget for CL</a:t>
            </a:r>
          </a:p>
          <a:p>
            <a:pPr marL="285750" indent="-28575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Challenge pack &amp; rules: £24 for 5 days &amp; share progress through social media</a:t>
            </a:r>
          </a:p>
          <a:p>
            <a:pPr marL="285750" indent="-28575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Encouraged to send in budget recipes </a:t>
            </a:r>
            <a:r>
              <a:rPr lang="en-GB" dirty="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GB" dirty="0">
                <a:solidFill>
                  <a:srgbClr val="000000"/>
                </a:solidFill>
                <a:latin typeface="Arial" panose="020B0604020202020204" pitchFamily="34" charset="0"/>
                <a:cs typeface="Arial" panose="020B0604020202020204" pitchFamily="34" charset="0"/>
              </a:rPr>
              <a:t>recipe book for care leavers  </a:t>
            </a:r>
            <a:endParaRPr lang="en-GB" dirty="0">
              <a:solidFill>
                <a:srgbClr val="000000">
                  <a:lumMod val="65000"/>
                  <a:lumOff val="35000"/>
                </a:srgbClr>
              </a:solidFill>
              <a:latin typeface="Arial" panose="020B0604020202020204" pitchFamily="34" charset="0"/>
              <a:cs typeface="Arial" panose="020B0604020202020204" pitchFamily="34" charset="0"/>
            </a:endParaRPr>
          </a:p>
          <a:p>
            <a:endParaRPr lang="en-GB" dirty="0">
              <a:solidFill>
                <a:srgbClr val="000000">
                  <a:lumMod val="65000"/>
                  <a:lumOff val="35000"/>
                </a:srgbClr>
              </a:solidFill>
              <a:latin typeface="Arial" panose="020B0604020202020204" pitchFamily="34" charset="0"/>
              <a:cs typeface="Arial" panose="020B0604020202020204" pitchFamily="34" charset="0"/>
            </a:endParaRPr>
          </a:p>
        </p:txBody>
      </p:sp>
      <p:sp>
        <p:nvSpPr>
          <p:cNvPr id="12" name="Rounded Rectangle 11"/>
          <p:cNvSpPr/>
          <p:nvPr/>
        </p:nvSpPr>
        <p:spPr>
          <a:xfrm>
            <a:off x="1747873" y="5013177"/>
            <a:ext cx="5566039" cy="151216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prstClr val="white"/>
                </a:solidFill>
                <a:latin typeface="Arial" panose="020B0604020202020204" pitchFamily="34" charset="0"/>
                <a:cs typeface="Arial" panose="020B0604020202020204" pitchFamily="34" charset="0"/>
              </a:rPr>
              <a:t>Impact: </a:t>
            </a:r>
            <a:r>
              <a:rPr lang="en-GB" dirty="0">
                <a:solidFill>
                  <a:schemeClr val="bg1"/>
                </a:solidFill>
                <a:latin typeface="Arial" panose="020B0604020202020204" pitchFamily="34" charset="0"/>
                <a:cs typeface="Arial" panose="020B0604020202020204" pitchFamily="34" charset="0"/>
              </a:rPr>
              <a:t>90+ people took part (incl. DCS); local press attention; raised the profile of care leavers’ money worries &amp; new ideas about what more can be done; Other local authorities want to run in their areas. </a:t>
            </a:r>
            <a:endParaRPr lang="en-GB" sz="1200" dirty="0">
              <a:solidFill>
                <a:prstClr val="white"/>
              </a:solidFill>
              <a:latin typeface="Arial" pitchFamily="34" charset="0"/>
              <a:cs typeface="Arial" pitchFamily="34" charset="0"/>
            </a:endParaRPr>
          </a:p>
        </p:txBody>
      </p:sp>
      <p:sp>
        <p:nvSpPr>
          <p:cNvPr id="9" name="Rectangle 6"/>
          <p:cNvSpPr>
            <a:spLocks noChangeArrowheads="1"/>
          </p:cNvSpPr>
          <p:nvPr/>
        </p:nvSpPr>
        <p:spPr bwMode="auto">
          <a:xfrm>
            <a:off x="1676400" y="-186154"/>
            <a:ext cx="29046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t>e.</a:t>
            </a:r>
            <a:b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br>
            <a:br>
              <a:rPr lang="en-GB" altLang="en-US" sz="1000" dirty="0">
                <a:solidFill>
                  <a:srgbClr val="222222"/>
                </a:solidFill>
                <a:latin typeface="Helvetica" panose="020B0604020202020204" pitchFamily="34" charset="0"/>
                <a:ea typeface="Times New Roman" panose="02020603050405020304" pitchFamily="18" charset="0"/>
                <a:cs typeface="Times New Roman" panose="02020603050405020304" pitchFamily="18" charset="0"/>
              </a:rPr>
            </a:br>
            <a:endParaRPr lang="en-GB" altLang="en-US" dirty="0">
              <a:solidFill>
                <a:prstClr val="black"/>
              </a:solidFill>
              <a:latin typeface="Arial" panose="020B0604020202020204" pitchFamily="34" charset="0"/>
            </a:endParaRPr>
          </a:p>
        </p:txBody>
      </p:sp>
      <p:sp>
        <p:nvSpPr>
          <p:cNvPr id="17" name="Rounded Rectangle 16"/>
          <p:cNvSpPr/>
          <p:nvPr/>
        </p:nvSpPr>
        <p:spPr>
          <a:xfrm>
            <a:off x="2979369" y="-740642"/>
            <a:ext cx="7878265" cy="2973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prstClr val="white"/>
                </a:solidFill>
                <a:latin typeface="Arial" panose="020B0604020202020204" pitchFamily="34" charset="0"/>
                <a:cs typeface="Arial" panose="020B0604020202020204" pitchFamily="34" charset="0"/>
              </a:rPr>
              <a:t>Sheffield</a:t>
            </a:r>
          </a:p>
          <a:p>
            <a:r>
              <a:rPr lang="en-GB" sz="4000" b="1" dirty="0">
                <a:solidFill>
                  <a:prstClr val="white"/>
                </a:solidFill>
                <a:latin typeface="Arial" panose="020B0604020202020204" pitchFamily="34" charset="0"/>
                <a:cs typeface="Arial" panose="020B0604020202020204" pitchFamily="34" charset="0"/>
              </a:rPr>
              <a:t>‘Reality Cheque’ </a:t>
            </a:r>
            <a:endParaRPr lang="en-GB" sz="2400" b="1" dirty="0">
              <a:solidFill>
                <a:prstClr val="white"/>
              </a:solidFill>
              <a:latin typeface="Arial" panose="020B0604020202020204" pitchFamily="34" charset="0"/>
              <a:cs typeface="Arial" panose="020B0604020202020204" pitchFamily="34" charset="0"/>
            </a:endParaRPr>
          </a:p>
        </p:txBody>
      </p:sp>
      <p:sp>
        <p:nvSpPr>
          <p:cNvPr id="20" name="TextBox 19"/>
          <p:cNvSpPr txBox="1"/>
          <p:nvPr/>
        </p:nvSpPr>
        <p:spPr>
          <a:xfrm>
            <a:off x="-2969463" y="2420888"/>
            <a:ext cx="1300356" cy="369332"/>
          </a:xfrm>
          <a:prstGeom prst="rect">
            <a:avLst/>
          </a:prstGeom>
          <a:noFill/>
        </p:spPr>
        <p:txBody>
          <a:bodyPr wrap="none" rtlCol="0">
            <a:spAutoFit/>
          </a:bodyPr>
          <a:lstStyle/>
          <a:p>
            <a:r>
              <a:rPr lang="en-US" b="1" dirty="0">
                <a:solidFill>
                  <a:prstClr val="white"/>
                </a:solidFill>
                <a:latin typeface="Arial" panose="020B0604020202020204" pitchFamily="34" charset="0"/>
                <a:cs typeface="Arial" panose="020B0604020202020204" pitchFamily="34" charset="0"/>
              </a:rPr>
              <a:t>June 2020</a:t>
            </a:r>
            <a:endParaRPr lang="en-GB"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stretch>
            <a:fillRect/>
          </a:stretch>
        </p:blipFill>
        <p:spPr>
          <a:xfrm>
            <a:off x="1675482" y="46857"/>
            <a:ext cx="1298561" cy="1292464"/>
          </a:xfrm>
          <a:prstGeom prst="rect">
            <a:avLst/>
          </a:prstGeom>
        </p:spPr>
      </p:pic>
      <p:pic>
        <p:nvPicPr>
          <p:cNvPr id="13"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37582" y="2790221"/>
            <a:ext cx="2847854" cy="13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37583" y="5879013"/>
            <a:ext cx="2927527" cy="646331"/>
          </a:xfrm>
          <a:prstGeom prst="rect">
            <a:avLst/>
          </a:prstGeom>
        </p:spPr>
        <p:txBody>
          <a:bodyPr wrap="square">
            <a:spAutoFit/>
          </a:bodyPr>
          <a:lstStyle/>
          <a:p>
            <a:r>
              <a:rPr lang="en-GB" b="1" dirty="0">
                <a:latin typeface="Arial" pitchFamily="34" charset="0"/>
                <a:cs typeface="Arial" pitchFamily="34" charset="0"/>
              </a:rPr>
              <a:t>Read more: </a:t>
            </a:r>
            <a:r>
              <a:rPr lang="en-GB" b="1" dirty="0">
                <a:latin typeface="Arial" pitchFamily="34" charset="0"/>
                <a:cs typeface="Arial" pitchFamily="34" charset="0"/>
                <a:hlinkClick r:id="rId6"/>
              </a:rPr>
              <a:t>https://bit.ly/2YRJ3NG</a:t>
            </a:r>
            <a:r>
              <a:rPr lang="en-GB" b="1" dirty="0">
                <a:latin typeface="Arial" pitchFamily="34" charset="0"/>
                <a:cs typeface="Arial" pitchFamily="34" charset="0"/>
              </a:rPr>
              <a:t> </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5939" y="633600"/>
            <a:ext cx="1962636" cy="1962636"/>
          </a:xfrm>
          <a:prstGeom prst="rect">
            <a:avLst/>
          </a:prstGeom>
        </p:spPr>
      </p:pic>
    </p:spTree>
    <p:custDataLst>
      <p:tags r:id="rId1"/>
    </p:custDataLst>
    <p:extLst>
      <p:ext uri="{BB962C8B-B14F-4D97-AF65-F5344CB8AC3E}">
        <p14:creationId xmlns:p14="http://schemas.microsoft.com/office/powerpoint/2010/main" val="2365801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London and South East\Policy &amp; Practice Development\Bright Spots Project\External Communications\Icons &amp; Graphics\10,000 voices\WMLG - Care leaver report 2020\INFOGRAPHICS-Summary\WMLG-Well-Being-Key-Issu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664" y="381962"/>
            <a:ext cx="6192688" cy="6192688"/>
          </a:xfrm>
          <a:prstGeom prst="rect">
            <a:avLst/>
          </a:prstGeom>
          <a:solidFill>
            <a:schemeClr val="bg1"/>
          </a:solidFill>
        </p:spPr>
      </p:pic>
      <p:sp>
        <p:nvSpPr>
          <p:cNvPr id="11" name="Rectangle 10"/>
          <p:cNvSpPr/>
          <p:nvPr/>
        </p:nvSpPr>
        <p:spPr>
          <a:xfrm>
            <a:off x="8324510" y="1437121"/>
            <a:ext cx="4572000" cy="369332"/>
          </a:xfrm>
          <a:prstGeom prst="rect">
            <a:avLst/>
          </a:prstGeom>
        </p:spPr>
        <p:txBody>
          <a:bodyPr>
            <a:spAutoFit/>
          </a:bodyPr>
          <a:lstStyle/>
          <a:p>
            <a:pPr marL="285750" indent="-285750">
              <a:spcAft>
                <a:spcPts val="600"/>
              </a:spcAft>
              <a:buFont typeface="Arial" panose="020B0604020202020204" pitchFamily="34" charset="0"/>
              <a:buChar char="•"/>
            </a:pPr>
            <a:endParaRPr lang="en-GB" dirty="0"/>
          </a:p>
        </p:txBody>
      </p:sp>
      <p:sp>
        <p:nvSpPr>
          <p:cNvPr id="7" name="Rectangle 6"/>
          <p:cNvSpPr/>
          <p:nvPr/>
        </p:nvSpPr>
        <p:spPr>
          <a:xfrm>
            <a:off x="7975543" y="5690865"/>
            <a:ext cx="2501005" cy="923330"/>
          </a:xfrm>
          <a:prstGeom prst="rect">
            <a:avLst/>
          </a:prstGeom>
        </p:spPr>
        <p:txBody>
          <a:bodyPr wrap="square">
            <a:spAutoFit/>
          </a:bodyPr>
          <a:lstStyle/>
          <a:p>
            <a:pPr algn="r"/>
            <a:r>
              <a:rPr lang="en-GB" b="1" dirty="0">
                <a:solidFill>
                  <a:srgbClr val="80388D"/>
                </a:solidFill>
                <a:latin typeface="Arial" panose="020B0604020202020204" pitchFamily="34" charset="0"/>
                <a:cs typeface="Arial" panose="020B0604020202020204" pitchFamily="34" charset="0"/>
              </a:rPr>
              <a:t>Improve accommodation support </a:t>
            </a:r>
            <a:endParaRPr lang="en-GB" dirty="0"/>
          </a:p>
        </p:txBody>
      </p:sp>
      <p:sp>
        <p:nvSpPr>
          <p:cNvPr id="4" name="Rectangle 3"/>
          <p:cNvSpPr/>
          <p:nvPr/>
        </p:nvSpPr>
        <p:spPr>
          <a:xfrm>
            <a:off x="8382000" y="142474"/>
            <a:ext cx="2106488" cy="1200329"/>
          </a:xfrm>
          <a:prstGeom prst="rect">
            <a:avLst/>
          </a:prstGeom>
        </p:spPr>
        <p:txBody>
          <a:bodyPr wrap="square">
            <a:spAutoFit/>
          </a:bodyPr>
          <a:lstStyle/>
          <a:p>
            <a:pPr algn="r"/>
            <a:r>
              <a:rPr lang="en-GB" b="1" dirty="0">
                <a:solidFill>
                  <a:srgbClr val="80388D"/>
                </a:solidFill>
                <a:latin typeface="Arial" panose="020B0604020202020204" pitchFamily="34" charset="0"/>
                <a:cs typeface="Arial" panose="020B0604020202020204" pitchFamily="34" charset="0"/>
              </a:rPr>
              <a:t>Support emotional well-being and mental health</a:t>
            </a:r>
            <a:endParaRPr lang="en-GB" dirty="0"/>
          </a:p>
        </p:txBody>
      </p:sp>
      <p:sp>
        <p:nvSpPr>
          <p:cNvPr id="2" name="Rectangle 1"/>
          <p:cNvSpPr/>
          <p:nvPr/>
        </p:nvSpPr>
        <p:spPr>
          <a:xfrm>
            <a:off x="1703513" y="188641"/>
            <a:ext cx="1624345" cy="1200329"/>
          </a:xfrm>
          <a:prstGeom prst="rect">
            <a:avLst/>
          </a:prstGeom>
        </p:spPr>
        <p:txBody>
          <a:bodyPr wrap="square">
            <a:spAutoFit/>
          </a:bodyPr>
          <a:lstStyle/>
          <a:p>
            <a:r>
              <a:rPr lang="en-GB" b="1" dirty="0">
                <a:solidFill>
                  <a:srgbClr val="80388D"/>
                </a:solidFill>
                <a:latin typeface="Arial" panose="020B0604020202020204" pitchFamily="34" charset="0"/>
                <a:cs typeface="Arial" panose="020B0604020202020204" pitchFamily="34" charset="0"/>
              </a:rPr>
              <a:t>Improve connections and relationships </a:t>
            </a:r>
            <a:endParaRPr lang="en-GB" dirty="0"/>
          </a:p>
        </p:txBody>
      </p:sp>
      <p:sp>
        <p:nvSpPr>
          <p:cNvPr id="5" name="Rectangle 4"/>
          <p:cNvSpPr/>
          <p:nvPr/>
        </p:nvSpPr>
        <p:spPr>
          <a:xfrm>
            <a:off x="1725507" y="5690865"/>
            <a:ext cx="2714155" cy="923330"/>
          </a:xfrm>
          <a:prstGeom prst="rect">
            <a:avLst/>
          </a:prstGeom>
        </p:spPr>
        <p:txBody>
          <a:bodyPr wrap="square">
            <a:spAutoFit/>
          </a:bodyPr>
          <a:lstStyle/>
          <a:p>
            <a:r>
              <a:rPr lang="en-GB" b="1" dirty="0">
                <a:solidFill>
                  <a:srgbClr val="80388D"/>
                </a:solidFill>
                <a:latin typeface="Arial" panose="020B0604020202020204" pitchFamily="34" charset="0"/>
                <a:cs typeface="Arial" panose="020B0604020202020204" pitchFamily="34" charset="0"/>
              </a:rPr>
              <a:t>Provide money management and financial support</a:t>
            </a:r>
            <a:r>
              <a:rPr lang="en-GB" dirty="0">
                <a:solidFill>
                  <a:prstClr val="black"/>
                </a:solidFill>
                <a:latin typeface="Arial" panose="020B0604020202020204" pitchFamily="34" charset="0"/>
                <a:cs typeface="Arial" panose="020B0604020202020204" pitchFamily="34" charset="0"/>
              </a:rPr>
              <a:t> </a:t>
            </a:r>
            <a:endParaRPr lang="en-GB" dirty="0"/>
          </a:p>
        </p:txBody>
      </p:sp>
      <p:sp>
        <p:nvSpPr>
          <p:cNvPr id="3" name="Oval 2"/>
          <p:cNvSpPr/>
          <p:nvPr/>
        </p:nvSpPr>
        <p:spPr>
          <a:xfrm>
            <a:off x="4443102" y="4469576"/>
            <a:ext cx="1152283"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574817" y="980729"/>
            <a:ext cx="1152283" cy="1119665"/>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791590" y="2321347"/>
            <a:ext cx="1080275"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727100" y="1373232"/>
            <a:ext cx="1152283" cy="1119665"/>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473276" y="1352056"/>
            <a:ext cx="1118668" cy="1140841"/>
          </a:xfrm>
          <a:prstGeom prst="ellipse">
            <a:avLst/>
          </a:prstGeom>
          <a:noFill/>
          <a:ln w="57150">
            <a:solidFill>
              <a:srgbClr val="EF7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435404" y="2328153"/>
            <a:ext cx="1108868"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715324" y="4469575"/>
            <a:ext cx="1108868" cy="11196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3784626" y="3521461"/>
            <a:ext cx="1108868" cy="1119665"/>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606131" y="4829616"/>
            <a:ext cx="1108868" cy="1119665"/>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435404" y="3501009"/>
            <a:ext cx="1108868" cy="1119665"/>
          </a:xfrm>
          <a:prstGeom prst="ellipse">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73124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16213" y="-5891196"/>
            <a:ext cx="9059272" cy="8640960"/>
          </a:xfrm>
          <a:prstGeom prst="ellipse">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1729993" y="1584176"/>
            <a:ext cx="5757956" cy="745997"/>
          </a:xfrm>
          <a:prstGeom prst="round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Arial" pitchFamily="34" charset="0"/>
                <a:cs typeface="Arial" pitchFamily="34" charset="0"/>
              </a:rPr>
              <a:t>Why? </a:t>
            </a:r>
            <a:r>
              <a:rPr lang="en-US" dirty="0">
                <a:solidFill>
                  <a:schemeClr val="tx1"/>
                </a:solidFill>
                <a:latin typeface="Arial" panose="020B0604020202020204" pitchFamily="34" charset="0"/>
                <a:cs typeface="Arial" panose="020B0604020202020204" pitchFamily="34" charset="0"/>
              </a:rPr>
              <a:t>Some care leavers report they feel unsafe or unsettled where they live &amp; that it is not right for them. </a:t>
            </a:r>
            <a:endParaRPr lang="en-GB" dirty="0">
              <a:solidFill>
                <a:schemeClr val="tx1"/>
              </a:solidFill>
              <a:latin typeface="Arial" pitchFamily="34" charset="0"/>
              <a:cs typeface="Arial" pitchFamily="34" charset="0"/>
            </a:endParaRPr>
          </a:p>
        </p:txBody>
      </p:sp>
      <p:sp>
        <p:nvSpPr>
          <p:cNvPr id="12" name="Rounded Rectangle 11"/>
          <p:cNvSpPr/>
          <p:nvPr/>
        </p:nvSpPr>
        <p:spPr>
          <a:xfrm>
            <a:off x="1692173" y="5013176"/>
            <a:ext cx="5795777" cy="1413651"/>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chemeClr val="bg1"/>
                </a:solidFill>
                <a:latin typeface="Arial" panose="020B0604020202020204" pitchFamily="34" charset="0"/>
                <a:cs typeface="Arial" panose="020B0604020202020204" pitchFamily="34" charset="0"/>
              </a:rPr>
              <a:t>Impact:  </a:t>
            </a:r>
            <a:r>
              <a:rPr lang="en-GB" dirty="0">
                <a:solidFill>
                  <a:schemeClr val="bg1"/>
                </a:solidFill>
                <a:latin typeface="Arial" panose="020B0604020202020204" pitchFamily="34" charset="0"/>
                <a:cs typeface="Arial" panose="020B0604020202020204" pitchFamily="34" charset="0"/>
              </a:rPr>
              <a:t>De</a:t>
            </a:r>
            <a:r>
              <a:rPr lang="en-GB" dirty="0">
                <a:solidFill>
                  <a:prstClr val="white"/>
                </a:solidFill>
                <a:latin typeface="Arial" panose="020B0604020202020204" pitchFamily="34" charset="0"/>
                <a:cs typeface="Arial" pitchFamily="34" charset="0"/>
              </a:rPr>
              <a:t>monstrates that it is possible to involve young people complex decision-making. For those young people involved they felt listened to and increased confidence</a:t>
            </a:r>
            <a:r>
              <a:rPr lang="en-GB" dirty="0">
                <a:solidFill>
                  <a:schemeClr val="bg1"/>
                </a:solidFill>
                <a:latin typeface="Arial" panose="020B0604020202020204" pitchFamily="34" charset="0"/>
                <a:cs typeface="Arial" panose="020B0604020202020204" pitchFamily="34" charset="0"/>
              </a:rPr>
              <a:t>.</a:t>
            </a:r>
          </a:p>
        </p:txBody>
      </p:sp>
      <p:sp>
        <p:nvSpPr>
          <p:cNvPr id="17" name="Rounded Rectangle 16"/>
          <p:cNvSpPr/>
          <p:nvPr/>
        </p:nvSpPr>
        <p:spPr>
          <a:xfrm>
            <a:off x="2979369" y="-740642"/>
            <a:ext cx="5564904" cy="2973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Arial" panose="020B0604020202020204" pitchFamily="34" charset="0"/>
                <a:cs typeface="Arial" panose="020B0604020202020204" pitchFamily="34" charset="0"/>
              </a:rPr>
              <a:t>Isle of Wight</a:t>
            </a:r>
          </a:p>
          <a:p>
            <a:pPr>
              <a:defRPr/>
            </a:pPr>
            <a:r>
              <a:rPr lang="en-GB" sz="2400" b="1" dirty="0">
                <a:solidFill>
                  <a:prstClr val="white"/>
                </a:solidFill>
                <a:latin typeface="Arial" panose="020B0604020202020204" pitchFamily="34" charset="0"/>
                <a:cs typeface="Arial" panose="020B0604020202020204" pitchFamily="34" charset="0"/>
              </a:rPr>
              <a:t>Involving care leavers in commissioning new supported living accommodation</a:t>
            </a:r>
          </a:p>
        </p:txBody>
      </p:sp>
      <p:sp>
        <p:nvSpPr>
          <p:cNvPr id="20" name="TextBox 19"/>
          <p:cNvSpPr txBox="1"/>
          <p:nvPr/>
        </p:nvSpPr>
        <p:spPr>
          <a:xfrm>
            <a:off x="-2969463" y="2420888"/>
            <a:ext cx="130035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June 2020</a:t>
            </a:r>
            <a:endParaRPr lang="en-GB"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684662" y="6553904"/>
            <a:ext cx="8820155" cy="276999"/>
          </a:xfrm>
          <a:prstGeom prst="rect">
            <a:avLst/>
          </a:prstGeom>
        </p:spPr>
        <p:txBody>
          <a:bodyPr wrap="square">
            <a:spAutoFit/>
          </a:bodyPr>
          <a:lstStyle/>
          <a:p>
            <a:pPr lvl="0"/>
            <a:r>
              <a:rPr lang="en-US" altLang="en-US" sz="1200" dirty="0">
                <a:solidFill>
                  <a:srgbClr val="80388D"/>
                </a:solidFill>
                <a:latin typeface="Helvetica" panose="020B0604020202020204" pitchFamily="34" charset="0"/>
                <a:ea typeface="Times New Roman" panose="02020603050405020304" pitchFamily="18" charset="0"/>
                <a:cs typeface="Times New Roman" panose="02020603050405020304" pitchFamily="18" charset="0"/>
              </a:rPr>
              <a:t>Available to download on https://coramvoice.org.uk/for-professionals/bright-spots-2/how-to-make-life-good/</a:t>
            </a:r>
            <a:endParaRPr lang="en-GB" altLang="en-US" sz="1200" dirty="0">
              <a:solidFill>
                <a:srgbClr val="80388D"/>
              </a:solidFill>
              <a:latin typeface="Helvetica" panose="020B0604020202020204" pitchFamily="34" charset="0"/>
              <a:ea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4"/>
          <a:stretch>
            <a:fillRect/>
          </a:stretch>
        </p:blipFill>
        <p:spPr>
          <a:xfrm>
            <a:off x="1676401" y="99809"/>
            <a:ext cx="1298561" cy="1292464"/>
          </a:xfrm>
          <a:prstGeom prst="rect">
            <a:avLst/>
          </a:prstGeom>
        </p:spPr>
      </p:pic>
      <p:sp>
        <p:nvSpPr>
          <p:cNvPr id="22" name="Oval Callout 21">
            <a:extLst>
              <a:ext uri="{FF2B5EF4-FFF2-40B4-BE49-F238E27FC236}">
                <a16:creationId xmlns:a16="http://schemas.microsoft.com/office/drawing/2014/main" id="{2DBBD340-BEFD-2748-AAF9-F31F1C248B91}"/>
              </a:ext>
            </a:extLst>
          </p:cNvPr>
          <p:cNvSpPr/>
          <p:nvPr/>
        </p:nvSpPr>
        <p:spPr>
          <a:xfrm>
            <a:off x="7647082" y="3013704"/>
            <a:ext cx="2857734" cy="1901932"/>
          </a:xfrm>
          <a:prstGeom prst="wedgeEllipseCallout">
            <a:avLst>
              <a:gd name="adj1" fmla="val -45548"/>
              <a:gd name="adj2" fmla="val 59689"/>
            </a:avLst>
          </a:prstGeom>
          <a:solidFill>
            <a:schemeClr val="accent2">
              <a:lumMod val="40000"/>
              <a:lumOff val="60000"/>
            </a:schemeClr>
          </a:solidFill>
          <a:ln w="25400" cap="flat" cmpd="sng" algn="ctr">
            <a:noFill/>
            <a:prstDash val="solid"/>
          </a:ln>
          <a:effectLst/>
        </p:spPr>
        <p:txBody>
          <a:bodyPr rtlCol="0" anchor="ctr"/>
          <a:lstStyle/>
          <a:p>
            <a:endParaRPr lang="en-GB" sz="1600" i="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763" y="370579"/>
            <a:ext cx="2505013" cy="2505013"/>
          </a:xfrm>
          <a:prstGeom prst="rect">
            <a:avLst/>
          </a:prstGeom>
        </p:spPr>
      </p:pic>
      <p:sp>
        <p:nvSpPr>
          <p:cNvPr id="4" name="Rectangle 3"/>
          <p:cNvSpPr/>
          <p:nvPr/>
        </p:nvSpPr>
        <p:spPr>
          <a:xfrm>
            <a:off x="7759395" y="3084514"/>
            <a:ext cx="2582083" cy="1815882"/>
          </a:xfrm>
          <a:prstGeom prst="rect">
            <a:avLst/>
          </a:prstGeom>
        </p:spPr>
        <p:txBody>
          <a:bodyPr wrap="square">
            <a:spAutoFit/>
          </a:bodyPr>
          <a:lstStyle/>
          <a:p>
            <a:pPr algn="ctr">
              <a:defRPr/>
            </a:pPr>
            <a:endParaRPr lang="en-GB" sz="1600" dirty="0">
              <a:solidFill>
                <a:prstClr val="white"/>
              </a:solidFill>
              <a:latin typeface="Arial" panose="020B0604020202020204" pitchFamily="34" charset="0"/>
              <a:cs typeface="Arial" pitchFamily="34" charset="0"/>
            </a:endParaRPr>
          </a:p>
          <a:p>
            <a:pPr lvl="0" algn="ctr">
              <a:defRPr/>
            </a:pPr>
            <a:r>
              <a:rPr lang="en-GB" sz="1600" dirty="0">
                <a:latin typeface="Arial" panose="020B0604020202020204" pitchFamily="34" charset="0"/>
                <a:cs typeface="Arial" pitchFamily="34" charset="0"/>
              </a:rPr>
              <a:t>“</a:t>
            </a:r>
            <a:r>
              <a:rPr lang="en-GB" sz="1600" i="1" dirty="0">
                <a:latin typeface="Arial" panose="020B0604020202020204" pitchFamily="34" charset="0"/>
                <a:cs typeface="Arial" panose="020B0604020202020204" pitchFamily="34" charset="0"/>
              </a:rPr>
              <a:t>It blew their mind that they were able to have an input into something at a strategic level</a:t>
            </a:r>
            <a:r>
              <a:rPr lang="en-GB" sz="1600" dirty="0">
                <a:latin typeface="Arial" panose="020B0604020202020204" pitchFamily="34" charset="0"/>
                <a:cs typeface="Arial" panose="020B0604020202020204" pitchFamily="34" charset="0"/>
              </a:rPr>
              <a:t>.” Participation worker</a:t>
            </a:r>
            <a:r>
              <a:rPr lang="en-GB" sz="1600" dirty="0">
                <a:solidFill>
                  <a:prstClr val="white"/>
                </a:solidFill>
                <a:latin typeface="Arial" panose="020B0604020202020204" pitchFamily="34" charset="0"/>
                <a:cs typeface="Arial" panose="020B0604020202020204" pitchFamily="34" charset="0"/>
              </a:rPr>
              <a:t> </a:t>
            </a:r>
          </a:p>
          <a:p>
            <a:pPr algn="ctr"/>
            <a:endParaRPr lang="en-GB" sz="1600" i="1" dirty="0">
              <a:latin typeface="Arial" panose="020B0604020202020204" pitchFamily="34" charset="0"/>
              <a:cs typeface="Arial" panose="020B0604020202020204" pitchFamily="34" charset="0"/>
            </a:endParaRPr>
          </a:p>
        </p:txBody>
      </p:sp>
      <p:grpSp>
        <p:nvGrpSpPr>
          <p:cNvPr id="6" name="Group 5"/>
          <p:cNvGrpSpPr/>
          <p:nvPr/>
        </p:nvGrpSpPr>
        <p:grpSpPr>
          <a:xfrm>
            <a:off x="1729994" y="2455999"/>
            <a:ext cx="6244726" cy="2465210"/>
            <a:chOff x="205994" y="2455999"/>
            <a:chExt cx="6244726" cy="2465210"/>
          </a:xfrm>
        </p:grpSpPr>
        <p:sp>
          <p:nvSpPr>
            <p:cNvPr id="11" name="Rounded Rectangle 10"/>
            <p:cNvSpPr/>
            <p:nvPr/>
          </p:nvSpPr>
          <p:spPr>
            <a:xfrm>
              <a:off x="205994" y="2455999"/>
              <a:ext cx="5757956" cy="2465210"/>
            </a:xfrm>
            <a:prstGeom prst="roundRect">
              <a:avLst>
                <a:gd name="adj" fmla="val 8202"/>
              </a:avLst>
            </a:prstGeom>
            <a:solidFill>
              <a:srgbClr val="C4D6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GB"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221750" y="2455999"/>
              <a:ext cx="6228970" cy="2385268"/>
            </a:xfrm>
            <a:prstGeom prst="rect">
              <a:avLst/>
            </a:prstGeom>
          </p:spPr>
          <p:txBody>
            <a:bodyPr wrap="square">
              <a:spAutoFit/>
            </a:bodyPr>
            <a:lstStyle/>
            <a:p>
              <a:pPr>
                <a:spcAft>
                  <a:spcPts val="600"/>
                </a:spcAft>
              </a:pPr>
              <a:r>
                <a:rPr lang="en-US" altLang="en-US" b="1" dirty="0">
                  <a:latin typeface="Arial" panose="020B0604020202020204" pitchFamily="34" charset="0"/>
                  <a:ea typeface="Times New Roman" panose="02020603050405020304" pitchFamily="18" charset="0"/>
                  <a:cs typeface="Arial" panose="020B0604020202020204" pitchFamily="34" charset="0"/>
                </a:rPr>
                <a:t>What? </a:t>
              </a:r>
            </a:p>
            <a:p>
              <a:pPr marL="285750" marR="548640" indent="-285750">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1-year process getting care leavers involved in commissioning process &amp; ensure fit for purpose </a:t>
              </a:r>
            </a:p>
            <a:p>
              <a:pPr marL="285750" marR="548640" indent="-285750">
                <a:buFont typeface="Arial" panose="020B0604020202020204" pitchFamily="34" charset="0"/>
                <a:buChar char="•"/>
                <a:defRPr/>
              </a:pPr>
              <a:r>
                <a:rPr lang="en-GB" dirty="0">
                  <a:latin typeface="Arial" panose="020B0604020202020204" pitchFamily="34" charset="0"/>
                  <a:ea typeface="Calibri" panose="020F0502020204030204" pitchFamily="34" charset="0"/>
                  <a:cs typeface="Arial" panose="020B0604020202020204" pitchFamily="34" charset="0"/>
                </a:rPr>
                <a:t>Questions included in the tender application form for tender written by young people.</a:t>
              </a:r>
            </a:p>
            <a:p>
              <a:pPr marL="285750" marR="548640" indent="-285750">
                <a:buFont typeface="Arial" panose="020B0604020202020204" pitchFamily="34" charset="0"/>
                <a:buChar char="•"/>
                <a:defRPr/>
              </a:pPr>
              <a:r>
                <a:rPr lang="en-GB" dirty="0">
                  <a:latin typeface="Arial" panose="020B0604020202020204" pitchFamily="34" charset="0"/>
                  <a:ea typeface="Calibri" panose="020F0502020204030204" pitchFamily="34" charset="0"/>
                  <a:cs typeface="Arial" panose="020B0604020202020204" pitchFamily="34" charset="0"/>
                </a:rPr>
                <a:t>information session for providers co-hosted by young people </a:t>
              </a:r>
            </a:p>
            <a:p>
              <a:pPr marL="285750" marR="548640" indent="-285750">
                <a:buFont typeface="Arial" panose="020B0604020202020204" pitchFamily="34" charset="0"/>
                <a:buChar char="•"/>
                <a:defRPr/>
              </a:pPr>
              <a:r>
                <a:rPr lang="en-GB" dirty="0">
                  <a:latin typeface="Arial" panose="020B0604020202020204" pitchFamily="34" charset="0"/>
                  <a:ea typeface="Calibri" panose="020F0502020204030204" pitchFamily="34" charset="0"/>
                  <a:cs typeface="Arial" panose="020B0604020202020204" pitchFamily="34" charset="0"/>
                </a:rPr>
                <a:t>Young people helped to score applications </a:t>
              </a:r>
            </a:p>
          </p:txBody>
        </p:sp>
      </p:grpSp>
    </p:spTree>
    <p:custDataLst>
      <p:tags r:id="rId1"/>
    </p:custDataLst>
    <p:extLst>
      <p:ext uri="{BB962C8B-B14F-4D97-AF65-F5344CB8AC3E}">
        <p14:creationId xmlns:p14="http://schemas.microsoft.com/office/powerpoint/2010/main" val="1492478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700808"/>
            <a:ext cx="10363200" cy="1470025"/>
          </a:xfrm>
        </p:spPr>
        <p:txBody>
          <a:bodyPr>
            <a:normAutofit/>
          </a:bodyPr>
          <a:lstStyle/>
          <a:p>
            <a:pPr algn="ctr"/>
            <a:r>
              <a:rPr lang="en-US" sz="7200" dirty="0"/>
              <a:t>Impact </a:t>
            </a:r>
            <a:endParaRPr lang="en-GB" sz="7200" dirty="0"/>
          </a:p>
        </p:txBody>
      </p:sp>
      <p:sp>
        <p:nvSpPr>
          <p:cNvPr id="5" name="Subtitle 4"/>
          <p:cNvSpPr>
            <a:spLocks noGrp="1"/>
          </p:cNvSpPr>
          <p:nvPr>
            <p:ph type="subTitle" idx="1"/>
          </p:nvPr>
        </p:nvSpPr>
        <p:spPr>
          <a:xfrm>
            <a:off x="1828800" y="3456582"/>
            <a:ext cx="8534400" cy="1752600"/>
          </a:xfrm>
        </p:spPr>
        <p:txBody>
          <a:bodyPr>
            <a:normAutofit/>
          </a:bodyPr>
          <a:lstStyle/>
          <a:p>
            <a:r>
              <a:rPr lang="en-US" sz="5400" dirty="0"/>
              <a:t>Questions, comments and reflections? </a:t>
            </a:r>
            <a:endParaRPr lang="en-GB" sz="5400" dirty="0"/>
          </a:p>
          <a:p>
            <a:endParaRPr lang="en-GB" sz="5400" dirty="0"/>
          </a:p>
        </p:txBody>
      </p:sp>
    </p:spTree>
    <p:extLst>
      <p:ext uri="{BB962C8B-B14F-4D97-AF65-F5344CB8AC3E}">
        <p14:creationId xmlns:p14="http://schemas.microsoft.com/office/powerpoint/2010/main" val="418912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0312"/>
            <a:ext cx="12355060" cy="17476432"/>
          </a:xfrm>
          <a:prstGeom prst="rect">
            <a:avLst/>
          </a:prstGeom>
        </p:spPr>
      </p:pic>
      <p:sp>
        <p:nvSpPr>
          <p:cNvPr id="8" name="Rectangle 7"/>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pc="3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4" y="5810707"/>
            <a:ext cx="1376959" cy="876620"/>
          </a:xfrm>
          <a:prstGeom prst="rect">
            <a:avLst/>
          </a:prstGeom>
        </p:spPr>
      </p:pic>
      <p:sp>
        <p:nvSpPr>
          <p:cNvPr id="14" name="Rounded Rectangle 13"/>
          <p:cNvSpPr/>
          <p:nvPr/>
        </p:nvSpPr>
        <p:spPr>
          <a:xfrm>
            <a:off x="1991544" y="3501008"/>
            <a:ext cx="3888432" cy="30243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Arial" panose="020B0604020202020204" pitchFamily="34" charset="0"/>
                <a:cs typeface="Arial" panose="020B0604020202020204" pitchFamily="34" charset="0"/>
              </a:rPr>
              <a:t>What makes life good? Care leavers views on their well-being </a:t>
            </a:r>
            <a:endParaRPr lang="en-GB" sz="2400" dirty="0">
              <a:latin typeface="Arial" panose="020B0604020202020204" pitchFamily="34" charset="0"/>
              <a:cs typeface="Arial" panose="020B0604020202020204" pitchFamily="34" charset="0"/>
            </a:endParaRPr>
          </a:p>
        </p:txBody>
      </p:sp>
      <p:pic>
        <p:nvPicPr>
          <p:cNvPr id="13" name="Picture 2" descr="\\VOISRVFS\Company Shared Folders\London and South East\Policy\Bright Spots Project\External Communications\Branding &amp; Logos\Logos\REES logo lock up_RGB.jpg">
            <a:extLst>
              <a:ext uri="{FF2B5EF4-FFF2-40B4-BE49-F238E27FC236}">
                <a16:creationId xmlns:a16="http://schemas.microsoft.com/office/drawing/2014/main" id="{9AEB5300-8662-374A-99FE-4061C5067F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6836" y="5913220"/>
            <a:ext cx="2776733" cy="61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916" y="4393294"/>
            <a:ext cx="6256841" cy="707886"/>
          </a:xfrm>
          <a:prstGeom prst="rect">
            <a:avLst/>
          </a:prstGeom>
        </p:spPr>
        <p:txBody>
          <a:bodyPr wrap="none">
            <a:spAutoFit/>
          </a:bodyPr>
          <a:lstStyle/>
          <a:p>
            <a:pPr>
              <a:spcAft>
                <a:spcPts val="600"/>
              </a:spcAft>
            </a:pPr>
            <a:r>
              <a:rPr lang="en-US" sz="4000" b="1" dirty="0">
                <a:solidFill>
                  <a:srgbClr val="80388D"/>
                </a:solidFill>
                <a:latin typeface="Arial" panose="020B0604020202020204" pitchFamily="34" charset="0"/>
                <a:cs typeface="Arial" panose="020B0604020202020204" pitchFamily="34" charset="0"/>
              </a:rPr>
              <a:t>Summary and next steps</a:t>
            </a:r>
          </a:p>
        </p:txBody>
      </p:sp>
    </p:spTree>
    <p:custDataLst>
      <p:tags r:id="rId1"/>
    </p:custDataLst>
    <p:extLst>
      <p:ext uri="{BB962C8B-B14F-4D97-AF65-F5344CB8AC3E}">
        <p14:creationId xmlns:p14="http://schemas.microsoft.com/office/powerpoint/2010/main" val="1844809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4B738-C480-4B85-A492-BC4ED5741384}"/>
              </a:ext>
            </a:extLst>
          </p:cNvPr>
          <p:cNvSpPr>
            <a:spLocks noGrp="1"/>
          </p:cNvSpPr>
          <p:nvPr>
            <p:ph type="title"/>
          </p:nvPr>
        </p:nvSpPr>
        <p:spPr/>
        <p:txBody>
          <a:bodyPr/>
          <a:lstStyle/>
          <a:p>
            <a:r>
              <a:rPr lang="en-GB" dirty="0">
                <a:solidFill>
                  <a:srgbClr val="80388D"/>
                </a:solidFill>
                <a:latin typeface="Candara" panose="020E0502030303020204" pitchFamily="34" charset="0"/>
              </a:rPr>
              <a:t>Ongoing analysis</a:t>
            </a:r>
          </a:p>
        </p:txBody>
      </p:sp>
      <p:sp>
        <p:nvSpPr>
          <p:cNvPr id="3" name="Content Placeholder 2">
            <a:extLst>
              <a:ext uri="{FF2B5EF4-FFF2-40B4-BE49-F238E27FC236}">
                <a16:creationId xmlns:a16="http://schemas.microsoft.com/office/drawing/2014/main" id="{C46D0BC5-457D-4733-B649-85581E0D33B3}"/>
              </a:ext>
            </a:extLst>
          </p:cNvPr>
          <p:cNvSpPr>
            <a:spLocks noGrp="1"/>
          </p:cNvSpPr>
          <p:nvPr>
            <p:ph idx="1"/>
          </p:nvPr>
        </p:nvSpPr>
        <p:spPr/>
        <p:txBody>
          <a:bodyPr/>
          <a:lstStyle/>
          <a:p>
            <a:r>
              <a:rPr lang="en-GB" dirty="0"/>
              <a:t>Exploring LA variation in low and very high wellbeing </a:t>
            </a:r>
          </a:p>
          <a:p>
            <a:endParaRPr lang="en-GB" dirty="0"/>
          </a:p>
          <a:p>
            <a:r>
              <a:rPr lang="en-GB" dirty="0"/>
              <a:t>Children’s views on contact with their families </a:t>
            </a:r>
          </a:p>
          <a:p>
            <a:endParaRPr lang="en-GB" dirty="0"/>
          </a:p>
        </p:txBody>
      </p:sp>
      <p:graphicFrame>
        <p:nvGraphicFramePr>
          <p:cNvPr id="4" name="Table 3">
            <a:extLst>
              <a:ext uri="{FF2B5EF4-FFF2-40B4-BE49-F238E27FC236}">
                <a16:creationId xmlns:a16="http://schemas.microsoft.com/office/drawing/2014/main" id="{6E277932-B639-4657-984B-F9DFD87EB1C4}"/>
              </a:ext>
            </a:extLst>
          </p:cNvPr>
          <p:cNvGraphicFramePr>
            <a:graphicFrameLocks noGrp="1"/>
          </p:cNvGraphicFramePr>
          <p:nvPr/>
        </p:nvGraphicFramePr>
        <p:xfrm>
          <a:off x="746370" y="2705100"/>
          <a:ext cx="10699325" cy="3187338"/>
        </p:xfrm>
        <a:graphic>
          <a:graphicData uri="http://schemas.openxmlformats.org/drawingml/2006/table">
            <a:tbl>
              <a:tblPr/>
              <a:tblGrid>
                <a:gridCol w="2139865">
                  <a:extLst>
                    <a:ext uri="{9D8B030D-6E8A-4147-A177-3AD203B41FA5}">
                      <a16:colId xmlns:a16="http://schemas.microsoft.com/office/drawing/2014/main" val="2165792183"/>
                    </a:ext>
                  </a:extLst>
                </a:gridCol>
                <a:gridCol w="2139865">
                  <a:extLst>
                    <a:ext uri="{9D8B030D-6E8A-4147-A177-3AD203B41FA5}">
                      <a16:colId xmlns:a16="http://schemas.microsoft.com/office/drawing/2014/main" val="328280583"/>
                    </a:ext>
                  </a:extLst>
                </a:gridCol>
                <a:gridCol w="2139865">
                  <a:extLst>
                    <a:ext uri="{9D8B030D-6E8A-4147-A177-3AD203B41FA5}">
                      <a16:colId xmlns:a16="http://schemas.microsoft.com/office/drawing/2014/main" val="57149958"/>
                    </a:ext>
                  </a:extLst>
                </a:gridCol>
                <a:gridCol w="2139865">
                  <a:extLst>
                    <a:ext uri="{9D8B030D-6E8A-4147-A177-3AD203B41FA5}">
                      <a16:colId xmlns:a16="http://schemas.microsoft.com/office/drawing/2014/main" val="148141595"/>
                    </a:ext>
                  </a:extLst>
                </a:gridCol>
                <a:gridCol w="2139865">
                  <a:extLst>
                    <a:ext uri="{9D8B030D-6E8A-4147-A177-3AD203B41FA5}">
                      <a16:colId xmlns:a16="http://schemas.microsoft.com/office/drawing/2014/main" val="3215542110"/>
                    </a:ext>
                  </a:extLst>
                </a:gridCol>
              </a:tblGrid>
              <a:tr h="869316">
                <a:tc>
                  <a:txBody>
                    <a:bodyPr/>
                    <a:lstStyle/>
                    <a:p>
                      <a:r>
                        <a:rPr lang="en-GB" sz="1100" b="1" dirty="0">
                          <a:effectLst/>
                          <a:latin typeface="Calibri" panose="020F0502020204030204" pitchFamily="34" charset="0"/>
                        </a:rPr>
                        <a:t>Age group </a:t>
                      </a:r>
                      <a:endParaRPr lang="en-GB" sz="1100" dirty="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b="1">
                          <a:effectLst/>
                          <a:latin typeface="Calibri" panose="020F0502020204030204" pitchFamily="34" charset="0"/>
                        </a:rPr>
                        <a:t>Number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b="1">
                          <a:effectLst/>
                          <a:latin typeface="Calibri" panose="020F0502020204030204" pitchFamily="34" charset="0"/>
                        </a:rPr>
                        <a:t>Minority ethnicity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b="1">
                          <a:effectLst/>
                          <a:latin typeface="Calibri" panose="020F0502020204030204" pitchFamily="34" charset="0"/>
                        </a:rPr>
                        <a:t>Percentage completed after lockdown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b="1">
                          <a:effectLst/>
                          <a:latin typeface="Calibri" panose="020F0502020204030204" pitchFamily="34" charset="0"/>
                        </a:rPr>
                        <a:t>Number of comments on </a:t>
                      </a:r>
                      <a:r>
                        <a:rPr lang="en-GB" sz="1100" i="1">
                          <a:effectLst/>
                          <a:latin typeface="Calibri" panose="020F0502020204030204" pitchFamily="34" charset="0"/>
                        </a:rPr>
                        <a:t>What would make care/being a care leaver better</a:t>
                      </a:r>
                      <a:r>
                        <a:rPr lang="en-GB" sz="1100" b="1">
                          <a:effectLst/>
                          <a:latin typeface="Calibri" panose="020F0502020204030204" pitchFamily="34" charset="0"/>
                        </a:rPr>
                        <a:t>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1679891"/>
                  </a:ext>
                </a:extLst>
              </a:tr>
              <a:tr h="348729">
                <a:tc>
                  <a:txBody>
                    <a:bodyPr/>
                    <a:lstStyle/>
                    <a:p>
                      <a:r>
                        <a:rPr lang="en-GB" sz="1100" b="1">
                          <a:effectLst/>
                          <a:latin typeface="Calibri" panose="020F0502020204030204" pitchFamily="34" charset="0"/>
                        </a:rPr>
                        <a:t>4-7yrs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1, 483 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17%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6%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292 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8948957"/>
                  </a:ext>
                </a:extLst>
              </a:tr>
              <a:tr h="348729">
                <a:tc>
                  <a:txBody>
                    <a:bodyPr/>
                    <a:lstStyle/>
                    <a:p>
                      <a:r>
                        <a:rPr lang="en-GB" sz="1100" b="1">
                          <a:effectLst/>
                          <a:latin typeface="Calibri" panose="020F0502020204030204" pitchFamily="34" charset="0"/>
                        </a:rPr>
                        <a:t>8-10yrs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2,426 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28%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8%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453 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255012"/>
                  </a:ext>
                </a:extLst>
              </a:tr>
              <a:tr h="348729">
                <a:tc>
                  <a:txBody>
                    <a:bodyPr/>
                    <a:lstStyle/>
                    <a:p>
                      <a:r>
                        <a:rPr lang="en-GB" sz="1100" b="1">
                          <a:effectLst/>
                          <a:latin typeface="Calibri" panose="020F0502020204030204" pitchFamily="34" charset="0"/>
                        </a:rPr>
                        <a:t>11-18yrs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5,645 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37%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12%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3,500 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6989539"/>
                  </a:ext>
                </a:extLst>
              </a:tr>
              <a:tr h="348729">
                <a:tc>
                  <a:txBody>
                    <a:bodyPr/>
                    <a:lstStyle/>
                    <a:p>
                      <a:r>
                        <a:rPr lang="en-GB" sz="1100" b="1">
                          <a:effectLst/>
                          <a:latin typeface="Calibri" panose="020F0502020204030204" pitchFamily="34" charset="0"/>
                        </a:rPr>
                        <a:t>Total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b="1">
                          <a:effectLst/>
                          <a:latin typeface="Calibri" panose="020F0502020204030204" pitchFamily="34" charset="0"/>
                        </a:rPr>
                        <a:t>9,554 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b="1">
                          <a:effectLst/>
                          <a:latin typeface="Calibri" panose="020F0502020204030204" pitchFamily="34" charset="0"/>
                        </a:rPr>
                        <a:t>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b="1">
                          <a:effectLst/>
                          <a:latin typeface="Calibri" panose="020F0502020204030204" pitchFamily="34" charset="0"/>
                        </a:rPr>
                        <a:t>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b="1">
                          <a:effectLst/>
                          <a:latin typeface="Calibri" panose="020F0502020204030204" pitchFamily="34" charset="0"/>
                        </a:rPr>
                        <a:t>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2089747"/>
                  </a:ext>
                </a:extLst>
              </a:tr>
              <a:tr h="348729">
                <a:tc gridSpan="5">
                  <a:txBody>
                    <a:bodyPr/>
                    <a:lstStyle/>
                    <a:p>
                      <a:r>
                        <a:rPr lang="en-GB" sz="1100" b="1">
                          <a:effectLst/>
                          <a:latin typeface="Calibri" panose="020F0502020204030204" pitchFamily="34" charset="0"/>
                        </a:rPr>
                        <a:t>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22260605"/>
                  </a:ext>
                </a:extLst>
              </a:tr>
              <a:tr h="574377">
                <a:tc>
                  <a:txBody>
                    <a:bodyPr/>
                    <a:lstStyle/>
                    <a:p>
                      <a:r>
                        <a:rPr lang="en-GB" sz="1100" b="1">
                          <a:effectLst/>
                          <a:latin typeface="Calibri" panose="020F0502020204030204" pitchFamily="34" charset="0"/>
                        </a:rPr>
                        <a:t>Care leavers </a:t>
                      </a:r>
                      <a:endParaRPr lang="en-GB" sz="1100">
                        <a:effectLst/>
                        <a:latin typeface="Calibri" panose="020F0502020204030204" pitchFamily="34" charset="0"/>
                      </a:endParaRPr>
                    </a:p>
                    <a:p>
                      <a:r>
                        <a:rPr lang="en-GB" sz="1100" b="1">
                          <a:effectLst/>
                          <a:latin typeface="Calibri" panose="020F0502020204030204" pitchFamily="34" charset="0"/>
                        </a:rPr>
                        <a:t> 18-25yrs  </a:t>
                      </a:r>
                      <a:endParaRPr lang="en-GB" sz="1100">
                        <a:effectLst/>
                        <a:latin typeface="Calibri" panose="020F0502020204030204" pitchFamily="34"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4,365 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35%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Calibri" panose="020F0502020204030204" pitchFamily="34" charset="0"/>
                        </a:rPr>
                        <a:t>53%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dirty="0">
                          <a:effectLst/>
                          <a:latin typeface="Calibri" panose="020F0502020204030204" pitchFamily="34" charset="0"/>
                        </a:rPr>
                        <a:t>4,000 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21612"/>
                  </a:ext>
                </a:extLst>
              </a:tr>
            </a:tbl>
          </a:graphicData>
        </a:graphic>
      </p:graphicFrame>
      <p:sp>
        <p:nvSpPr>
          <p:cNvPr id="5" name="Rectangle 1">
            <a:extLst>
              <a:ext uri="{FF2B5EF4-FFF2-40B4-BE49-F238E27FC236}">
                <a16:creationId xmlns:a16="http://schemas.microsoft.com/office/drawing/2014/main" id="{75BE0E26-3E31-41A3-B731-18606221C7F6}"/>
              </a:ext>
            </a:extLst>
          </p:cNvPr>
          <p:cNvSpPr>
            <a:spLocks noChangeArrowheads="1"/>
          </p:cNvSpPr>
          <p:nvPr/>
        </p:nvSpPr>
        <p:spPr bwMode="auto">
          <a:xfrm>
            <a:off x="609600" y="2274213"/>
            <a:ext cx="65" cy="8617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dirty="0">
                <a:solidFill>
                  <a:srgbClr val="000000"/>
                </a:solidFill>
                <a:latin typeface="Calibri" panose="020F0502020204030204" pitchFamily="34" charset="0"/>
                <a:cs typeface="Calibri" panose="020F0502020204030204" pitchFamily="34" charset="0"/>
              </a:rPr>
            </a:br>
            <a:endParaRPr lang="en-US" altLang="en-US" sz="800" dirty="0">
              <a:solidFill>
                <a:prstClr val="black"/>
              </a:solidFill>
            </a:endParaRPr>
          </a:p>
          <a:p>
            <a:br>
              <a:rPr lang="en-US" altLang="en-US" dirty="0">
                <a:solidFill>
                  <a:prstClr val="black"/>
                </a:solidFill>
              </a:rPr>
            </a:br>
            <a:endParaRPr lang="en-US" altLang="en-US" dirty="0">
              <a:solidFill>
                <a:prstClr val="black"/>
              </a:solidFill>
            </a:endParaRPr>
          </a:p>
        </p:txBody>
      </p:sp>
    </p:spTree>
    <p:extLst>
      <p:ext uri="{BB962C8B-B14F-4D97-AF65-F5344CB8AC3E}">
        <p14:creationId xmlns:p14="http://schemas.microsoft.com/office/powerpoint/2010/main" val="2293496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chemeClr val="accent5"/>
                </a:solidFill>
              </a:rPr>
              <a:t>Messages for the care review</a:t>
            </a:r>
            <a:endParaRPr lang="en-GB" dirty="0">
              <a:solidFill>
                <a:schemeClr val="accent5"/>
              </a:solidFill>
            </a:endParaRPr>
          </a:p>
        </p:txBody>
      </p:sp>
      <p:sp>
        <p:nvSpPr>
          <p:cNvPr id="3" name="Content Placeholder 2"/>
          <p:cNvSpPr>
            <a:spLocks noGrp="1"/>
          </p:cNvSpPr>
          <p:nvPr>
            <p:ph sz="half" idx="1"/>
          </p:nvPr>
        </p:nvSpPr>
        <p:spPr>
          <a:xfrm>
            <a:off x="335360" y="1124744"/>
            <a:ext cx="5544616" cy="5733256"/>
          </a:xfrm>
        </p:spPr>
        <p:txBody>
          <a:bodyPr>
            <a:normAutofit fontScale="92500"/>
          </a:bodyPr>
          <a:lstStyle/>
          <a:p>
            <a:pPr marL="0" indent="0">
              <a:spcBef>
                <a:spcPts val="800"/>
              </a:spcBef>
              <a:buNone/>
            </a:pPr>
            <a:r>
              <a:rPr lang="en-US" dirty="0"/>
              <a:t>When developing policy and practice in the care system, the key question should be</a:t>
            </a:r>
            <a:endParaRPr lang="en-US" b="1" i="1" dirty="0"/>
          </a:p>
        </p:txBody>
      </p:sp>
      <p:sp>
        <p:nvSpPr>
          <p:cNvPr id="5" name="Content Placeholder 4"/>
          <p:cNvSpPr>
            <a:spLocks noGrp="1"/>
          </p:cNvSpPr>
          <p:nvPr>
            <p:ph sz="half" idx="2"/>
          </p:nvPr>
        </p:nvSpPr>
        <p:spPr>
          <a:xfrm>
            <a:off x="443372" y="2636912"/>
            <a:ext cx="11305256" cy="3888432"/>
          </a:xfrm>
        </p:spPr>
        <p:txBody>
          <a:bodyPr>
            <a:normAutofit fontScale="92500"/>
          </a:bodyPr>
          <a:lstStyle/>
          <a:p>
            <a:pPr marL="0" indent="0">
              <a:spcBef>
                <a:spcPts val="800"/>
              </a:spcBef>
              <a:buNone/>
            </a:pPr>
            <a:r>
              <a:rPr lang="en-US" dirty="0"/>
              <a:t>Questions to consider - How can the care system:</a:t>
            </a:r>
          </a:p>
          <a:p>
            <a:pPr lvl="1">
              <a:spcBef>
                <a:spcPts val="800"/>
              </a:spcBef>
            </a:pPr>
            <a:r>
              <a:rPr lang="en-US" sz="2600" dirty="0"/>
              <a:t>Build rather than break trusting, supportive relationships? </a:t>
            </a:r>
          </a:p>
          <a:p>
            <a:pPr lvl="1">
              <a:spcBef>
                <a:spcPts val="800"/>
              </a:spcBef>
            </a:pPr>
            <a:r>
              <a:rPr lang="en-US" sz="2600" dirty="0"/>
              <a:t>Involve children &amp; young people in decisions about their lives and ensure they understand the system &amp; why they are there? </a:t>
            </a:r>
          </a:p>
          <a:p>
            <a:pPr lvl="1">
              <a:spcBef>
                <a:spcPts val="800"/>
              </a:spcBef>
            </a:pPr>
            <a:r>
              <a:rPr lang="en-US" sz="2600" dirty="0"/>
              <a:t>Help them manage the challenges in their lives and give them opportunities to learn and enjoy life? – be mindful of cliff edge of care for care leavers </a:t>
            </a:r>
          </a:p>
          <a:p>
            <a:pPr lvl="1">
              <a:spcBef>
                <a:spcPts val="800"/>
              </a:spcBef>
            </a:pPr>
            <a:r>
              <a:rPr lang="en-US" sz="2600" dirty="0"/>
              <a:t>Support them to feel better about themselves &amp; their futures? – be mindful of needs of particular groups e.g. disabilities &amp; long term health problems.</a:t>
            </a:r>
          </a:p>
          <a:p>
            <a:pPr marL="0" indent="0">
              <a:buNone/>
            </a:pPr>
            <a:endParaRPr lang="en-US" dirty="0">
              <a:solidFill>
                <a:srgbClr val="6B2F75"/>
              </a:solidFill>
            </a:endParaRPr>
          </a:p>
          <a:p>
            <a:endParaRPr lang="en-GB" dirty="0"/>
          </a:p>
        </p:txBody>
      </p:sp>
      <p:sp>
        <p:nvSpPr>
          <p:cNvPr id="6" name="Rectangle 5"/>
          <p:cNvSpPr/>
          <p:nvPr/>
        </p:nvSpPr>
        <p:spPr>
          <a:xfrm>
            <a:off x="6096000" y="980728"/>
            <a:ext cx="5328592" cy="1384995"/>
          </a:xfrm>
          <a:prstGeom prst="rect">
            <a:avLst/>
          </a:prstGeom>
        </p:spPr>
        <p:txBody>
          <a:bodyPr wrap="square">
            <a:spAutoFit/>
          </a:bodyPr>
          <a:lstStyle/>
          <a:p>
            <a:pPr algn="ctr">
              <a:spcBef>
                <a:spcPts val="800"/>
              </a:spcBef>
            </a:pPr>
            <a:r>
              <a:rPr lang="en-US" sz="2800" b="1" i="1" dirty="0">
                <a:solidFill>
                  <a:schemeClr val="accent5"/>
                </a:solidFill>
              </a:rPr>
              <a:t>‘will children in care and care leavers feel that their lives got better as a result?’</a:t>
            </a:r>
          </a:p>
        </p:txBody>
      </p:sp>
    </p:spTree>
    <p:extLst>
      <p:ext uri="{BB962C8B-B14F-4D97-AF65-F5344CB8AC3E}">
        <p14:creationId xmlns:p14="http://schemas.microsoft.com/office/powerpoint/2010/main" val="2508728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GB" dirty="0">
                <a:solidFill>
                  <a:srgbClr val="7030A0"/>
                </a:solidFill>
                <a:latin typeface="Candara" panose="020E0502030303020204" pitchFamily="34" charset="0"/>
              </a:rPr>
              <a:t>Aims </a:t>
            </a:r>
          </a:p>
        </p:txBody>
      </p:sp>
      <p:graphicFrame>
        <p:nvGraphicFramePr>
          <p:cNvPr id="5" name="Content Placeholder 2">
            <a:extLst>
              <a:ext uri="{FF2B5EF4-FFF2-40B4-BE49-F238E27FC236}">
                <a16:creationId xmlns:a16="http://schemas.microsoft.com/office/drawing/2014/main" id="{6A0CE4ED-B8AC-4E07-BE39-FB3061CC299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5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p:cNvSpPr txBox="1">
            <a:spLocks/>
          </p:cNvSpPr>
          <p:nvPr/>
        </p:nvSpPr>
        <p:spPr>
          <a:xfrm>
            <a:off x="2567608" y="3700957"/>
            <a:ext cx="7488832" cy="338276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dirty="0"/>
              <a:t>Find out more about the Bright Spots programme and read</a:t>
            </a:r>
            <a:r>
              <a:rPr lang="en-US" sz="2000" dirty="0"/>
              <a:t> more about what we do on our website</a:t>
            </a:r>
          </a:p>
          <a:p>
            <a:pPr marL="0" indent="0" algn="ctr">
              <a:buNone/>
            </a:pPr>
            <a:r>
              <a:rPr lang="en-US" sz="2000" dirty="0">
                <a:hlinkClick r:id="rId3"/>
              </a:rPr>
              <a:t>www.coramvoice.org.uk/brightspots</a:t>
            </a:r>
            <a:r>
              <a:rPr lang="en-US" sz="2000" dirty="0"/>
              <a:t> </a:t>
            </a:r>
          </a:p>
          <a:p>
            <a:pPr marL="0" indent="0" algn="ctr">
              <a:buNone/>
            </a:pPr>
            <a:r>
              <a:rPr lang="en-US" sz="2000" dirty="0">
                <a:hlinkClick r:id="rId4"/>
              </a:rPr>
              <a:t>brightspots@coramvoice.org.uk</a:t>
            </a:r>
            <a:r>
              <a:rPr lang="en-US" sz="2000" dirty="0"/>
              <a:t>  </a:t>
            </a:r>
            <a:endParaRPr lang="en-GB" sz="20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0868" y="5523400"/>
            <a:ext cx="1909755" cy="1215816"/>
          </a:xfrm>
          <a:prstGeom prst="rect">
            <a:avLst/>
          </a:prstGeom>
        </p:spPr>
      </p:pic>
      <p:pic>
        <p:nvPicPr>
          <p:cNvPr id="5" name="Picture 2" descr="\\VOISRVFS\Company Shared Folders\London and South East\Policy\Bright Spots Project\External Communications\Branding &amp; Logos\Logos\REES logo lock up_RGB.jpg">
            <a:extLst>
              <a:ext uri="{FF2B5EF4-FFF2-40B4-BE49-F238E27FC236}">
                <a16:creationId xmlns:a16="http://schemas.microsoft.com/office/drawing/2014/main" id="{9AEB5300-8662-374A-99FE-4061C5067F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1905" y="5523401"/>
            <a:ext cx="3851153" cy="84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V:\London and South East\Policy &amp; Practice Development\Bright Spots Project\External Communications\Branding &amp; Logos\Logos\Bright Spots logo\Bright-Spots-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5846" y="404665"/>
            <a:ext cx="3296293" cy="32962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93945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3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3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3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latin typeface="Candara" panose="020E0502030303020204" pitchFamily="34" charset="0"/>
              </a:rPr>
              <a:t>Method</a:t>
            </a:r>
            <a:r>
              <a:rPr lang="en-GB" dirty="0">
                <a:latin typeface="Candara" panose="020E0502030303020204" pitchFamily="34" charset="0"/>
              </a:rPr>
              <a:t> </a:t>
            </a:r>
            <a:endParaRPr lang="en-US" dirty="0">
              <a:latin typeface="Candara" panose="020E0502030303020204" pitchFamily="34" charset="0"/>
            </a:endParaRPr>
          </a:p>
        </p:txBody>
      </p:sp>
      <p:sp>
        <p:nvSpPr>
          <p:cNvPr id="3" name="Content Placeholder 2"/>
          <p:cNvSpPr>
            <a:spLocks noGrp="1"/>
          </p:cNvSpPr>
          <p:nvPr>
            <p:ph idx="1"/>
          </p:nvPr>
        </p:nvSpPr>
        <p:spPr/>
        <p:txBody>
          <a:bodyPr>
            <a:normAutofit/>
          </a:bodyPr>
          <a:lstStyle/>
          <a:p>
            <a:r>
              <a:rPr lang="en-GB" dirty="0"/>
              <a:t>International literature review </a:t>
            </a:r>
          </a:p>
          <a:p>
            <a:r>
              <a:rPr lang="en-GB" dirty="0"/>
              <a:t>Round table of professionals</a:t>
            </a:r>
          </a:p>
          <a:p>
            <a:r>
              <a:rPr lang="en-GB" dirty="0"/>
              <a:t>21 focus groups with 140 children in care from 9 different LAs asking ‘What makes a good life?’ </a:t>
            </a:r>
          </a:p>
          <a:p>
            <a:r>
              <a:rPr lang="en-GB" dirty="0"/>
              <a:t>Individual interviews with children with a disability and with asylum seeking young people.</a:t>
            </a:r>
          </a:p>
          <a:p>
            <a:endParaRPr lang="en-GB" dirty="0"/>
          </a:p>
          <a:p>
            <a:r>
              <a:rPr lang="en-GB" dirty="0"/>
              <a:t>Method repeated for the development of the Care Leaver survey</a:t>
            </a:r>
          </a:p>
          <a:p>
            <a:endParaRPr lang="en-US" dirty="0"/>
          </a:p>
        </p:txBody>
      </p:sp>
      <p:pic>
        <p:nvPicPr>
          <p:cNvPr id="1032" name="Picture 8" descr="Image result for research meth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4276" y="158750"/>
            <a:ext cx="2085975"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001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434" y="202159"/>
            <a:ext cx="7674178" cy="994172"/>
          </a:xfrm>
        </p:spPr>
        <p:txBody>
          <a:bodyPr>
            <a:normAutofit fontScale="90000"/>
          </a:bodyPr>
          <a:lstStyle/>
          <a:p>
            <a:r>
              <a:rPr lang="en-GB" dirty="0">
                <a:solidFill>
                  <a:srgbClr val="7030A0"/>
                </a:solidFill>
                <a:latin typeface="Candara" panose="020E0502030303020204" pitchFamily="34" charset="0"/>
              </a:rPr>
              <a:t>Children in care: what did we find? </a:t>
            </a:r>
            <a:endParaRPr lang="en-US" dirty="0">
              <a:solidFill>
                <a:srgbClr val="7030A0"/>
              </a:solidFill>
              <a:latin typeface="Candara" panose="020E0502030303020204" pitchFamily="34" charset="0"/>
            </a:endParaRPr>
          </a:p>
        </p:txBody>
      </p:sp>
      <p:sp>
        <p:nvSpPr>
          <p:cNvPr id="3" name="Content Placeholder 2"/>
          <p:cNvSpPr>
            <a:spLocks noGrp="1"/>
          </p:cNvSpPr>
          <p:nvPr>
            <p:ph idx="1"/>
          </p:nvPr>
        </p:nvSpPr>
        <p:spPr>
          <a:xfrm>
            <a:off x="854433" y="1064526"/>
            <a:ext cx="7000263" cy="5793474"/>
          </a:xfrm>
        </p:spPr>
        <p:txBody>
          <a:bodyPr>
            <a:normAutofit fontScale="77500" lnSpcReduction="20000"/>
          </a:bodyPr>
          <a:lstStyle/>
          <a:p>
            <a:r>
              <a:rPr lang="en-GB" dirty="0">
                <a:latin typeface="Calibri" panose="020F0502020204030204" pitchFamily="34" charset="0"/>
                <a:cs typeface="Calibri" panose="020F0502020204030204" pitchFamily="34" charset="0"/>
              </a:rPr>
              <a:t>Good relationships with family, friends, </a:t>
            </a:r>
            <a:r>
              <a:rPr lang="en-GB" dirty="0" err="1">
                <a:solidFill>
                  <a:srgbClr val="FF0000"/>
                </a:solidFill>
                <a:latin typeface="Calibri" panose="020F0502020204030204" pitchFamily="34" charset="0"/>
                <a:cs typeface="Calibri" panose="020F0502020204030204" pitchFamily="34" charset="0"/>
              </a:rPr>
              <a:t>sws</a:t>
            </a:r>
            <a:r>
              <a:rPr lang="en-GB" dirty="0">
                <a:solidFill>
                  <a:srgbClr val="FF0000"/>
                </a:solidFill>
                <a:latin typeface="Calibri" panose="020F0502020204030204" pitchFamily="34" charset="0"/>
                <a:cs typeface="Calibri" panose="020F0502020204030204" pitchFamily="34" charset="0"/>
              </a:rPr>
              <a:t> and carers,</a:t>
            </a:r>
          </a:p>
          <a:p>
            <a:r>
              <a:rPr lang="en-GB" dirty="0">
                <a:solidFill>
                  <a:srgbClr val="FF0000"/>
                </a:solidFill>
                <a:latin typeface="Calibri" panose="020F0502020204030204" pitchFamily="34" charset="0"/>
                <a:cs typeface="Calibri" panose="020F0502020204030204" pitchFamily="34" charset="0"/>
              </a:rPr>
              <a:t>Trust </a:t>
            </a:r>
          </a:p>
          <a:p>
            <a:r>
              <a:rPr lang="en-GB" dirty="0">
                <a:latin typeface="Calibri" panose="020F0502020204030204" pitchFamily="34" charset="0"/>
                <a:cs typeface="Calibri" panose="020F0502020204030204" pitchFamily="34" charset="0"/>
              </a:rPr>
              <a:t>Positive sense of self and </a:t>
            </a:r>
            <a:r>
              <a:rPr lang="en-GB" dirty="0">
                <a:solidFill>
                  <a:srgbClr val="FF0000"/>
                </a:solidFill>
                <a:latin typeface="Calibri" panose="020F0502020204030204" pitchFamily="34" charset="0"/>
                <a:cs typeface="Calibri" panose="020F0502020204030204" pitchFamily="34" charset="0"/>
              </a:rPr>
              <a:t>positive view of being in care </a:t>
            </a:r>
          </a:p>
          <a:p>
            <a:r>
              <a:rPr lang="en-GB" dirty="0">
                <a:solidFill>
                  <a:srgbClr val="FF0000"/>
                </a:solidFill>
                <a:latin typeface="Calibri" panose="020F0502020204030204" pitchFamily="34" charset="0"/>
                <a:cs typeface="Calibri" panose="020F0502020204030204" pitchFamily="34" charset="0"/>
              </a:rPr>
              <a:t>Creativity, play, access to the natural world </a:t>
            </a:r>
          </a:p>
          <a:p>
            <a:r>
              <a:rPr lang="en-GB" dirty="0">
                <a:latin typeface="Calibri" panose="020F0502020204030204" pitchFamily="34" charset="0"/>
                <a:cs typeface="Calibri" panose="020F0502020204030204" pitchFamily="34" charset="0"/>
              </a:rPr>
              <a:t>Opportunities-care for pets, </a:t>
            </a:r>
            <a:r>
              <a:rPr lang="en-GB" dirty="0">
                <a:solidFill>
                  <a:srgbClr val="FF0000"/>
                </a:solidFill>
                <a:latin typeface="Calibri" panose="020F0502020204030204" pitchFamily="34" charset="0"/>
                <a:cs typeface="Calibri" panose="020F0502020204030204" pitchFamily="34" charset="0"/>
              </a:rPr>
              <a:t>to be trusted and given responsibility</a:t>
            </a:r>
          </a:p>
          <a:p>
            <a:r>
              <a:rPr lang="en-GB" dirty="0">
                <a:latin typeface="Calibri" panose="020F0502020204030204" pitchFamily="34" charset="0"/>
                <a:cs typeface="Calibri" panose="020F0502020204030204" pitchFamily="34" charset="0"/>
              </a:rPr>
              <a:t>Helping others, faith, purpose in life </a:t>
            </a:r>
            <a:endParaRPr lang="en-US"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Physically &amp; mentally healthy, </a:t>
            </a:r>
            <a:r>
              <a:rPr lang="en-GB" dirty="0">
                <a:solidFill>
                  <a:srgbClr val="FF0000"/>
                </a:solidFill>
                <a:latin typeface="Calibri" panose="020F0502020204030204" pitchFamily="34" charset="0"/>
                <a:cs typeface="Calibri" panose="020F0502020204030204" pitchFamily="34" charset="0"/>
              </a:rPr>
              <a:t>support dealing with adversity</a:t>
            </a:r>
          </a:p>
          <a:p>
            <a:r>
              <a:rPr lang="en-GB" dirty="0">
                <a:latin typeface="Calibri" panose="020F0502020204030204" pitchFamily="34" charset="0"/>
                <a:cs typeface="Calibri" panose="020F0502020204030204" pitchFamily="34" charset="0"/>
              </a:rPr>
              <a:t>Nurtured, loved, </a:t>
            </a:r>
            <a:r>
              <a:rPr lang="en-GB" dirty="0">
                <a:solidFill>
                  <a:srgbClr val="FF0000"/>
                </a:solidFill>
                <a:latin typeface="Calibri" panose="020F0502020204030204" pitchFamily="34" charset="0"/>
                <a:cs typeface="Calibri" panose="020F0502020204030204" pitchFamily="34" charset="0"/>
              </a:rPr>
              <a:t>belonging</a:t>
            </a:r>
          </a:p>
          <a:p>
            <a:r>
              <a:rPr lang="en-GB" dirty="0">
                <a:latin typeface="Calibri" panose="020F0502020204030204" pitchFamily="34" charset="0"/>
                <a:cs typeface="Calibri" panose="020F0502020204030204" pitchFamily="34" charset="0"/>
              </a:rPr>
              <a:t>Life satisfaction, enjoyment, joy, happiness, </a:t>
            </a:r>
            <a:r>
              <a:rPr lang="en-GB" dirty="0">
                <a:solidFill>
                  <a:srgbClr val="FF0000"/>
                </a:solidFill>
                <a:latin typeface="Calibri" panose="020F0502020204030204" pitchFamily="34" charset="0"/>
                <a:cs typeface="Calibri" panose="020F0502020204030204" pitchFamily="34" charset="0"/>
              </a:rPr>
              <a:t>life getting better</a:t>
            </a:r>
          </a:p>
          <a:p>
            <a:r>
              <a:rPr lang="en-GB" dirty="0">
                <a:solidFill>
                  <a:srgbClr val="FF0000"/>
                </a:solidFill>
                <a:latin typeface="Calibri" panose="020F0502020204030204" pitchFamily="34" charset="0"/>
                <a:cs typeface="Calibri" panose="020F0502020204030204" pitchFamily="34" charset="0"/>
              </a:rPr>
              <a:t>Support for learning, learning life skills</a:t>
            </a:r>
          </a:p>
          <a:p>
            <a:r>
              <a:rPr lang="en-GB" dirty="0">
                <a:latin typeface="Calibri" panose="020F0502020204030204" pitchFamily="34" charset="0"/>
                <a:cs typeface="Calibri" panose="020F0502020204030204" pitchFamily="34" charset="0"/>
              </a:rPr>
              <a:t>Security &amp; safety, free from bullying &amp; abuse</a:t>
            </a:r>
          </a:p>
          <a:p>
            <a:r>
              <a:rPr lang="en-GB" dirty="0">
                <a:latin typeface="Calibri" panose="020F0502020204030204" pitchFamily="34" charset="0"/>
                <a:cs typeface="Calibri" panose="020F0502020204030204" pitchFamily="34" charset="0"/>
              </a:rPr>
              <a:t>Autonomy, choices in own life , </a:t>
            </a:r>
            <a:r>
              <a:rPr lang="en-GB" dirty="0">
                <a:solidFill>
                  <a:srgbClr val="FF0000"/>
                </a:solidFill>
                <a:latin typeface="Calibri" panose="020F0502020204030204" pitchFamily="34" charset="0"/>
                <a:cs typeface="Calibri" panose="020F0502020204030204" pitchFamily="34" charset="0"/>
              </a:rPr>
              <a:t>feeling included ( UNCRC Article 12 &amp;13)</a:t>
            </a:r>
          </a:p>
          <a:p>
            <a:endParaRPr lang="en-GB" dirty="0">
              <a:solidFill>
                <a:srgbClr val="FF0000"/>
              </a:solidFill>
            </a:endParaRPr>
          </a:p>
          <a:p>
            <a:endParaRPr lang="en-GB" sz="1500" dirty="0"/>
          </a:p>
          <a:p>
            <a:endParaRPr lang="en-US" sz="1500" dirty="0"/>
          </a:p>
        </p:txBody>
      </p:sp>
      <p:pic>
        <p:nvPicPr>
          <p:cNvPr id="8" name="Picture 2"/>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8302638" y="1056647"/>
            <a:ext cx="3220872" cy="566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166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6" name="Picture 25">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453277" y="170603"/>
            <a:ext cx="5614875" cy="967082"/>
          </a:xfrm>
        </p:spPr>
        <p:txBody>
          <a:bodyPr>
            <a:normAutofit/>
          </a:bodyPr>
          <a:lstStyle/>
          <a:p>
            <a:r>
              <a:rPr lang="en-GB" dirty="0">
                <a:solidFill>
                  <a:srgbClr val="7030A0"/>
                </a:solidFill>
                <a:latin typeface="Candara" panose="020E0502030303020204" pitchFamily="34" charset="0"/>
              </a:rPr>
              <a:t>On-line surveys </a:t>
            </a:r>
            <a:endParaRPr lang="en-US" dirty="0">
              <a:solidFill>
                <a:srgbClr val="7030A0"/>
              </a:solidFill>
              <a:latin typeface="Candara" panose="020E0502030303020204" pitchFamily="34" charset="0"/>
            </a:endParaRPr>
          </a:p>
        </p:txBody>
      </p:sp>
      <p:sp>
        <p:nvSpPr>
          <p:cNvPr id="2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pic>
        <p:nvPicPr>
          <p:cNvPr id="6" name="Picture 5" descr="Bubble.png"/>
          <p:cNvPicPr>
            <a:picLocks noChangeAspect="1"/>
          </p:cNvPicPr>
          <p:nvPr/>
        </p:nvPicPr>
        <p:blipFill rotWithShape="1">
          <a:blip r:embed="rId4" cstate="print">
            <a:extLst>
              <a:ext uri="{28A0092B-C50C-407E-A947-70E740481C1C}">
                <a14:useLocalDpi xmlns:a14="http://schemas.microsoft.com/office/drawing/2010/main" val="0"/>
              </a:ext>
            </a:extLst>
          </a:blip>
          <a:srcRect l="1638" r="17630" b="1"/>
          <a:stretch/>
        </p:blipFill>
        <p:spPr>
          <a:xfrm>
            <a:off x="530916" y="1629089"/>
            <a:ext cx="2659381" cy="2783423"/>
          </a:xfrm>
          <a:prstGeom prst="rect">
            <a:avLst/>
          </a:prstGeom>
        </p:spPr>
      </p:pic>
      <p:sp>
        <p:nvSpPr>
          <p:cNvPr id="3" name="Content Placeholder 2"/>
          <p:cNvSpPr>
            <a:spLocks noGrp="1"/>
          </p:cNvSpPr>
          <p:nvPr>
            <p:ph idx="1"/>
          </p:nvPr>
        </p:nvSpPr>
        <p:spPr>
          <a:xfrm>
            <a:off x="5283200" y="1304561"/>
            <a:ext cx="6536624" cy="5248639"/>
          </a:xfrm>
        </p:spPr>
        <p:txBody>
          <a:bodyPr anchor="ctr">
            <a:normAutofit fontScale="77500" lnSpcReduction="20000"/>
          </a:bodyPr>
          <a:lstStyle/>
          <a:p>
            <a:pPr>
              <a:spcAft>
                <a:spcPts val="675"/>
              </a:spcAft>
            </a:pPr>
            <a:endParaRPr lang="en-GB" sz="2400" dirty="0">
              <a:solidFill>
                <a:srgbClr val="000000"/>
              </a:solidFill>
              <a:latin typeface="+mj-lt"/>
              <a:cs typeface="Arial" panose="020B0604020202020204" pitchFamily="34" charset="0"/>
            </a:endParaRPr>
          </a:p>
          <a:p>
            <a:pPr>
              <a:spcAft>
                <a:spcPts val="675"/>
              </a:spcAft>
            </a:pPr>
            <a:endParaRPr lang="en-GB" sz="2400" dirty="0">
              <a:solidFill>
                <a:srgbClr val="000000"/>
              </a:solidFill>
              <a:cs typeface="Arial" panose="020B0604020202020204" pitchFamily="34" charset="0"/>
            </a:endParaRPr>
          </a:p>
          <a:p>
            <a:pPr>
              <a:lnSpc>
                <a:spcPct val="120000"/>
              </a:lnSpc>
              <a:spcAft>
                <a:spcPts val="675"/>
              </a:spcAft>
            </a:pPr>
            <a:r>
              <a:rPr lang="en-GB" sz="2600" dirty="0">
                <a:solidFill>
                  <a:srgbClr val="000000"/>
                </a:solidFill>
                <a:cs typeface="Arial" panose="020B0604020202020204" pitchFamily="34" charset="0"/>
              </a:rPr>
              <a:t>Three confidential  on-line surveys created : 4-7yrs,             8-10yrs, 11-18yrs.  A Care Leaver survey was added later</a:t>
            </a:r>
          </a:p>
          <a:p>
            <a:pPr>
              <a:spcAft>
                <a:spcPts val="675"/>
              </a:spcAft>
            </a:pPr>
            <a:r>
              <a:rPr lang="en-GB" sz="2600" dirty="0">
                <a:solidFill>
                  <a:srgbClr val="000000"/>
                </a:solidFill>
                <a:cs typeface="Arial" panose="020B0604020202020204" pitchFamily="34" charset="0"/>
              </a:rPr>
              <a:t>Four key themes: relationships, rights, resilience, recovery</a:t>
            </a:r>
          </a:p>
          <a:p>
            <a:pPr>
              <a:spcAft>
                <a:spcPts val="675"/>
              </a:spcAft>
            </a:pPr>
            <a:r>
              <a:rPr lang="en-GB" sz="2600" dirty="0">
                <a:solidFill>
                  <a:srgbClr val="000000"/>
                </a:solidFill>
                <a:cs typeface="Arial" panose="020B0604020202020204" pitchFamily="34" charset="0"/>
              </a:rPr>
              <a:t>Questions on well-being for comparison with ONS general population data  </a:t>
            </a:r>
          </a:p>
          <a:p>
            <a:pPr>
              <a:spcAft>
                <a:spcPts val="675"/>
              </a:spcAft>
            </a:pPr>
            <a:r>
              <a:rPr lang="en-GB" sz="2600" dirty="0"/>
              <a:t>Are children flourishing in care? </a:t>
            </a:r>
          </a:p>
          <a:p>
            <a:pPr>
              <a:lnSpc>
                <a:spcPct val="120000"/>
              </a:lnSpc>
              <a:spcAft>
                <a:spcPts val="675"/>
              </a:spcAft>
            </a:pPr>
            <a:r>
              <a:rPr lang="en-GB" sz="2600" dirty="0"/>
              <a:t>Subjective well-being chosen as our theoretical framework. Allowed us to examine a basket of indicators that make up well-being.  SWB defined as:  “feeling good and functioning well at an individual and interpersonal level”. </a:t>
            </a:r>
          </a:p>
          <a:p>
            <a:pPr>
              <a:spcAft>
                <a:spcPts val="675"/>
              </a:spcAft>
            </a:pPr>
            <a:r>
              <a:rPr lang="en-GB" sz="2600" dirty="0">
                <a:solidFill>
                  <a:srgbClr val="000000"/>
                </a:solidFill>
                <a:cs typeface="Arial" panose="020B0604020202020204" pitchFamily="34" charset="0"/>
              </a:rPr>
              <a:t>Piloted in schools with 85 children in care</a:t>
            </a:r>
          </a:p>
          <a:p>
            <a:pPr>
              <a:spcAft>
                <a:spcPts val="675"/>
              </a:spcAft>
            </a:pPr>
            <a:endParaRPr lang="en-GB" sz="2600" dirty="0">
              <a:solidFill>
                <a:srgbClr val="000000"/>
              </a:solidFill>
              <a:cs typeface="Arial" panose="020B0604020202020204" pitchFamily="34" charset="0"/>
            </a:endParaRPr>
          </a:p>
          <a:p>
            <a:pPr>
              <a:spcAft>
                <a:spcPts val="675"/>
              </a:spcAft>
            </a:pPr>
            <a:endParaRPr lang="en-GB" sz="1700" dirty="0">
              <a:solidFill>
                <a:srgbClr val="000000"/>
              </a:solidFill>
              <a:latin typeface="+mj-lt"/>
              <a:cs typeface="Arial" panose="020B0604020202020204" pitchFamily="34" charset="0"/>
            </a:endParaRPr>
          </a:p>
          <a:p>
            <a:pPr>
              <a:spcAft>
                <a:spcPts val="675"/>
              </a:spcAft>
            </a:pPr>
            <a:endParaRPr lang="en-GB" sz="1700" dirty="0">
              <a:solidFill>
                <a:srgbClr val="000000"/>
              </a:solidFill>
              <a:latin typeface="+mj-lt"/>
              <a:cs typeface="Arial" panose="020B0604020202020204" pitchFamily="34" charset="0"/>
            </a:endParaRPr>
          </a:p>
          <a:p>
            <a:endParaRPr lang="en-US" sz="1700" dirty="0">
              <a:solidFill>
                <a:srgbClr val="000000"/>
              </a:solidFill>
              <a:latin typeface="+mj-lt"/>
              <a:cs typeface="Arial" panose="020B0604020202020204" pitchFamily="34" charset="0"/>
            </a:endParaRPr>
          </a:p>
        </p:txBody>
      </p:sp>
    </p:spTree>
    <p:extLst>
      <p:ext uri="{BB962C8B-B14F-4D97-AF65-F5344CB8AC3E}">
        <p14:creationId xmlns:p14="http://schemas.microsoft.com/office/powerpoint/2010/main" val="18624968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ags/tag10.xml><?xml version="1.0" encoding="utf-8"?>
<p:tagLst xmlns:a="http://schemas.openxmlformats.org/drawingml/2006/main" xmlns:r="http://schemas.openxmlformats.org/officeDocument/2006/relationships" xmlns:p="http://schemas.openxmlformats.org/presentationml/2006/main">
  <p:tag name="TIMING" val="|26.7|8.6|7.3|7.7"/>
</p:tagLst>
</file>

<file path=ppt/tags/tag11.xml><?xml version="1.0" encoding="utf-8"?>
<p:tagLst xmlns:a="http://schemas.openxmlformats.org/drawingml/2006/main" xmlns:r="http://schemas.openxmlformats.org/officeDocument/2006/relationships" xmlns:p="http://schemas.openxmlformats.org/presentationml/2006/main">
  <p:tag name="TIMING" val="|0.8|6.6|11.9|1.1|2|1.6|1.8|1.7"/>
</p:tagLst>
</file>

<file path=ppt/tags/tag12.xml><?xml version="1.0" encoding="utf-8"?>
<p:tagLst xmlns:a="http://schemas.openxmlformats.org/drawingml/2006/main" xmlns:r="http://schemas.openxmlformats.org/officeDocument/2006/relationships" xmlns:p="http://schemas.openxmlformats.org/presentationml/2006/main">
  <p:tag name="TIMING" val="|0.9|3.9|7.1|7.1|0.4|0.8"/>
</p:tagLst>
</file>

<file path=ppt/tags/tag13.xml><?xml version="1.0" encoding="utf-8"?>
<p:tagLst xmlns:a="http://schemas.openxmlformats.org/drawingml/2006/main" xmlns:r="http://schemas.openxmlformats.org/officeDocument/2006/relationships" xmlns:p="http://schemas.openxmlformats.org/presentationml/2006/main">
  <p:tag name="TIMING" val="|1.4|0.8|15.3"/>
</p:tagLst>
</file>

<file path=ppt/tags/tag14.xml><?xml version="1.0" encoding="utf-8"?>
<p:tagLst xmlns:a="http://schemas.openxmlformats.org/drawingml/2006/main" xmlns:r="http://schemas.openxmlformats.org/officeDocument/2006/relationships" xmlns:p="http://schemas.openxmlformats.org/presentationml/2006/main">
  <p:tag name="TIMING" val="|1.4|4.5|1.8|5.8"/>
</p:tagLst>
</file>

<file path=ppt/tags/tag15.xml><?xml version="1.0" encoding="utf-8"?>
<p:tagLst xmlns:a="http://schemas.openxmlformats.org/drawingml/2006/main" xmlns:r="http://schemas.openxmlformats.org/officeDocument/2006/relationships" xmlns:p="http://schemas.openxmlformats.org/presentationml/2006/main">
  <p:tag name="TIMING" val="|0.9|12|14.8"/>
</p:tagLst>
</file>

<file path=ppt/tags/tag16.xml><?xml version="1.0" encoding="utf-8"?>
<p:tagLst xmlns:a="http://schemas.openxmlformats.org/drawingml/2006/main" xmlns:r="http://schemas.openxmlformats.org/officeDocument/2006/relationships" xmlns:p="http://schemas.openxmlformats.org/presentationml/2006/main">
  <p:tag name="TIMING" val="|2.1|7|1.8|2.9"/>
</p:tagLst>
</file>

<file path=ppt/tags/tag17.xml><?xml version="1.0" encoding="utf-8"?>
<p:tagLst xmlns:a="http://schemas.openxmlformats.org/drawingml/2006/main" xmlns:r="http://schemas.openxmlformats.org/officeDocument/2006/relationships" xmlns:p="http://schemas.openxmlformats.org/presentationml/2006/main">
  <p:tag name="TIMING" val="|1.6"/>
</p:tagLst>
</file>

<file path=ppt/tags/tag18.xml><?xml version="1.0" encoding="utf-8"?>
<p:tagLst xmlns:a="http://schemas.openxmlformats.org/drawingml/2006/main" xmlns:r="http://schemas.openxmlformats.org/officeDocument/2006/relationships" xmlns:p="http://schemas.openxmlformats.org/presentationml/2006/main">
  <p:tag name="TIMING" val="|1.3|-1.3|1.8"/>
</p:tagLst>
</file>

<file path=ppt/tags/tag19.xml><?xml version="1.0" encoding="utf-8"?>
<p:tagLst xmlns:a="http://schemas.openxmlformats.org/drawingml/2006/main" xmlns:r="http://schemas.openxmlformats.org/officeDocument/2006/relationships" xmlns:p="http://schemas.openxmlformats.org/presentationml/2006/main">
  <p:tag name="TIMING" val="|4.2"/>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ags/tag20.xml><?xml version="1.0" encoding="utf-8"?>
<p:tagLst xmlns:a="http://schemas.openxmlformats.org/drawingml/2006/main" xmlns:r="http://schemas.openxmlformats.org/officeDocument/2006/relationships" xmlns:p="http://schemas.openxmlformats.org/presentationml/2006/main">
  <p:tag name="TIMING" val="|1|0.8|1.5|0.5|0.8"/>
</p:tagLst>
</file>

<file path=ppt/tags/tag21.xml><?xml version="1.0" encoding="utf-8"?>
<p:tagLst xmlns:a="http://schemas.openxmlformats.org/drawingml/2006/main" xmlns:r="http://schemas.openxmlformats.org/officeDocument/2006/relationships" xmlns:p="http://schemas.openxmlformats.org/presentationml/2006/main">
  <p:tag name="TIMING" val="|5.4|9.8|22.3|11.7|12.8"/>
</p:tagLst>
</file>

<file path=ppt/tags/tag22.xml><?xml version="1.0" encoding="utf-8"?>
<p:tagLst xmlns:a="http://schemas.openxmlformats.org/drawingml/2006/main" xmlns:r="http://schemas.openxmlformats.org/officeDocument/2006/relationships" xmlns:p="http://schemas.openxmlformats.org/presentationml/2006/main">
  <p:tag name="TIMING" val="|2.3|13.4|4.9|2.1|1.9"/>
</p:tagLst>
</file>

<file path=ppt/tags/tag23.xml><?xml version="1.0" encoding="utf-8"?>
<p:tagLst xmlns:a="http://schemas.openxmlformats.org/drawingml/2006/main" xmlns:r="http://schemas.openxmlformats.org/officeDocument/2006/relationships" xmlns:p="http://schemas.openxmlformats.org/presentationml/2006/main">
  <p:tag name="TIMING" val="|4.5|8.6|10.2|12.9"/>
</p:tagLst>
</file>

<file path=ppt/tags/tag24.xml><?xml version="1.0" encoding="utf-8"?>
<p:tagLst xmlns:a="http://schemas.openxmlformats.org/drawingml/2006/main" xmlns:r="http://schemas.openxmlformats.org/officeDocument/2006/relationships" xmlns:p="http://schemas.openxmlformats.org/presentationml/2006/main">
  <p:tag name="TIMING" val="|1.2|3.2|2.1|2|1.5"/>
</p:tagLst>
</file>

<file path=ppt/tags/tag25.xml><?xml version="1.0" encoding="utf-8"?>
<p:tagLst xmlns:a="http://schemas.openxmlformats.org/drawingml/2006/main" xmlns:r="http://schemas.openxmlformats.org/officeDocument/2006/relationships" xmlns:p="http://schemas.openxmlformats.org/presentationml/2006/main">
  <p:tag name="TIMING" val="|12.7|12.1"/>
</p:tagLst>
</file>

<file path=ppt/tags/tag26.xml><?xml version="1.0" encoding="utf-8"?>
<p:tagLst xmlns:a="http://schemas.openxmlformats.org/drawingml/2006/main" xmlns:r="http://schemas.openxmlformats.org/officeDocument/2006/relationships" xmlns:p="http://schemas.openxmlformats.org/presentationml/2006/main">
  <p:tag name="TIMING" val="|1.9|5.1|4.8"/>
</p:tagLst>
</file>

<file path=ppt/tags/tag27.xml><?xml version="1.0" encoding="utf-8"?>
<p:tagLst xmlns:a="http://schemas.openxmlformats.org/drawingml/2006/main" xmlns:r="http://schemas.openxmlformats.org/officeDocument/2006/relationships" xmlns:p="http://schemas.openxmlformats.org/presentationml/2006/main">
  <p:tag name="TIMING" val="|5.8|14.5|28.9|19.5|2.2"/>
</p:tagLst>
</file>

<file path=ppt/tags/tag28.xml><?xml version="1.0" encoding="utf-8"?>
<p:tagLst xmlns:a="http://schemas.openxmlformats.org/drawingml/2006/main" xmlns:r="http://schemas.openxmlformats.org/officeDocument/2006/relationships" xmlns:p="http://schemas.openxmlformats.org/presentationml/2006/main">
  <p:tag name="TIMING" val="|1.4|8.1"/>
</p:tagLst>
</file>

<file path=ppt/tags/tag29.xml><?xml version="1.0" encoding="utf-8"?>
<p:tagLst xmlns:a="http://schemas.openxmlformats.org/drawingml/2006/main" xmlns:r="http://schemas.openxmlformats.org/officeDocument/2006/relationships" xmlns:p="http://schemas.openxmlformats.org/presentationml/2006/main">
  <p:tag name="TIMING" val="|3|38.5|24.6|11.4"/>
</p:tagLst>
</file>

<file path=ppt/tags/tag3.xml><?xml version="1.0" encoding="utf-8"?>
<p:tagLst xmlns:a="http://schemas.openxmlformats.org/drawingml/2006/main" xmlns:r="http://schemas.openxmlformats.org/officeDocument/2006/relationships" xmlns:p="http://schemas.openxmlformats.org/presentationml/2006/main">
  <p:tag name="TIMING" val="|0.9|0.2|0.2|0.2|0.3|0.2"/>
</p:tagLst>
</file>

<file path=ppt/tags/tag30.xml><?xml version="1.0" encoding="utf-8"?>
<p:tagLst xmlns:a="http://schemas.openxmlformats.org/drawingml/2006/main" xmlns:r="http://schemas.openxmlformats.org/officeDocument/2006/relationships" xmlns:p="http://schemas.openxmlformats.org/presentationml/2006/main">
  <p:tag name="TIMING" val="|1.6"/>
</p:tagLst>
</file>

<file path=ppt/tags/tag31.xml><?xml version="1.0" encoding="utf-8"?>
<p:tagLst xmlns:a="http://schemas.openxmlformats.org/drawingml/2006/main" xmlns:r="http://schemas.openxmlformats.org/officeDocument/2006/relationships" xmlns:p="http://schemas.openxmlformats.org/presentationml/2006/main">
  <p:tag name="TIMING" val="|0.7|6.1"/>
</p:tagLst>
</file>

<file path=ppt/tags/tag4.xml><?xml version="1.0" encoding="utf-8"?>
<p:tagLst xmlns:a="http://schemas.openxmlformats.org/drawingml/2006/main" xmlns:r="http://schemas.openxmlformats.org/officeDocument/2006/relationships" xmlns:p="http://schemas.openxmlformats.org/presentationml/2006/main">
  <p:tag name="TIMING" val="|1.6"/>
</p:tagLst>
</file>

<file path=ppt/tags/tag5.xml><?xml version="1.0" encoding="utf-8"?>
<p:tagLst xmlns:a="http://schemas.openxmlformats.org/drawingml/2006/main" xmlns:r="http://schemas.openxmlformats.org/officeDocument/2006/relationships" xmlns:p="http://schemas.openxmlformats.org/presentationml/2006/main">
  <p:tag name="TIMING" val="|38.7|10.3|21|10.5"/>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1.4|8.2"/>
</p:tagLst>
</file>

<file path=ppt/tags/tag8.xml><?xml version="1.0" encoding="utf-8"?>
<p:tagLst xmlns:a="http://schemas.openxmlformats.org/drawingml/2006/main" xmlns:r="http://schemas.openxmlformats.org/officeDocument/2006/relationships" xmlns:p="http://schemas.openxmlformats.org/presentationml/2006/main">
  <p:tag name="TIMING" val="|11.7"/>
</p:tagLst>
</file>

<file path=ppt/tags/tag9.xml><?xml version="1.0" encoding="utf-8"?>
<p:tagLst xmlns:a="http://schemas.openxmlformats.org/drawingml/2006/main" xmlns:r="http://schemas.openxmlformats.org/officeDocument/2006/relationships" xmlns:p="http://schemas.openxmlformats.org/presentationml/2006/main">
  <p:tag name="TIMING" val="|14.8|0.9|0.8"/>
</p:tagLst>
</file>

<file path=ppt/theme/theme1.xml><?xml version="1.0" encoding="utf-8"?>
<a:theme xmlns:a="http://schemas.openxmlformats.org/drawingml/2006/main" name="Office Theme">
  <a:themeElements>
    <a:clrScheme name="Custom 4">
      <a:dk1>
        <a:sysClr val="windowText" lastClr="000000"/>
      </a:dk1>
      <a:lt1>
        <a:sysClr val="window" lastClr="FFFFFF"/>
      </a:lt1>
      <a:dk2>
        <a:srgbClr val="80388D"/>
      </a:dk2>
      <a:lt2>
        <a:srgbClr val="C1BAA4"/>
      </a:lt2>
      <a:accent1>
        <a:srgbClr val="B20E10"/>
      </a:accent1>
      <a:accent2>
        <a:srgbClr val="C4D600"/>
      </a:accent2>
      <a:accent3>
        <a:srgbClr val="80388D"/>
      </a:accent3>
      <a:accent4>
        <a:srgbClr val="8FD1E3"/>
      </a:accent4>
      <a:accent5>
        <a:srgbClr val="EF7723"/>
      </a:accent5>
      <a:accent6>
        <a:srgbClr val="FFDD00"/>
      </a:accent6>
      <a:hlink>
        <a:srgbClr val="80388D"/>
      </a:hlink>
      <a:folHlink>
        <a:srgbClr val="DC08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ight Spots presentation template - Dec 2017">
  <a:themeElements>
    <a:clrScheme name="Custom 1">
      <a:dk1>
        <a:srgbClr val="B20E10"/>
      </a:dk1>
      <a:lt1>
        <a:srgbClr val="FFFFFF"/>
      </a:lt1>
      <a:dk2>
        <a:srgbClr val="FFD100"/>
      </a:dk2>
      <a:lt2>
        <a:srgbClr val="000000"/>
      </a:lt2>
      <a:accent1>
        <a:srgbClr val="B20E10"/>
      </a:accent1>
      <a:accent2>
        <a:srgbClr val="FFD100"/>
      </a:accent2>
      <a:accent3>
        <a:srgbClr val="747373"/>
      </a:accent3>
      <a:accent4>
        <a:srgbClr val="C4D600"/>
      </a:accent4>
      <a:accent5>
        <a:srgbClr val="671E75"/>
      </a:accent5>
      <a:accent6>
        <a:srgbClr val="C1BAA4"/>
      </a:accent6>
      <a:hlink>
        <a:srgbClr val="671E75"/>
      </a:hlink>
      <a:folHlink>
        <a:srgbClr val="74737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rand colour presentation">
  <a:themeElements>
    <a:clrScheme name="Custom 2">
      <a:dk1>
        <a:sysClr val="windowText" lastClr="000000"/>
      </a:dk1>
      <a:lt1>
        <a:sysClr val="window" lastClr="FFFFFF"/>
      </a:lt1>
      <a:dk2>
        <a:srgbClr val="B20E10"/>
      </a:dk2>
      <a:lt2>
        <a:srgbClr val="C1BAA4"/>
      </a:lt2>
      <a:accent1>
        <a:srgbClr val="80388D"/>
      </a:accent1>
      <a:accent2>
        <a:srgbClr val="95C11F"/>
      </a:accent2>
      <a:accent3>
        <a:srgbClr val="B20E10"/>
      </a:accent3>
      <a:accent4>
        <a:srgbClr val="8FD1E3"/>
      </a:accent4>
      <a:accent5>
        <a:srgbClr val="EF7723"/>
      </a:accent5>
      <a:accent6>
        <a:srgbClr val="FFDD00"/>
      </a:accent6>
      <a:hlink>
        <a:srgbClr val="C1BAA4"/>
      </a:hlink>
      <a:folHlink>
        <a:srgbClr val="DC081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LA findings presentations and next steps.potx [Autosaved]" id="{5101EB2D-39F4-41D3-AEC0-D9F56CC70710}" vid="{C73A6D3A-1A5E-4055-82D0-06497745AFBA}"/>
    </a:ext>
  </a:extLst>
</a:theme>
</file>

<file path=ppt/theme/theme4.xml><?xml version="1.0" encoding="utf-8"?>
<a:theme xmlns:a="http://schemas.openxmlformats.org/drawingml/2006/main" name="5_Office Theme">
  <a:themeElements>
    <a:clrScheme name="Coram Voice">
      <a:dk1>
        <a:sysClr val="windowText" lastClr="000000"/>
      </a:dk1>
      <a:lt1>
        <a:sysClr val="window" lastClr="FFFFFF"/>
      </a:lt1>
      <a:dk2>
        <a:srgbClr val="C00000"/>
      </a:dk2>
      <a:lt2>
        <a:srgbClr val="747373"/>
      </a:lt2>
      <a:accent1>
        <a:srgbClr val="80388D"/>
      </a:accent1>
      <a:accent2>
        <a:srgbClr val="95C11F"/>
      </a:accent2>
      <a:accent3>
        <a:srgbClr val="FFDD00"/>
      </a:accent3>
      <a:accent4>
        <a:srgbClr val="DC0814"/>
      </a:accent4>
      <a:accent5>
        <a:srgbClr val="8FD1E3"/>
      </a:accent5>
      <a:accent6>
        <a:srgbClr val="C1BAA4"/>
      </a:accent6>
      <a:hlink>
        <a:srgbClr val="EF7723"/>
      </a:hlink>
      <a:folHlink>
        <a:srgbClr val="68554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 LA findings presentations and next steps.potx [Autosaved]" id="{5101EB2D-39F4-41D3-AEC0-D9F56CC70710}" vid="{EB5EB6DD-23B0-42D6-A616-194D97345826}"/>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Custom 1">
      <a:dk1>
        <a:sysClr val="windowText" lastClr="000000"/>
      </a:dk1>
      <a:lt1>
        <a:sysClr val="window" lastClr="FFFFFF"/>
      </a:lt1>
      <a:dk2>
        <a:srgbClr val="B20E10"/>
      </a:dk2>
      <a:lt2>
        <a:srgbClr val="C1BAA4"/>
      </a:lt2>
      <a:accent1>
        <a:srgbClr val="B20E10"/>
      </a:accent1>
      <a:accent2>
        <a:srgbClr val="FFF8CB"/>
      </a:accent2>
      <a:accent3>
        <a:srgbClr val="B20E10"/>
      </a:accent3>
      <a:accent4>
        <a:srgbClr val="8FD1E3"/>
      </a:accent4>
      <a:accent5>
        <a:srgbClr val="EF7723"/>
      </a:accent5>
      <a:accent6>
        <a:srgbClr val="FFDD00"/>
      </a:accent6>
      <a:hlink>
        <a:srgbClr val="C1BAA4"/>
      </a:hlink>
      <a:folHlink>
        <a:srgbClr val="DC08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62697</TotalTime>
  <Words>6077</Words>
  <Application>Microsoft Office PowerPoint</Application>
  <PresentationFormat>Widescreen</PresentationFormat>
  <Paragraphs>600</Paragraphs>
  <Slides>60</Slides>
  <Notes>30</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60</vt:i4>
      </vt:variant>
    </vt:vector>
  </HeadingPairs>
  <TitlesOfParts>
    <vt:vector size="80" baseType="lpstr">
      <vt:lpstr>Arial</vt:lpstr>
      <vt:lpstr>Arial-BoldMT</vt:lpstr>
      <vt:lpstr>ArialMT</vt:lpstr>
      <vt:lpstr>Calibri</vt:lpstr>
      <vt:lpstr>Calibri Light</vt:lpstr>
      <vt:lpstr>Candara</vt:lpstr>
      <vt:lpstr>Frankfurter_Medium</vt:lpstr>
      <vt:lpstr>Garamond</vt:lpstr>
      <vt:lpstr>Helvetica</vt:lpstr>
      <vt:lpstr>Seravek ExtraLight</vt:lpstr>
      <vt:lpstr>Source Sans Pro</vt:lpstr>
      <vt:lpstr>Office Theme</vt:lpstr>
      <vt:lpstr>Bright Spots presentation template - Dec 2017</vt:lpstr>
      <vt:lpstr>brand colour presentation</vt:lpstr>
      <vt:lpstr>5_Office Theme</vt:lpstr>
      <vt:lpstr>2_Office Theme</vt:lpstr>
      <vt:lpstr>3_Office Theme</vt:lpstr>
      <vt:lpstr>7_Office Theme</vt:lpstr>
      <vt:lpstr>6_Office Theme</vt:lpstr>
      <vt:lpstr>8_Office Theme</vt:lpstr>
      <vt:lpstr>PowerPoint Presentation</vt:lpstr>
      <vt:lpstr>PowerPoint Presentation</vt:lpstr>
      <vt:lpstr>PowerPoint Presentation</vt:lpstr>
      <vt:lpstr>PowerPoint Presentation</vt:lpstr>
      <vt:lpstr>The ‘Your Life Your Care’ and ‘Your Life Beyond Care’ Surveys </vt:lpstr>
      <vt:lpstr>Aims </vt:lpstr>
      <vt:lpstr>Method </vt:lpstr>
      <vt:lpstr>Children in care: what did we find? </vt:lpstr>
      <vt:lpstr>On-line surveys </vt:lpstr>
      <vt:lpstr> Cognitive interviewing</vt:lpstr>
      <vt:lpstr>PowerPoint Presentation</vt:lpstr>
      <vt:lpstr>Meeting survey standards European Statistical System Quality Dimensions 2013</vt:lpstr>
      <vt:lpstr>History &amp; development</vt:lpstr>
      <vt:lpstr>PowerPoint Presentation</vt:lpstr>
      <vt:lpstr>PowerPoint Presentation</vt:lpstr>
      <vt:lpstr>Latest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vt:lpstr>
      <vt:lpstr>PowerPoint Presentation</vt:lpstr>
      <vt:lpstr>Shift in emphasis onto children and young people’s priorities</vt:lpstr>
      <vt:lpstr>PowerPoint Presentation</vt:lpstr>
      <vt:lpstr>PowerPoint Presentation</vt:lpstr>
      <vt:lpstr>Local approach</vt:lpstr>
      <vt:lpstr>PowerPoint Presentation</vt:lpstr>
      <vt:lpstr>PowerPoint Presentation</vt:lpstr>
      <vt:lpstr>PowerPoint Presentation</vt:lpstr>
      <vt:lpstr>The Evaluation – Dr Shirley Lewis ( Rees Centre)</vt:lpstr>
      <vt:lpstr>Methodology</vt:lpstr>
      <vt:lpstr>The power of a collective voice </vt:lpstr>
      <vt:lpstr>The importance of a trusted adult</vt:lpstr>
      <vt:lpstr>Drivers, Enablers and Barriers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vt:lpstr>
      <vt:lpstr>PowerPoint Presentation</vt:lpstr>
      <vt:lpstr>Ongoing analysis</vt:lpstr>
      <vt:lpstr>Messages for the care 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Gargi Agrawal</dc:creator>
  <cp:lastModifiedBy>Julie</cp:lastModifiedBy>
  <cp:revision>1593</cp:revision>
  <cp:lastPrinted>2018-03-05T10:55:40Z</cp:lastPrinted>
  <dcterms:created xsi:type="dcterms:W3CDTF">2016-12-15T12:29:30Z</dcterms:created>
  <dcterms:modified xsi:type="dcterms:W3CDTF">2021-03-25T18:35:29Z</dcterms:modified>
</cp:coreProperties>
</file>