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0.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1.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72" r:id="rId3"/>
  </p:sldMasterIdLst>
  <p:notesMasterIdLst>
    <p:notesMasterId r:id="rId49"/>
  </p:notesMasterIdLst>
  <p:sldIdLst>
    <p:sldId id="410" r:id="rId4"/>
    <p:sldId id="444" r:id="rId5"/>
    <p:sldId id="411" r:id="rId6"/>
    <p:sldId id="431" r:id="rId7"/>
    <p:sldId id="413" r:id="rId8"/>
    <p:sldId id="434" r:id="rId9"/>
    <p:sldId id="433" r:id="rId10"/>
    <p:sldId id="432" r:id="rId11"/>
    <p:sldId id="412" r:id="rId12"/>
    <p:sldId id="270" r:id="rId13"/>
    <p:sldId id="256" r:id="rId14"/>
    <p:sldId id="258" r:id="rId15"/>
    <p:sldId id="274" r:id="rId16"/>
    <p:sldId id="402" r:id="rId17"/>
    <p:sldId id="297" r:id="rId18"/>
    <p:sldId id="403" r:id="rId19"/>
    <p:sldId id="406" r:id="rId20"/>
    <p:sldId id="407" r:id="rId21"/>
    <p:sldId id="398" r:id="rId22"/>
    <p:sldId id="408" r:id="rId23"/>
    <p:sldId id="409" r:id="rId24"/>
    <p:sldId id="430" r:id="rId25"/>
    <p:sldId id="414" r:id="rId26"/>
    <p:sldId id="415" r:id="rId27"/>
    <p:sldId id="417" r:id="rId28"/>
    <p:sldId id="416" r:id="rId29"/>
    <p:sldId id="418" r:id="rId30"/>
    <p:sldId id="419" r:id="rId31"/>
    <p:sldId id="420" r:id="rId32"/>
    <p:sldId id="421" r:id="rId33"/>
    <p:sldId id="442" r:id="rId34"/>
    <p:sldId id="422" r:id="rId35"/>
    <p:sldId id="425" r:id="rId36"/>
    <p:sldId id="429" r:id="rId37"/>
    <p:sldId id="428" r:id="rId38"/>
    <p:sldId id="427" r:id="rId39"/>
    <p:sldId id="426" r:id="rId40"/>
    <p:sldId id="443" r:id="rId41"/>
    <p:sldId id="424" r:id="rId42"/>
    <p:sldId id="435" r:id="rId43"/>
    <p:sldId id="436" r:id="rId44"/>
    <p:sldId id="437" r:id="rId45"/>
    <p:sldId id="438" r:id="rId46"/>
    <p:sldId id="439" r:id="rId47"/>
    <p:sldId id="441"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355" autoAdjust="0"/>
  </p:normalViewPr>
  <p:slideViewPr>
    <p:cSldViewPr snapToGrid="0">
      <p:cViewPr varScale="1">
        <p:scale>
          <a:sx n="111" d="100"/>
          <a:sy n="111" d="100"/>
        </p:scale>
        <p:origin x="67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0E89DBD4-7CC3-412C-9450-300D2255BAFD}">
      <dgm:prSet/>
      <dgm:spPr/>
      <dgm:t>
        <a:bodyPr/>
        <a:lstStyle/>
        <a:p>
          <a:r>
            <a:rPr lang="en-GB" dirty="0"/>
            <a:t>More children leaving care on permanence orders </a:t>
          </a:r>
          <a:endParaRPr lang="en-US" dirty="0"/>
        </a:p>
      </dgm:t>
    </dgm:pt>
    <dgm:pt modelId="{8606FCFE-BB65-492D-85EC-D7EB591CB0A6}" type="parTrans" cxnId="{061B1825-4EC6-4BF5-B3BF-A0263C3E81D1}">
      <dgm:prSet/>
      <dgm:spPr/>
      <dgm:t>
        <a:bodyPr/>
        <a:lstStyle/>
        <a:p>
          <a:endParaRPr lang="en-US"/>
        </a:p>
      </dgm:t>
    </dgm:pt>
    <dgm:pt modelId="{05A0165D-9754-41EB-8B00-FF52C1ECB6C7}" type="sibTrans" cxnId="{061B1825-4EC6-4BF5-B3BF-A0263C3E81D1}">
      <dgm:prSet/>
      <dgm:spPr/>
      <dgm:t>
        <a:bodyPr/>
        <a:lstStyle/>
        <a:p>
          <a:endParaRPr lang="en-US"/>
        </a:p>
      </dgm:t>
    </dgm:pt>
    <dgm:pt modelId="{BD7E1D89-88DE-4DEF-9DD2-1CA2EFDB6EDF}">
      <dgm:prSet/>
      <dgm:spPr/>
      <dgm:t>
        <a:bodyPr/>
        <a:lstStyle/>
        <a:p>
          <a:r>
            <a:rPr lang="en-GB" dirty="0"/>
            <a:t>“… to ensure that children have a secure, stable, and loving family to support them throughout childhood and beyond and to give them a sense of security, continuity, commitment, identity, and belonging.” (The Care Planning Regulations, 2015, p 22). </a:t>
          </a:r>
          <a:endParaRPr lang="en-US" dirty="0"/>
        </a:p>
      </dgm:t>
    </dgm:pt>
    <dgm:pt modelId="{E6E40B08-BC0F-4049-85F0-C3875FA2D6F5}" type="parTrans" cxnId="{8BEABD22-0A00-4B35-AFB3-C12142AE0F53}">
      <dgm:prSet/>
      <dgm:spPr/>
      <dgm:t>
        <a:bodyPr/>
        <a:lstStyle/>
        <a:p>
          <a:endParaRPr lang="en-US"/>
        </a:p>
      </dgm:t>
    </dgm:pt>
    <dgm:pt modelId="{B5C9A3BC-B08C-4CD6-81E3-8AE94F17381C}" type="sibTrans" cxnId="{8BEABD22-0A00-4B35-AFB3-C12142AE0F53}">
      <dgm:prSet/>
      <dgm:spPr/>
      <dgm:t>
        <a:bodyPr/>
        <a:lstStyle/>
        <a:p>
          <a:endParaRPr lang="en-US"/>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03381FF2-E9A2-4737-A043-E0E4052CBC10}" type="pres">
      <dgm:prSet presAssocID="{0E89DBD4-7CC3-412C-9450-300D2255BAFD}" presName="hierRoot1" presStyleCnt="0"/>
      <dgm:spPr/>
    </dgm:pt>
    <dgm:pt modelId="{945B62B5-A1C3-4869-9A43-8ACCAD2904D0}" type="pres">
      <dgm:prSet presAssocID="{0E89DBD4-7CC3-412C-9450-300D2255BAFD}" presName="composite" presStyleCnt="0"/>
      <dgm:spPr/>
    </dgm:pt>
    <dgm:pt modelId="{43C6370F-53F5-4401-B7FF-CBB0B896FA9E}" type="pres">
      <dgm:prSet presAssocID="{0E89DBD4-7CC3-412C-9450-300D2255BAFD}" presName="background" presStyleLbl="node0" presStyleIdx="0" presStyleCnt="2"/>
      <dgm:spPr/>
    </dgm:pt>
    <dgm:pt modelId="{7DEDCF97-9E0B-4D8E-9B53-662D3257D73E}" type="pres">
      <dgm:prSet presAssocID="{0E89DBD4-7CC3-412C-9450-300D2255BAFD}" presName="text" presStyleLbl="fgAcc0" presStyleIdx="0" presStyleCnt="2" custLinFactX="19629" custLinFactNeighborX="100000" custLinFactNeighborY="-741">
        <dgm:presLayoutVars>
          <dgm:chPref val="3"/>
        </dgm:presLayoutVars>
      </dgm:prSet>
      <dgm:spPr/>
    </dgm:pt>
    <dgm:pt modelId="{0E8164FF-2B00-41D4-9ACB-2CDD4E3BAC14}" type="pres">
      <dgm:prSet presAssocID="{0E89DBD4-7CC3-412C-9450-300D2255BAFD}" presName="hierChild2" presStyleCnt="0"/>
      <dgm:spPr/>
    </dgm:pt>
    <dgm:pt modelId="{48B53F9C-9458-4A4A-A4A1-6026C220C608}" type="pres">
      <dgm:prSet presAssocID="{BD7E1D89-88DE-4DEF-9DD2-1CA2EFDB6EDF}" presName="hierRoot1" presStyleCnt="0"/>
      <dgm:spPr/>
    </dgm:pt>
    <dgm:pt modelId="{68A2FE9D-9A9A-4A94-AC2E-E6BF135ECF02}" type="pres">
      <dgm:prSet presAssocID="{BD7E1D89-88DE-4DEF-9DD2-1CA2EFDB6EDF}" presName="composite" presStyleCnt="0"/>
      <dgm:spPr/>
    </dgm:pt>
    <dgm:pt modelId="{20D725BC-170A-405A-97B5-93D3A08A6E41}" type="pres">
      <dgm:prSet presAssocID="{BD7E1D89-88DE-4DEF-9DD2-1CA2EFDB6EDF}" presName="background" presStyleLbl="node0" presStyleIdx="1" presStyleCnt="2"/>
      <dgm:spPr/>
    </dgm:pt>
    <dgm:pt modelId="{D6F9DE70-8B82-42C8-9B7D-2A4A57980502}" type="pres">
      <dgm:prSet presAssocID="{BD7E1D89-88DE-4DEF-9DD2-1CA2EFDB6EDF}" presName="text" presStyleLbl="fgAcc0" presStyleIdx="1" presStyleCnt="2" custLinFactX="-30862" custLinFactNeighborX="-100000" custLinFactNeighborY="845">
        <dgm:presLayoutVars>
          <dgm:chPref val="3"/>
        </dgm:presLayoutVars>
      </dgm:prSet>
      <dgm:spPr/>
    </dgm:pt>
    <dgm:pt modelId="{208D2207-1AFB-45DB-9E1E-2B94E3A8A6FB}" type="pres">
      <dgm:prSet presAssocID="{BD7E1D89-88DE-4DEF-9DD2-1CA2EFDB6EDF}" presName="hierChild2" presStyleCnt="0"/>
      <dgm:spPr/>
    </dgm:pt>
  </dgm:ptLst>
  <dgm:cxnLst>
    <dgm:cxn modelId="{8BEABD22-0A00-4B35-AFB3-C12142AE0F53}" srcId="{A38AA61A-955C-46FA-B8B0-6371511C831F}" destId="{BD7E1D89-88DE-4DEF-9DD2-1CA2EFDB6EDF}" srcOrd="1" destOrd="0" parTransId="{E6E40B08-BC0F-4049-85F0-C3875FA2D6F5}" sibTransId="{B5C9A3BC-B08C-4CD6-81E3-8AE94F17381C}"/>
    <dgm:cxn modelId="{061B1825-4EC6-4BF5-B3BF-A0263C3E81D1}" srcId="{A38AA61A-955C-46FA-B8B0-6371511C831F}" destId="{0E89DBD4-7CC3-412C-9450-300D2255BAFD}" srcOrd="0" destOrd="0" parTransId="{8606FCFE-BB65-492D-85EC-D7EB591CB0A6}" sibTransId="{05A0165D-9754-41EB-8B00-FF52C1ECB6C7}"/>
    <dgm:cxn modelId="{F01F592C-4BD4-45EC-9645-04F8DD14463B}" type="presOf" srcId="{0E89DBD4-7CC3-412C-9450-300D2255BAFD}" destId="{7DEDCF97-9E0B-4D8E-9B53-662D3257D73E}" srcOrd="0" destOrd="0" presId="urn:microsoft.com/office/officeart/2005/8/layout/hierarchy1"/>
    <dgm:cxn modelId="{1A51F9A1-0AC8-4EC4-8077-93004EA6DE81}" type="presOf" srcId="{A38AA61A-955C-46FA-B8B0-6371511C831F}" destId="{783C8459-8209-458A-B3B1-AEE0BB659448}" srcOrd="0" destOrd="0" presId="urn:microsoft.com/office/officeart/2005/8/layout/hierarchy1"/>
    <dgm:cxn modelId="{E295C5E1-A451-45C7-9742-5F749C722BC3}" type="presOf" srcId="{BD7E1D89-88DE-4DEF-9DD2-1CA2EFDB6EDF}" destId="{D6F9DE70-8B82-42C8-9B7D-2A4A57980502}" srcOrd="0" destOrd="0" presId="urn:microsoft.com/office/officeart/2005/8/layout/hierarchy1"/>
    <dgm:cxn modelId="{B07A3190-90AD-4B7D-BD00-8D06709FA708}" type="presParOf" srcId="{783C8459-8209-458A-B3B1-AEE0BB659448}" destId="{03381FF2-E9A2-4737-A043-E0E4052CBC10}" srcOrd="0" destOrd="0" presId="urn:microsoft.com/office/officeart/2005/8/layout/hierarchy1"/>
    <dgm:cxn modelId="{AA96E2A7-AD71-4313-A09F-5FD7A49D0A45}" type="presParOf" srcId="{03381FF2-E9A2-4737-A043-E0E4052CBC10}" destId="{945B62B5-A1C3-4869-9A43-8ACCAD2904D0}" srcOrd="0" destOrd="0" presId="urn:microsoft.com/office/officeart/2005/8/layout/hierarchy1"/>
    <dgm:cxn modelId="{B40D1AA7-3F20-40A7-9E54-2E0F0AC88DBD}" type="presParOf" srcId="{945B62B5-A1C3-4869-9A43-8ACCAD2904D0}" destId="{43C6370F-53F5-4401-B7FF-CBB0B896FA9E}" srcOrd="0" destOrd="0" presId="urn:microsoft.com/office/officeart/2005/8/layout/hierarchy1"/>
    <dgm:cxn modelId="{02B25CDE-DC10-4E28-BD05-7B7E7641247D}" type="presParOf" srcId="{945B62B5-A1C3-4869-9A43-8ACCAD2904D0}" destId="{7DEDCF97-9E0B-4D8E-9B53-662D3257D73E}" srcOrd="1" destOrd="0" presId="urn:microsoft.com/office/officeart/2005/8/layout/hierarchy1"/>
    <dgm:cxn modelId="{52428930-2E6D-489D-B43E-53314348C16A}" type="presParOf" srcId="{03381FF2-E9A2-4737-A043-E0E4052CBC10}" destId="{0E8164FF-2B00-41D4-9ACB-2CDD4E3BAC14}" srcOrd="1" destOrd="0" presId="urn:microsoft.com/office/officeart/2005/8/layout/hierarchy1"/>
    <dgm:cxn modelId="{7AAEB0C1-AACB-4C9B-80F4-29B9B00EABB3}" type="presParOf" srcId="{783C8459-8209-458A-B3B1-AEE0BB659448}" destId="{48B53F9C-9458-4A4A-A4A1-6026C220C608}" srcOrd="1" destOrd="0" presId="urn:microsoft.com/office/officeart/2005/8/layout/hierarchy1"/>
    <dgm:cxn modelId="{9FC03193-CC79-4F55-84B2-692CA93A3B1D}" type="presParOf" srcId="{48B53F9C-9458-4A4A-A4A1-6026C220C608}" destId="{68A2FE9D-9A9A-4A94-AC2E-E6BF135ECF02}" srcOrd="0" destOrd="0" presId="urn:microsoft.com/office/officeart/2005/8/layout/hierarchy1"/>
    <dgm:cxn modelId="{A59295E9-399C-4A2B-886D-EC7EE9E8EF0C}" type="presParOf" srcId="{68A2FE9D-9A9A-4A94-AC2E-E6BF135ECF02}" destId="{20D725BC-170A-405A-97B5-93D3A08A6E41}" srcOrd="0" destOrd="0" presId="urn:microsoft.com/office/officeart/2005/8/layout/hierarchy1"/>
    <dgm:cxn modelId="{CB794ABE-2EF9-4B4D-9987-D8D08172BBBF}" type="presParOf" srcId="{68A2FE9D-9A9A-4A94-AC2E-E6BF135ECF02}" destId="{D6F9DE70-8B82-42C8-9B7D-2A4A57980502}" srcOrd="1" destOrd="0" presId="urn:microsoft.com/office/officeart/2005/8/layout/hierarchy1"/>
    <dgm:cxn modelId="{D99772C6-D64F-49D4-A1EF-B205433F05B0}" type="presParOf" srcId="{48B53F9C-9458-4A4A-A4A1-6026C220C608}" destId="{208D2207-1AFB-45DB-9E1E-2B94E3A8A6F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83B03053-C80F-4969-A8F0-5A32BD48F26D}">
      <dgm:prSet/>
      <dgm:spPr/>
      <dgm:t>
        <a:bodyPr/>
        <a:lstStyle/>
        <a:p>
          <a:r>
            <a:rPr lang="en-GB" dirty="0"/>
            <a:t>The establishment of regional and/or sub-regional consortia:</a:t>
          </a:r>
        </a:p>
        <a:p>
          <a:r>
            <a:rPr lang="en-GB" dirty="0"/>
            <a:t>Address market pressures</a:t>
          </a:r>
        </a:p>
        <a:p>
          <a:r>
            <a:rPr lang="en-GB" dirty="0"/>
            <a:t>Transparency in commissioning and procurement practices</a:t>
          </a:r>
        </a:p>
        <a:p>
          <a:r>
            <a:rPr lang="en-GB" dirty="0"/>
            <a:t>Efficiencies in quality assurance and placement monitoring</a:t>
          </a:r>
        </a:p>
      </dgm:t>
    </dgm:pt>
    <dgm:pt modelId="{8DE72AE0-B76B-4541-92FF-A57E7D094176}" type="parTrans" cxnId="{6A3BD970-FC93-43B4-A881-AD03D7F6F2B2}">
      <dgm:prSet/>
      <dgm:spPr/>
      <dgm:t>
        <a:bodyPr/>
        <a:lstStyle/>
        <a:p>
          <a:endParaRPr lang="en-GB"/>
        </a:p>
      </dgm:t>
    </dgm:pt>
    <dgm:pt modelId="{96AFE5BD-AE51-4DDF-88E9-127863D122ED}" type="sibTrans" cxnId="{6A3BD970-FC93-43B4-A881-AD03D7F6F2B2}">
      <dgm:prSet/>
      <dgm:spPr/>
      <dgm:t>
        <a:bodyPr/>
        <a:lstStyle/>
        <a:p>
          <a:endParaRPr lang="en-GB"/>
        </a:p>
      </dgm:t>
    </dgm:pt>
    <dgm:pt modelId="{E6091D64-A81D-724C-93B7-E54240E775F4}">
      <dgm:prSet/>
      <dgm:spPr/>
      <dgm:t>
        <a:bodyPr/>
        <a:lstStyle/>
        <a:p>
          <a:r>
            <a:rPr lang="en-US" dirty="0"/>
            <a:t>Establish</a:t>
          </a:r>
          <a:r>
            <a:rPr lang="en-US" baseline="0" dirty="0"/>
            <a:t> a clear strategic vision for the use of residential care:</a:t>
          </a:r>
        </a:p>
        <a:p>
          <a:r>
            <a:rPr lang="en-US" baseline="0" dirty="0"/>
            <a:t>Right placement at the right time</a:t>
          </a:r>
        </a:p>
        <a:p>
          <a:r>
            <a:rPr lang="en-US" baseline="0" dirty="0"/>
            <a:t>Agreed definition of ‘Therapeutic Residential Care’</a:t>
          </a:r>
        </a:p>
        <a:p>
          <a:r>
            <a:rPr lang="en-US" baseline="0" dirty="0"/>
            <a:t>Examine use and capacity of residential care</a:t>
          </a:r>
          <a:endParaRPr lang="en-US" dirty="0"/>
        </a:p>
      </dgm:t>
    </dgm:pt>
    <dgm:pt modelId="{584802A0-7D2D-1E43-AF73-8D29FC044D03}" type="parTrans" cxnId="{D4AD57DF-B36C-374A-BDD0-548F3C980B4A}">
      <dgm:prSet/>
      <dgm:spPr/>
      <dgm:t>
        <a:bodyPr/>
        <a:lstStyle/>
        <a:p>
          <a:endParaRPr lang="en-US"/>
        </a:p>
      </dgm:t>
    </dgm:pt>
    <dgm:pt modelId="{3D204833-EC15-3340-B405-373DDA6D58BE}" type="sibTrans" cxnId="{D4AD57DF-B36C-374A-BDD0-548F3C980B4A}">
      <dgm:prSet/>
      <dgm:spPr/>
      <dgm:t>
        <a:bodyPr/>
        <a:lstStyle/>
        <a:p>
          <a:endParaRPr lang="en-US"/>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03669460-365A-4607-9B3C-71952580B9A4}" type="pres">
      <dgm:prSet presAssocID="{83B03053-C80F-4969-A8F0-5A32BD48F26D}" presName="hierRoot1" presStyleCnt="0"/>
      <dgm:spPr/>
    </dgm:pt>
    <dgm:pt modelId="{7592EF05-99D3-4B9B-B753-C408747D8C9A}" type="pres">
      <dgm:prSet presAssocID="{83B03053-C80F-4969-A8F0-5A32BD48F26D}" presName="composite" presStyleCnt="0"/>
      <dgm:spPr/>
    </dgm:pt>
    <dgm:pt modelId="{0684FB2E-B05C-41FE-B99D-A201CA957716}" type="pres">
      <dgm:prSet presAssocID="{83B03053-C80F-4969-A8F0-5A32BD48F26D}" presName="background" presStyleLbl="node0" presStyleIdx="0" presStyleCnt="2"/>
      <dgm:spPr/>
    </dgm:pt>
    <dgm:pt modelId="{426208A1-7B6B-4341-87D6-4F5062414DBF}" type="pres">
      <dgm:prSet presAssocID="{83B03053-C80F-4969-A8F0-5A32BD48F26D}" presName="text" presStyleLbl="fgAcc0" presStyleIdx="0" presStyleCnt="2">
        <dgm:presLayoutVars>
          <dgm:chPref val="3"/>
        </dgm:presLayoutVars>
      </dgm:prSet>
      <dgm:spPr/>
    </dgm:pt>
    <dgm:pt modelId="{E5BE1FE4-98FD-4014-B313-A6CA86122918}" type="pres">
      <dgm:prSet presAssocID="{83B03053-C80F-4969-A8F0-5A32BD48F26D}" presName="hierChild2" presStyleCnt="0"/>
      <dgm:spPr/>
    </dgm:pt>
    <dgm:pt modelId="{D326B8F4-535D-C940-8E78-CDF43E52D9AE}" type="pres">
      <dgm:prSet presAssocID="{E6091D64-A81D-724C-93B7-E54240E775F4}" presName="hierRoot1" presStyleCnt="0"/>
      <dgm:spPr/>
    </dgm:pt>
    <dgm:pt modelId="{DF234D2E-0E7C-C641-98BC-283FEB1F43C3}" type="pres">
      <dgm:prSet presAssocID="{E6091D64-A81D-724C-93B7-E54240E775F4}" presName="composite" presStyleCnt="0"/>
      <dgm:spPr/>
    </dgm:pt>
    <dgm:pt modelId="{E24FD728-E751-4941-9042-1ADAB9C9CC14}" type="pres">
      <dgm:prSet presAssocID="{E6091D64-A81D-724C-93B7-E54240E775F4}" presName="background" presStyleLbl="node0" presStyleIdx="1" presStyleCnt="2"/>
      <dgm:spPr/>
    </dgm:pt>
    <dgm:pt modelId="{90727B8E-1720-5448-9D05-0E223D5B4613}" type="pres">
      <dgm:prSet presAssocID="{E6091D64-A81D-724C-93B7-E54240E775F4}" presName="text" presStyleLbl="fgAcc0" presStyleIdx="1" presStyleCnt="2">
        <dgm:presLayoutVars>
          <dgm:chPref val="3"/>
        </dgm:presLayoutVars>
      </dgm:prSet>
      <dgm:spPr/>
    </dgm:pt>
    <dgm:pt modelId="{40651E8A-F1EA-7F4D-88D9-25CB3CE6DD8C}" type="pres">
      <dgm:prSet presAssocID="{E6091D64-A81D-724C-93B7-E54240E775F4}" presName="hierChild2" presStyleCnt="0"/>
      <dgm:spPr/>
    </dgm:pt>
  </dgm:ptLst>
  <dgm:cxnLst>
    <dgm:cxn modelId="{6A3BD970-FC93-43B4-A881-AD03D7F6F2B2}" srcId="{A38AA61A-955C-46FA-B8B0-6371511C831F}" destId="{83B03053-C80F-4969-A8F0-5A32BD48F26D}" srcOrd="0" destOrd="0" parTransId="{8DE72AE0-B76B-4541-92FF-A57E7D094176}" sibTransId="{96AFE5BD-AE51-4DDF-88E9-127863D122ED}"/>
    <dgm:cxn modelId="{1A51F9A1-0AC8-4EC4-8077-93004EA6DE81}" type="presOf" srcId="{A38AA61A-955C-46FA-B8B0-6371511C831F}" destId="{783C8459-8209-458A-B3B1-AEE0BB659448}" srcOrd="0" destOrd="0" presId="urn:microsoft.com/office/officeart/2005/8/layout/hierarchy1"/>
    <dgm:cxn modelId="{D4AD57DF-B36C-374A-BDD0-548F3C980B4A}" srcId="{A38AA61A-955C-46FA-B8B0-6371511C831F}" destId="{E6091D64-A81D-724C-93B7-E54240E775F4}" srcOrd="1" destOrd="0" parTransId="{584802A0-7D2D-1E43-AF73-8D29FC044D03}" sibTransId="{3D204833-EC15-3340-B405-373DDA6D58BE}"/>
    <dgm:cxn modelId="{4126FAE4-FC3D-4296-8211-D3A3F470DF49}" type="presOf" srcId="{83B03053-C80F-4969-A8F0-5A32BD48F26D}" destId="{426208A1-7B6B-4341-87D6-4F5062414DBF}" srcOrd="0" destOrd="0" presId="urn:microsoft.com/office/officeart/2005/8/layout/hierarchy1"/>
    <dgm:cxn modelId="{84D23FF3-D57C-7847-869C-76078B1BED31}" type="presOf" srcId="{E6091D64-A81D-724C-93B7-E54240E775F4}" destId="{90727B8E-1720-5448-9D05-0E223D5B4613}" srcOrd="0" destOrd="0" presId="urn:microsoft.com/office/officeart/2005/8/layout/hierarchy1"/>
    <dgm:cxn modelId="{FED030FC-A7E7-4587-B132-26F919B0C8E3}" type="presParOf" srcId="{783C8459-8209-458A-B3B1-AEE0BB659448}" destId="{03669460-365A-4607-9B3C-71952580B9A4}" srcOrd="0" destOrd="0" presId="urn:microsoft.com/office/officeart/2005/8/layout/hierarchy1"/>
    <dgm:cxn modelId="{7D00ABC4-499B-4AD6-A54A-6B567B7B5617}" type="presParOf" srcId="{03669460-365A-4607-9B3C-71952580B9A4}" destId="{7592EF05-99D3-4B9B-B753-C408747D8C9A}" srcOrd="0" destOrd="0" presId="urn:microsoft.com/office/officeart/2005/8/layout/hierarchy1"/>
    <dgm:cxn modelId="{B66AF917-5070-4BFF-9540-C2AEDF152468}" type="presParOf" srcId="{7592EF05-99D3-4B9B-B753-C408747D8C9A}" destId="{0684FB2E-B05C-41FE-B99D-A201CA957716}" srcOrd="0" destOrd="0" presId="urn:microsoft.com/office/officeart/2005/8/layout/hierarchy1"/>
    <dgm:cxn modelId="{A6132BEC-CD77-475E-BCDF-7F7261381A46}" type="presParOf" srcId="{7592EF05-99D3-4B9B-B753-C408747D8C9A}" destId="{426208A1-7B6B-4341-87D6-4F5062414DBF}" srcOrd="1" destOrd="0" presId="urn:microsoft.com/office/officeart/2005/8/layout/hierarchy1"/>
    <dgm:cxn modelId="{FA603284-A536-4EBA-9926-6D78823285AB}" type="presParOf" srcId="{03669460-365A-4607-9B3C-71952580B9A4}" destId="{E5BE1FE4-98FD-4014-B313-A6CA86122918}" srcOrd="1" destOrd="0" presId="urn:microsoft.com/office/officeart/2005/8/layout/hierarchy1"/>
    <dgm:cxn modelId="{CFE5F121-58C2-5946-9763-25A9329A5A4E}" type="presParOf" srcId="{783C8459-8209-458A-B3B1-AEE0BB659448}" destId="{D326B8F4-535D-C940-8E78-CDF43E52D9AE}" srcOrd="1" destOrd="0" presId="urn:microsoft.com/office/officeart/2005/8/layout/hierarchy1"/>
    <dgm:cxn modelId="{F3424FB7-E219-2648-A5B4-4D5EFC00FB2A}" type="presParOf" srcId="{D326B8F4-535D-C940-8E78-CDF43E52D9AE}" destId="{DF234D2E-0E7C-C641-98BC-283FEB1F43C3}" srcOrd="0" destOrd="0" presId="urn:microsoft.com/office/officeart/2005/8/layout/hierarchy1"/>
    <dgm:cxn modelId="{F96BDF52-68D1-824A-A983-01D08037FBA0}" type="presParOf" srcId="{DF234D2E-0E7C-C641-98BC-283FEB1F43C3}" destId="{E24FD728-E751-4941-9042-1ADAB9C9CC14}" srcOrd="0" destOrd="0" presId="urn:microsoft.com/office/officeart/2005/8/layout/hierarchy1"/>
    <dgm:cxn modelId="{36E37629-D562-CF4F-8B77-48615AA77846}" type="presParOf" srcId="{DF234D2E-0E7C-C641-98BC-283FEB1F43C3}" destId="{90727B8E-1720-5448-9D05-0E223D5B4613}" srcOrd="1" destOrd="0" presId="urn:microsoft.com/office/officeart/2005/8/layout/hierarchy1"/>
    <dgm:cxn modelId="{7EFA7A9C-5B7D-E644-BEA1-8A9C169BBEE5}" type="presParOf" srcId="{D326B8F4-535D-C940-8E78-CDF43E52D9AE}" destId="{40651E8A-F1EA-7F4D-88D9-25CB3CE6DD8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B2C15B9-AAC0-4728-9969-BED851B8A1BE}">
      <dgm:prSet custT="1"/>
      <dgm:spPr/>
      <dgm:t>
        <a:bodyPr/>
        <a:lstStyle/>
        <a:p>
          <a:r>
            <a:rPr lang="en-GB" sz="1800" dirty="0"/>
            <a:t>Placement</a:t>
          </a:r>
          <a:r>
            <a:rPr lang="en-GB" sz="1800" baseline="0" dirty="0"/>
            <a:t> of ‘last resort’</a:t>
          </a:r>
        </a:p>
        <a:p>
          <a:r>
            <a:rPr lang="en-GB" sz="1800" baseline="0" dirty="0"/>
            <a:t>(Last detailed analysis in 2014 – more than a quarter had at least 5 previous placements)</a:t>
          </a:r>
          <a:endParaRPr lang="en-GB" sz="1800" dirty="0"/>
        </a:p>
      </dgm:t>
    </dgm:pt>
    <dgm:pt modelId="{35F7AD48-0414-4C73-83CC-8DEE456AB2D6}" type="parTrans" cxnId="{6F25746D-6B13-4387-8BF1-7A9FE37334FF}">
      <dgm:prSet/>
      <dgm:spPr/>
      <dgm:t>
        <a:bodyPr/>
        <a:lstStyle/>
        <a:p>
          <a:endParaRPr lang="en-GB"/>
        </a:p>
      </dgm:t>
    </dgm:pt>
    <dgm:pt modelId="{2F83F119-CE57-4F9D-B7D3-B182FAD428DF}" type="sibTrans" cxnId="{6F25746D-6B13-4387-8BF1-7A9FE37334FF}">
      <dgm:prSet/>
      <dgm:spPr/>
      <dgm:t>
        <a:bodyPr/>
        <a:lstStyle/>
        <a:p>
          <a:endParaRPr lang="en-GB"/>
        </a:p>
      </dgm:t>
    </dgm:pt>
    <dgm:pt modelId="{29CE592F-C1DF-4135-895C-8764B063C1D7}">
      <dgm:prSet custT="1"/>
      <dgm:spPr/>
      <dgm:t>
        <a:bodyPr/>
        <a:lstStyle/>
        <a:p>
          <a:r>
            <a:rPr lang="en-GB" sz="1800" dirty="0"/>
            <a:t>Variable quality: 4 out of 5 homes rated as ‘good’ or ‘outstanding’ by Ofsted</a:t>
          </a:r>
        </a:p>
      </dgm:t>
    </dgm:pt>
    <dgm:pt modelId="{798EC252-0EB9-4FBA-98BB-9CCAB3BECE62}" type="parTrans" cxnId="{FA87BEFE-561C-4E5D-B886-220928DADC87}">
      <dgm:prSet/>
      <dgm:spPr/>
      <dgm:t>
        <a:bodyPr/>
        <a:lstStyle/>
        <a:p>
          <a:endParaRPr lang="en-GB"/>
        </a:p>
      </dgm:t>
    </dgm:pt>
    <dgm:pt modelId="{A5ED5BE4-FCEA-427B-AA9B-D034304AE056}" type="sibTrans" cxnId="{FA87BEFE-561C-4E5D-B886-220928DADC87}">
      <dgm:prSet/>
      <dgm:spPr/>
      <dgm:t>
        <a:bodyPr/>
        <a:lstStyle/>
        <a:p>
          <a:endParaRPr lang="en-GB"/>
        </a:p>
      </dgm:t>
    </dgm:pt>
    <dgm:pt modelId="{8DBF0018-248F-4F17-843D-2ED00596A60A}">
      <dgm:prSet custT="1"/>
      <dgm:spPr/>
      <dgm:t>
        <a:bodyPr/>
        <a:lstStyle/>
        <a:p>
          <a:r>
            <a:rPr lang="en-GB" sz="1800" dirty="0"/>
            <a:t>Geographical</a:t>
          </a:r>
          <a:r>
            <a:rPr lang="en-GB" sz="1800" baseline="0" dirty="0"/>
            <a:t> location: children’s homes are not evenly distributed. A quarter of all placements are in the North West. Some children are placed at a distance</a:t>
          </a:r>
          <a:endParaRPr lang="en-GB" sz="1800" dirty="0"/>
        </a:p>
      </dgm:t>
    </dgm:pt>
    <dgm:pt modelId="{DACB7A0C-FBE2-4BB7-93B4-3A2796D66164}" type="parTrans" cxnId="{AE6FF1C3-8045-406C-9B66-38ACEF661F3A}">
      <dgm:prSet/>
      <dgm:spPr/>
      <dgm:t>
        <a:bodyPr/>
        <a:lstStyle/>
        <a:p>
          <a:endParaRPr lang="en-GB"/>
        </a:p>
      </dgm:t>
    </dgm:pt>
    <dgm:pt modelId="{EC0CF280-A1EF-479A-9F4E-0E9F2726B3A7}" type="sibTrans" cxnId="{AE6FF1C3-8045-406C-9B66-38ACEF661F3A}">
      <dgm:prSet/>
      <dgm:spPr/>
      <dgm:t>
        <a:bodyPr/>
        <a:lstStyle/>
        <a:p>
          <a:endParaRPr lang="en-GB"/>
        </a:p>
      </dgm:t>
    </dgm:pt>
    <dgm:pt modelId="{15E9CE79-539A-4F5D-B9D0-92C50050486C}">
      <dgm:prSet custT="1"/>
      <dgm:spPr/>
      <dgm:t>
        <a:bodyPr/>
        <a:lstStyle/>
        <a:p>
          <a:r>
            <a:rPr lang="en-GB" sz="1800" dirty="0"/>
            <a:t>Unregulated placements: growing use – &gt;12,800 children and young people in 2018-19</a:t>
          </a:r>
        </a:p>
      </dgm:t>
    </dgm:pt>
    <dgm:pt modelId="{E47DDA2B-80C4-4E5D-AC99-3E07004F4973}" type="parTrans" cxnId="{5782837D-025B-4A4D-8B6E-F260B8DEAB74}">
      <dgm:prSet/>
      <dgm:spPr/>
      <dgm:t>
        <a:bodyPr/>
        <a:lstStyle/>
        <a:p>
          <a:endParaRPr lang="en-GB"/>
        </a:p>
      </dgm:t>
    </dgm:pt>
    <dgm:pt modelId="{43D91835-0CA3-4034-9323-719F973F8E18}" type="sibTrans" cxnId="{5782837D-025B-4A4D-8B6E-F260B8DEAB74}">
      <dgm:prSet/>
      <dgm:spPr/>
      <dgm:t>
        <a:bodyPr/>
        <a:lstStyle/>
        <a:p>
          <a:endParaRPr lang="en-GB"/>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8B8A8309-D543-4C82-86CA-AC06F74E2364}" type="pres">
      <dgm:prSet presAssocID="{5B2C15B9-AAC0-4728-9969-BED851B8A1BE}" presName="hierRoot1" presStyleCnt="0"/>
      <dgm:spPr/>
    </dgm:pt>
    <dgm:pt modelId="{C985F974-60DF-42F2-B2C1-E8BA01FB8175}" type="pres">
      <dgm:prSet presAssocID="{5B2C15B9-AAC0-4728-9969-BED851B8A1BE}" presName="composite" presStyleCnt="0"/>
      <dgm:spPr/>
    </dgm:pt>
    <dgm:pt modelId="{1BFD5AB7-8270-478C-B264-55A2A2348B6E}" type="pres">
      <dgm:prSet presAssocID="{5B2C15B9-AAC0-4728-9969-BED851B8A1BE}" presName="background" presStyleLbl="node0" presStyleIdx="0" presStyleCnt="4"/>
      <dgm:spPr/>
    </dgm:pt>
    <dgm:pt modelId="{1CD059F8-7233-4748-86D6-CA07E8A8B50E}" type="pres">
      <dgm:prSet presAssocID="{5B2C15B9-AAC0-4728-9969-BED851B8A1BE}" presName="text" presStyleLbl="fgAcc0" presStyleIdx="0" presStyleCnt="4" custScaleY="212305">
        <dgm:presLayoutVars>
          <dgm:chPref val="3"/>
        </dgm:presLayoutVars>
      </dgm:prSet>
      <dgm:spPr/>
    </dgm:pt>
    <dgm:pt modelId="{F7CD4FC3-5545-4AC7-BCA2-751FC41E73FA}" type="pres">
      <dgm:prSet presAssocID="{5B2C15B9-AAC0-4728-9969-BED851B8A1BE}" presName="hierChild2" presStyleCnt="0"/>
      <dgm:spPr/>
    </dgm:pt>
    <dgm:pt modelId="{B1E1EACE-B8EE-4AC8-810C-34B17D516BDB}" type="pres">
      <dgm:prSet presAssocID="{29CE592F-C1DF-4135-895C-8764B063C1D7}" presName="hierRoot1" presStyleCnt="0"/>
      <dgm:spPr/>
    </dgm:pt>
    <dgm:pt modelId="{C142FE5A-ED00-4386-8E1E-6D1A0A816E22}" type="pres">
      <dgm:prSet presAssocID="{29CE592F-C1DF-4135-895C-8764B063C1D7}" presName="composite" presStyleCnt="0"/>
      <dgm:spPr/>
    </dgm:pt>
    <dgm:pt modelId="{F485E291-A1EB-48A2-9E34-029BA6EB4994}" type="pres">
      <dgm:prSet presAssocID="{29CE592F-C1DF-4135-895C-8764B063C1D7}" presName="background" presStyleLbl="node0" presStyleIdx="1" presStyleCnt="4"/>
      <dgm:spPr/>
    </dgm:pt>
    <dgm:pt modelId="{BC861332-D457-454E-AA0D-25D974E23DFC}" type="pres">
      <dgm:prSet presAssocID="{29CE592F-C1DF-4135-895C-8764B063C1D7}" presName="text" presStyleLbl="fgAcc0" presStyleIdx="1" presStyleCnt="4" custScaleY="232910">
        <dgm:presLayoutVars>
          <dgm:chPref val="3"/>
        </dgm:presLayoutVars>
      </dgm:prSet>
      <dgm:spPr/>
    </dgm:pt>
    <dgm:pt modelId="{1317B7B5-0D78-4751-ACF1-DB7216894B75}" type="pres">
      <dgm:prSet presAssocID="{29CE592F-C1DF-4135-895C-8764B063C1D7}" presName="hierChild2" presStyleCnt="0"/>
      <dgm:spPr/>
    </dgm:pt>
    <dgm:pt modelId="{A0375B1D-1700-4240-95C4-E4A29771520E}" type="pres">
      <dgm:prSet presAssocID="{8DBF0018-248F-4F17-843D-2ED00596A60A}" presName="hierRoot1" presStyleCnt="0"/>
      <dgm:spPr/>
    </dgm:pt>
    <dgm:pt modelId="{607A3611-3940-4357-8AE4-95745A53DAE6}" type="pres">
      <dgm:prSet presAssocID="{8DBF0018-248F-4F17-843D-2ED00596A60A}" presName="composite" presStyleCnt="0"/>
      <dgm:spPr/>
    </dgm:pt>
    <dgm:pt modelId="{A299B954-DFB9-4232-A429-E741F442A5D2}" type="pres">
      <dgm:prSet presAssocID="{8DBF0018-248F-4F17-843D-2ED00596A60A}" presName="background" presStyleLbl="node0" presStyleIdx="2" presStyleCnt="4"/>
      <dgm:spPr/>
    </dgm:pt>
    <dgm:pt modelId="{BC11EC9E-9E11-4104-A4C7-E3544C555FD7}" type="pres">
      <dgm:prSet presAssocID="{8DBF0018-248F-4F17-843D-2ED00596A60A}" presName="text" presStyleLbl="fgAcc0" presStyleIdx="2" presStyleCnt="4" custScaleY="248333">
        <dgm:presLayoutVars>
          <dgm:chPref val="3"/>
        </dgm:presLayoutVars>
      </dgm:prSet>
      <dgm:spPr/>
    </dgm:pt>
    <dgm:pt modelId="{B3B121F5-AB8B-4891-BAB0-8970C96BC84A}" type="pres">
      <dgm:prSet presAssocID="{8DBF0018-248F-4F17-843D-2ED00596A60A}" presName="hierChild2" presStyleCnt="0"/>
      <dgm:spPr/>
    </dgm:pt>
    <dgm:pt modelId="{165F4EB4-834F-41C0-8E31-A713805D6897}" type="pres">
      <dgm:prSet presAssocID="{15E9CE79-539A-4F5D-B9D0-92C50050486C}" presName="hierRoot1" presStyleCnt="0"/>
      <dgm:spPr/>
    </dgm:pt>
    <dgm:pt modelId="{BCD04AF1-BB3A-404E-80BA-CE25DAD505E6}" type="pres">
      <dgm:prSet presAssocID="{15E9CE79-539A-4F5D-B9D0-92C50050486C}" presName="composite" presStyleCnt="0"/>
      <dgm:spPr/>
    </dgm:pt>
    <dgm:pt modelId="{6B5B6261-F6C5-4048-8618-E9AAE379D186}" type="pres">
      <dgm:prSet presAssocID="{15E9CE79-539A-4F5D-B9D0-92C50050486C}" presName="background" presStyleLbl="node0" presStyleIdx="3" presStyleCnt="4"/>
      <dgm:spPr/>
    </dgm:pt>
    <dgm:pt modelId="{5AC786C0-C60F-4CCC-9DA3-F5ECB3B89501}" type="pres">
      <dgm:prSet presAssocID="{15E9CE79-539A-4F5D-B9D0-92C50050486C}" presName="text" presStyleLbl="fgAcc0" presStyleIdx="3" presStyleCnt="4" custScaleY="193120">
        <dgm:presLayoutVars>
          <dgm:chPref val="3"/>
        </dgm:presLayoutVars>
      </dgm:prSet>
      <dgm:spPr/>
    </dgm:pt>
    <dgm:pt modelId="{7745ED13-D1B7-486E-BD87-4EE08234F1C0}" type="pres">
      <dgm:prSet presAssocID="{15E9CE79-539A-4F5D-B9D0-92C50050486C}" presName="hierChild2" presStyleCnt="0"/>
      <dgm:spPr/>
    </dgm:pt>
  </dgm:ptLst>
  <dgm:cxnLst>
    <dgm:cxn modelId="{3502F86B-3579-4F0B-B67B-0333CB0167BC}" type="presOf" srcId="{15E9CE79-539A-4F5D-B9D0-92C50050486C}" destId="{5AC786C0-C60F-4CCC-9DA3-F5ECB3B89501}" srcOrd="0" destOrd="0" presId="urn:microsoft.com/office/officeart/2005/8/layout/hierarchy1"/>
    <dgm:cxn modelId="{6F25746D-6B13-4387-8BF1-7A9FE37334FF}" srcId="{A38AA61A-955C-46FA-B8B0-6371511C831F}" destId="{5B2C15B9-AAC0-4728-9969-BED851B8A1BE}" srcOrd="0" destOrd="0" parTransId="{35F7AD48-0414-4C73-83CC-8DEE456AB2D6}" sibTransId="{2F83F119-CE57-4F9D-B7D3-B182FAD428DF}"/>
    <dgm:cxn modelId="{5782837D-025B-4A4D-8B6E-F260B8DEAB74}" srcId="{A38AA61A-955C-46FA-B8B0-6371511C831F}" destId="{15E9CE79-539A-4F5D-B9D0-92C50050486C}" srcOrd="3" destOrd="0" parTransId="{E47DDA2B-80C4-4E5D-AC99-3E07004F4973}" sibTransId="{43D91835-0CA3-4034-9323-719F973F8E18}"/>
    <dgm:cxn modelId="{A7256F93-0369-40C3-BBFE-16EFB5866EF8}" type="presOf" srcId="{8DBF0018-248F-4F17-843D-2ED00596A60A}" destId="{BC11EC9E-9E11-4104-A4C7-E3544C555FD7}" srcOrd="0" destOrd="0" presId="urn:microsoft.com/office/officeart/2005/8/layout/hierarchy1"/>
    <dgm:cxn modelId="{1A51F9A1-0AC8-4EC4-8077-93004EA6DE81}" type="presOf" srcId="{A38AA61A-955C-46FA-B8B0-6371511C831F}" destId="{783C8459-8209-458A-B3B1-AEE0BB659448}" srcOrd="0" destOrd="0" presId="urn:microsoft.com/office/officeart/2005/8/layout/hierarchy1"/>
    <dgm:cxn modelId="{70AF8ABA-5C57-4C0F-A627-72AFE9592FCD}" type="presOf" srcId="{29CE592F-C1DF-4135-895C-8764B063C1D7}" destId="{BC861332-D457-454E-AA0D-25D974E23DFC}" srcOrd="0" destOrd="0" presId="urn:microsoft.com/office/officeart/2005/8/layout/hierarchy1"/>
    <dgm:cxn modelId="{AE6FF1C3-8045-406C-9B66-38ACEF661F3A}" srcId="{A38AA61A-955C-46FA-B8B0-6371511C831F}" destId="{8DBF0018-248F-4F17-843D-2ED00596A60A}" srcOrd="2" destOrd="0" parTransId="{DACB7A0C-FBE2-4BB7-93B4-3A2796D66164}" sibTransId="{EC0CF280-A1EF-479A-9F4E-0E9F2726B3A7}"/>
    <dgm:cxn modelId="{DE6DF9CA-7310-4432-9A0B-5EF6A8160C44}" type="presOf" srcId="{5B2C15B9-AAC0-4728-9969-BED851B8A1BE}" destId="{1CD059F8-7233-4748-86D6-CA07E8A8B50E}" srcOrd="0" destOrd="0" presId="urn:microsoft.com/office/officeart/2005/8/layout/hierarchy1"/>
    <dgm:cxn modelId="{FA87BEFE-561C-4E5D-B886-220928DADC87}" srcId="{A38AA61A-955C-46FA-B8B0-6371511C831F}" destId="{29CE592F-C1DF-4135-895C-8764B063C1D7}" srcOrd="1" destOrd="0" parTransId="{798EC252-0EB9-4FBA-98BB-9CCAB3BECE62}" sibTransId="{A5ED5BE4-FCEA-427B-AA9B-D034304AE056}"/>
    <dgm:cxn modelId="{ACFD7D84-932C-45A1-9283-E5BA7F737620}" type="presParOf" srcId="{783C8459-8209-458A-B3B1-AEE0BB659448}" destId="{8B8A8309-D543-4C82-86CA-AC06F74E2364}" srcOrd="0" destOrd="0" presId="urn:microsoft.com/office/officeart/2005/8/layout/hierarchy1"/>
    <dgm:cxn modelId="{B81EF2D3-5C36-4C22-951E-1EA948A9FABB}" type="presParOf" srcId="{8B8A8309-D543-4C82-86CA-AC06F74E2364}" destId="{C985F974-60DF-42F2-B2C1-E8BA01FB8175}" srcOrd="0" destOrd="0" presId="urn:microsoft.com/office/officeart/2005/8/layout/hierarchy1"/>
    <dgm:cxn modelId="{FB034DB1-FD73-4162-BA2B-FFC844FC5C93}" type="presParOf" srcId="{C985F974-60DF-42F2-B2C1-E8BA01FB8175}" destId="{1BFD5AB7-8270-478C-B264-55A2A2348B6E}" srcOrd="0" destOrd="0" presId="urn:microsoft.com/office/officeart/2005/8/layout/hierarchy1"/>
    <dgm:cxn modelId="{7E41A685-28AD-40AB-8CD6-482585EE897A}" type="presParOf" srcId="{C985F974-60DF-42F2-B2C1-E8BA01FB8175}" destId="{1CD059F8-7233-4748-86D6-CA07E8A8B50E}" srcOrd="1" destOrd="0" presId="urn:microsoft.com/office/officeart/2005/8/layout/hierarchy1"/>
    <dgm:cxn modelId="{607B8ED2-880F-4E73-97D1-124BED9A36D6}" type="presParOf" srcId="{8B8A8309-D543-4C82-86CA-AC06F74E2364}" destId="{F7CD4FC3-5545-4AC7-BCA2-751FC41E73FA}" srcOrd="1" destOrd="0" presId="urn:microsoft.com/office/officeart/2005/8/layout/hierarchy1"/>
    <dgm:cxn modelId="{1128CBF3-95CC-4606-9764-331A5E32D0FE}" type="presParOf" srcId="{783C8459-8209-458A-B3B1-AEE0BB659448}" destId="{B1E1EACE-B8EE-4AC8-810C-34B17D516BDB}" srcOrd="1" destOrd="0" presId="urn:microsoft.com/office/officeart/2005/8/layout/hierarchy1"/>
    <dgm:cxn modelId="{A62902C6-0E36-48AA-BA92-9C8D4DD7E39C}" type="presParOf" srcId="{B1E1EACE-B8EE-4AC8-810C-34B17D516BDB}" destId="{C142FE5A-ED00-4386-8E1E-6D1A0A816E22}" srcOrd="0" destOrd="0" presId="urn:microsoft.com/office/officeart/2005/8/layout/hierarchy1"/>
    <dgm:cxn modelId="{11FC76D7-84A1-4AC4-87A7-4711B55729F7}" type="presParOf" srcId="{C142FE5A-ED00-4386-8E1E-6D1A0A816E22}" destId="{F485E291-A1EB-48A2-9E34-029BA6EB4994}" srcOrd="0" destOrd="0" presId="urn:microsoft.com/office/officeart/2005/8/layout/hierarchy1"/>
    <dgm:cxn modelId="{09E98820-98CA-489B-B987-699717EEB455}" type="presParOf" srcId="{C142FE5A-ED00-4386-8E1E-6D1A0A816E22}" destId="{BC861332-D457-454E-AA0D-25D974E23DFC}" srcOrd="1" destOrd="0" presId="urn:microsoft.com/office/officeart/2005/8/layout/hierarchy1"/>
    <dgm:cxn modelId="{AE393514-56CB-47DB-BF18-4F7C6857E948}" type="presParOf" srcId="{B1E1EACE-B8EE-4AC8-810C-34B17D516BDB}" destId="{1317B7B5-0D78-4751-ACF1-DB7216894B75}" srcOrd="1" destOrd="0" presId="urn:microsoft.com/office/officeart/2005/8/layout/hierarchy1"/>
    <dgm:cxn modelId="{7DBCF5F0-9841-4A2E-8261-C05808960959}" type="presParOf" srcId="{783C8459-8209-458A-B3B1-AEE0BB659448}" destId="{A0375B1D-1700-4240-95C4-E4A29771520E}" srcOrd="2" destOrd="0" presId="urn:microsoft.com/office/officeart/2005/8/layout/hierarchy1"/>
    <dgm:cxn modelId="{AEFBF3C7-7436-4F82-A0A7-792305DE6254}" type="presParOf" srcId="{A0375B1D-1700-4240-95C4-E4A29771520E}" destId="{607A3611-3940-4357-8AE4-95745A53DAE6}" srcOrd="0" destOrd="0" presId="urn:microsoft.com/office/officeart/2005/8/layout/hierarchy1"/>
    <dgm:cxn modelId="{EEE54F7F-2E03-46C3-A11B-E1ACDC16A550}" type="presParOf" srcId="{607A3611-3940-4357-8AE4-95745A53DAE6}" destId="{A299B954-DFB9-4232-A429-E741F442A5D2}" srcOrd="0" destOrd="0" presId="urn:microsoft.com/office/officeart/2005/8/layout/hierarchy1"/>
    <dgm:cxn modelId="{60BC5937-9ABC-4649-8B93-2C01FD772279}" type="presParOf" srcId="{607A3611-3940-4357-8AE4-95745A53DAE6}" destId="{BC11EC9E-9E11-4104-A4C7-E3544C555FD7}" srcOrd="1" destOrd="0" presId="urn:microsoft.com/office/officeart/2005/8/layout/hierarchy1"/>
    <dgm:cxn modelId="{6376BFAD-5099-4E5B-96EA-69EFA9D583DD}" type="presParOf" srcId="{A0375B1D-1700-4240-95C4-E4A29771520E}" destId="{B3B121F5-AB8B-4891-BAB0-8970C96BC84A}" srcOrd="1" destOrd="0" presId="urn:microsoft.com/office/officeart/2005/8/layout/hierarchy1"/>
    <dgm:cxn modelId="{EC9EE8AE-E640-4C1F-BFB8-FFB1E74F633A}" type="presParOf" srcId="{783C8459-8209-458A-B3B1-AEE0BB659448}" destId="{165F4EB4-834F-41C0-8E31-A713805D6897}" srcOrd="3" destOrd="0" presId="urn:microsoft.com/office/officeart/2005/8/layout/hierarchy1"/>
    <dgm:cxn modelId="{D9FDC380-FDDB-4016-A37E-6BAF7FD6BFFA}" type="presParOf" srcId="{165F4EB4-834F-41C0-8E31-A713805D6897}" destId="{BCD04AF1-BB3A-404E-80BA-CE25DAD505E6}" srcOrd="0" destOrd="0" presId="urn:microsoft.com/office/officeart/2005/8/layout/hierarchy1"/>
    <dgm:cxn modelId="{C1F731DF-CC24-4BFC-BFE7-9C57E25DF811}" type="presParOf" srcId="{BCD04AF1-BB3A-404E-80BA-CE25DAD505E6}" destId="{6B5B6261-F6C5-4048-8618-E9AAE379D186}" srcOrd="0" destOrd="0" presId="urn:microsoft.com/office/officeart/2005/8/layout/hierarchy1"/>
    <dgm:cxn modelId="{830F2FFB-BD35-4947-941C-A55E8D5C0DB3}" type="presParOf" srcId="{BCD04AF1-BB3A-404E-80BA-CE25DAD505E6}" destId="{5AC786C0-C60F-4CCC-9DA3-F5ECB3B89501}" srcOrd="1" destOrd="0" presId="urn:microsoft.com/office/officeart/2005/8/layout/hierarchy1"/>
    <dgm:cxn modelId="{7709F7A4-AC32-4165-B9D5-AED97834AFB2}" type="presParOf" srcId="{165F4EB4-834F-41C0-8E31-A713805D6897}" destId="{7745ED13-D1B7-486E-BD87-4EE08234F1C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0E89DBD4-7CC3-412C-9450-300D2255BAFD}">
      <dgm:prSet/>
      <dgm:spPr/>
      <dgm:t>
        <a:bodyPr/>
        <a:lstStyle/>
        <a:p>
          <a:r>
            <a:rPr lang="en-GB" dirty="0"/>
            <a:t>Internationally agreed definition of therapeutic residential care.</a:t>
          </a:r>
          <a:endParaRPr lang="en-US" dirty="0"/>
        </a:p>
      </dgm:t>
    </dgm:pt>
    <dgm:pt modelId="{8606FCFE-BB65-492D-85EC-D7EB591CB0A6}" type="parTrans" cxnId="{061B1825-4EC6-4BF5-B3BF-A0263C3E81D1}">
      <dgm:prSet/>
      <dgm:spPr/>
      <dgm:t>
        <a:bodyPr/>
        <a:lstStyle/>
        <a:p>
          <a:endParaRPr lang="en-US"/>
        </a:p>
      </dgm:t>
    </dgm:pt>
    <dgm:pt modelId="{05A0165D-9754-41EB-8B00-FF52C1ECB6C7}" type="sibTrans" cxnId="{061B1825-4EC6-4BF5-B3BF-A0263C3E81D1}">
      <dgm:prSet/>
      <dgm:spPr/>
      <dgm:t>
        <a:bodyPr/>
        <a:lstStyle/>
        <a:p>
          <a:endParaRPr lang="en-US"/>
        </a:p>
      </dgm:t>
    </dgm:pt>
    <dgm:pt modelId="{BD7E1D89-88DE-4DEF-9DD2-1CA2EFDB6EDF}">
      <dgm:prSet/>
      <dgm:spPr/>
      <dgm:t>
        <a:bodyPr/>
        <a:lstStyle/>
        <a:p>
          <a:r>
            <a:rPr lang="en-US" dirty="0"/>
            <a:t>Residential</a:t>
          </a:r>
          <a:r>
            <a:rPr lang="en-US" baseline="0" dirty="0"/>
            <a:t> care has a role and purpose in child welfare systems. If used in a planned and purposeful way to meet the needs of children.</a:t>
          </a:r>
          <a:endParaRPr lang="en-US" dirty="0"/>
        </a:p>
      </dgm:t>
    </dgm:pt>
    <dgm:pt modelId="{E6E40B08-BC0F-4049-85F0-C3875FA2D6F5}" type="parTrans" cxnId="{8BEABD22-0A00-4B35-AFB3-C12142AE0F53}">
      <dgm:prSet/>
      <dgm:spPr/>
      <dgm:t>
        <a:bodyPr/>
        <a:lstStyle/>
        <a:p>
          <a:endParaRPr lang="en-US"/>
        </a:p>
      </dgm:t>
    </dgm:pt>
    <dgm:pt modelId="{B5C9A3BC-B08C-4CD6-81E3-8AE94F17381C}" type="sibTrans" cxnId="{8BEABD22-0A00-4B35-AFB3-C12142AE0F53}">
      <dgm:prSet/>
      <dgm:spPr/>
      <dgm:t>
        <a:bodyPr/>
        <a:lstStyle/>
        <a:p>
          <a:endParaRPr lang="en-US"/>
        </a:p>
      </dgm:t>
    </dgm:pt>
    <dgm:pt modelId="{90086493-FC9F-4C33-B3AA-59C306542A52}">
      <dgm:prSet custT="1"/>
      <dgm:spPr/>
      <dgm:t>
        <a:bodyPr/>
        <a:lstStyle/>
        <a:p>
          <a:r>
            <a:rPr lang="en-US" sz="1600" dirty="0"/>
            <a:t>Set of guiding principles:</a:t>
          </a:r>
        </a:p>
        <a:p>
          <a:r>
            <a:rPr lang="en-US" sz="1600" dirty="0"/>
            <a:t>Safety first</a:t>
          </a:r>
        </a:p>
        <a:p>
          <a:r>
            <a:rPr lang="en-US" sz="1600" dirty="0"/>
            <a:t>Family engagement</a:t>
          </a:r>
        </a:p>
        <a:p>
          <a:r>
            <a:rPr lang="en-US" sz="1600" dirty="0"/>
            <a:t>Contextually grounded</a:t>
          </a:r>
        </a:p>
        <a:p>
          <a:r>
            <a:rPr lang="en-US" sz="1600" dirty="0"/>
            <a:t>Relational</a:t>
          </a:r>
        </a:p>
      </dgm:t>
    </dgm:pt>
    <dgm:pt modelId="{33F3104C-D662-48D8-AE4F-81C8F60CF8EE}" type="parTrans" cxnId="{DAAA6D64-989C-4B31-AB26-30611B1FD7E3}">
      <dgm:prSet/>
      <dgm:spPr/>
      <dgm:t>
        <a:bodyPr/>
        <a:lstStyle/>
        <a:p>
          <a:endParaRPr lang="en-GB"/>
        </a:p>
      </dgm:t>
    </dgm:pt>
    <dgm:pt modelId="{42E73EBF-EBFA-49AE-928B-77CBCA3F3A13}" type="sibTrans" cxnId="{DAAA6D64-989C-4B31-AB26-30611B1FD7E3}">
      <dgm:prSet/>
      <dgm:spPr/>
      <dgm:t>
        <a:bodyPr/>
        <a:lstStyle/>
        <a:p>
          <a:endParaRPr lang="en-GB"/>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03381FF2-E9A2-4737-A043-E0E4052CBC10}" type="pres">
      <dgm:prSet presAssocID="{0E89DBD4-7CC3-412C-9450-300D2255BAFD}" presName="hierRoot1" presStyleCnt="0"/>
      <dgm:spPr/>
    </dgm:pt>
    <dgm:pt modelId="{945B62B5-A1C3-4869-9A43-8ACCAD2904D0}" type="pres">
      <dgm:prSet presAssocID="{0E89DBD4-7CC3-412C-9450-300D2255BAFD}" presName="composite" presStyleCnt="0"/>
      <dgm:spPr/>
    </dgm:pt>
    <dgm:pt modelId="{43C6370F-53F5-4401-B7FF-CBB0B896FA9E}" type="pres">
      <dgm:prSet presAssocID="{0E89DBD4-7CC3-412C-9450-300D2255BAFD}" presName="background" presStyleLbl="node0" presStyleIdx="0" presStyleCnt="3"/>
      <dgm:spPr/>
    </dgm:pt>
    <dgm:pt modelId="{7DEDCF97-9E0B-4D8E-9B53-662D3257D73E}" type="pres">
      <dgm:prSet presAssocID="{0E89DBD4-7CC3-412C-9450-300D2255BAFD}" presName="text" presStyleLbl="fgAcc0" presStyleIdx="0" presStyleCnt="3" custLinFactX="21357" custLinFactNeighborX="100000" custLinFactNeighborY="-4036">
        <dgm:presLayoutVars>
          <dgm:chPref val="3"/>
        </dgm:presLayoutVars>
      </dgm:prSet>
      <dgm:spPr/>
    </dgm:pt>
    <dgm:pt modelId="{0E8164FF-2B00-41D4-9ACB-2CDD4E3BAC14}" type="pres">
      <dgm:prSet presAssocID="{0E89DBD4-7CC3-412C-9450-300D2255BAFD}" presName="hierChild2" presStyleCnt="0"/>
      <dgm:spPr/>
    </dgm:pt>
    <dgm:pt modelId="{48B53F9C-9458-4A4A-A4A1-6026C220C608}" type="pres">
      <dgm:prSet presAssocID="{BD7E1D89-88DE-4DEF-9DD2-1CA2EFDB6EDF}" presName="hierRoot1" presStyleCnt="0"/>
      <dgm:spPr/>
    </dgm:pt>
    <dgm:pt modelId="{68A2FE9D-9A9A-4A94-AC2E-E6BF135ECF02}" type="pres">
      <dgm:prSet presAssocID="{BD7E1D89-88DE-4DEF-9DD2-1CA2EFDB6EDF}" presName="composite" presStyleCnt="0"/>
      <dgm:spPr/>
    </dgm:pt>
    <dgm:pt modelId="{20D725BC-170A-405A-97B5-93D3A08A6E41}" type="pres">
      <dgm:prSet presAssocID="{BD7E1D89-88DE-4DEF-9DD2-1CA2EFDB6EDF}" presName="background" presStyleLbl="node0" presStyleIdx="1" presStyleCnt="3"/>
      <dgm:spPr/>
    </dgm:pt>
    <dgm:pt modelId="{D6F9DE70-8B82-42C8-9B7D-2A4A57980502}" type="pres">
      <dgm:prSet presAssocID="{BD7E1D89-88DE-4DEF-9DD2-1CA2EFDB6EDF}" presName="text" presStyleLbl="fgAcc0" presStyleIdx="1" presStyleCnt="3" custScaleY="97501" custLinFactX="-20409" custLinFactNeighborX="-100000" custLinFactNeighborY="-2786">
        <dgm:presLayoutVars>
          <dgm:chPref val="3"/>
        </dgm:presLayoutVars>
      </dgm:prSet>
      <dgm:spPr/>
    </dgm:pt>
    <dgm:pt modelId="{208D2207-1AFB-45DB-9E1E-2B94E3A8A6FB}" type="pres">
      <dgm:prSet presAssocID="{BD7E1D89-88DE-4DEF-9DD2-1CA2EFDB6EDF}" presName="hierChild2" presStyleCnt="0"/>
      <dgm:spPr/>
    </dgm:pt>
    <dgm:pt modelId="{B240DEEF-6844-4C93-A27C-719BB041D476}" type="pres">
      <dgm:prSet presAssocID="{90086493-FC9F-4C33-B3AA-59C306542A52}" presName="hierRoot1" presStyleCnt="0"/>
      <dgm:spPr/>
    </dgm:pt>
    <dgm:pt modelId="{159D5F7E-6B1D-4AED-BEB0-FBE8C72826DA}" type="pres">
      <dgm:prSet presAssocID="{90086493-FC9F-4C33-B3AA-59C306542A52}" presName="composite" presStyleCnt="0"/>
      <dgm:spPr/>
    </dgm:pt>
    <dgm:pt modelId="{C0F6E3C0-B9AF-465A-84C5-9AA22FC868B1}" type="pres">
      <dgm:prSet presAssocID="{90086493-FC9F-4C33-B3AA-59C306542A52}" presName="background" presStyleLbl="node0" presStyleIdx="2" presStyleCnt="3"/>
      <dgm:spPr/>
    </dgm:pt>
    <dgm:pt modelId="{A6E8AD26-86EB-4895-85A5-91B4EC4A95C5}" type="pres">
      <dgm:prSet presAssocID="{90086493-FC9F-4C33-B3AA-59C306542A52}" presName="text" presStyleLbl="fgAcc0" presStyleIdx="2" presStyleCnt="3" custLinFactNeighborX="275" custLinFactNeighborY="-4036">
        <dgm:presLayoutVars>
          <dgm:chPref val="3"/>
        </dgm:presLayoutVars>
      </dgm:prSet>
      <dgm:spPr/>
    </dgm:pt>
    <dgm:pt modelId="{3413879E-1DDA-4FFF-A0C9-B1B861F6A2E6}" type="pres">
      <dgm:prSet presAssocID="{90086493-FC9F-4C33-B3AA-59C306542A52}" presName="hierChild2" presStyleCnt="0"/>
      <dgm:spPr/>
    </dgm:pt>
  </dgm:ptLst>
  <dgm:cxnLst>
    <dgm:cxn modelId="{8BEABD22-0A00-4B35-AFB3-C12142AE0F53}" srcId="{A38AA61A-955C-46FA-B8B0-6371511C831F}" destId="{BD7E1D89-88DE-4DEF-9DD2-1CA2EFDB6EDF}" srcOrd="1" destOrd="0" parTransId="{E6E40B08-BC0F-4049-85F0-C3875FA2D6F5}" sibTransId="{B5C9A3BC-B08C-4CD6-81E3-8AE94F17381C}"/>
    <dgm:cxn modelId="{061B1825-4EC6-4BF5-B3BF-A0263C3E81D1}" srcId="{A38AA61A-955C-46FA-B8B0-6371511C831F}" destId="{0E89DBD4-7CC3-412C-9450-300D2255BAFD}" srcOrd="0" destOrd="0" parTransId="{8606FCFE-BB65-492D-85EC-D7EB591CB0A6}" sibTransId="{05A0165D-9754-41EB-8B00-FF52C1ECB6C7}"/>
    <dgm:cxn modelId="{F01F592C-4BD4-45EC-9645-04F8DD14463B}" type="presOf" srcId="{0E89DBD4-7CC3-412C-9450-300D2255BAFD}" destId="{7DEDCF97-9E0B-4D8E-9B53-662D3257D73E}" srcOrd="0" destOrd="0" presId="urn:microsoft.com/office/officeart/2005/8/layout/hierarchy1"/>
    <dgm:cxn modelId="{A8C98E47-4229-4895-95F6-AF3CB659E076}" type="presOf" srcId="{90086493-FC9F-4C33-B3AA-59C306542A52}" destId="{A6E8AD26-86EB-4895-85A5-91B4EC4A95C5}" srcOrd="0" destOrd="0" presId="urn:microsoft.com/office/officeart/2005/8/layout/hierarchy1"/>
    <dgm:cxn modelId="{DAAA6D64-989C-4B31-AB26-30611B1FD7E3}" srcId="{A38AA61A-955C-46FA-B8B0-6371511C831F}" destId="{90086493-FC9F-4C33-B3AA-59C306542A52}" srcOrd="2" destOrd="0" parTransId="{33F3104C-D662-48D8-AE4F-81C8F60CF8EE}" sibTransId="{42E73EBF-EBFA-49AE-928B-77CBCA3F3A13}"/>
    <dgm:cxn modelId="{1A51F9A1-0AC8-4EC4-8077-93004EA6DE81}" type="presOf" srcId="{A38AA61A-955C-46FA-B8B0-6371511C831F}" destId="{783C8459-8209-458A-B3B1-AEE0BB659448}" srcOrd="0" destOrd="0" presId="urn:microsoft.com/office/officeart/2005/8/layout/hierarchy1"/>
    <dgm:cxn modelId="{E295C5E1-A451-45C7-9742-5F749C722BC3}" type="presOf" srcId="{BD7E1D89-88DE-4DEF-9DD2-1CA2EFDB6EDF}" destId="{D6F9DE70-8B82-42C8-9B7D-2A4A57980502}" srcOrd="0" destOrd="0" presId="urn:microsoft.com/office/officeart/2005/8/layout/hierarchy1"/>
    <dgm:cxn modelId="{B07A3190-90AD-4B7D-BD00-8D06709FA708}" type="presParOf" srcId="{783C8459-8209-458A-B3B1-AEE0BB659448}" destId="{03381FF2-E9A2-4737-A043-E0E4052CBC10}" srcOrd="0" destOrd="0" presId="urn:microsoft.com/office/officeart/2005/8/layout/hierarchy1"/>
    <dgm:cxn modelId="{AA96E2A7-AD71-4313-A09F-5FD7A49D0A45}" type="presParOf" srcId="{03381FF2-E9A2-4737-A043-E0E4052CBC10}" destId="{945B62B5-A1C3-4869-9A43-8ACCAD2904D0}" srcOrd="0" destOrd="0" presId="urn:microsoft.com/office/officeart/2005/8/layout/hierarchy1"/>
    <dgm:cxn modelId="{B40D1AA7-3F20-40A7-9E54-2E0F0AC88DBD}" type="presParOf" srcId="{945B62B5-A1C3-4869-9A43-8ACCAD2904D0}" destId="{43C6370F-53F5-4401-B7FF-CBB0B896FA9E}" srcOrd="0" destOrd="0" presId="urn:microsoft.com/office/officeart/2005/8/layout/hierarchy1"/>
    <dgm:cxn modelId="{02B25CDE-DC10-4E28-BD05-7B7E7641247D}" type="presParOf" srcId="{945B62B5-A1C3-4869-9A43-8ACCAD2904D0}" destId="{7DEDCF97-9E0B-4D8E-9B53-662D3257D73E}" srcOrd="1" destOrd="0" presId="urn:microsoft.com/office/officeart/2005/8/layout/hierarchy1"/>
    <dgm:cxn modelId="{52428930-2E6D-489D-B43E-53314348C16A}" type="presParOf" srcId="{03381FF2-E9A2-4737-A043-E0E4052CBC10}" destId="{0E8164FF-2B00-41D4-9ACB-2CDD4E3BAC14}" srcOrd="1" destOrd="0" presId="urn:microsoft.com/office/officeart/2005/8/layout/hierarchy1"/>
    <dgm:cxn modelId="{7AAEB0C1-AACB-4C9B-80F4-29B9B00EABB3}" type="presParOf" srcId="{783C8459-8209-458A-B3B1-AEE0BB659448}" destId="{48B53F9C-9458-4A4A-A4A1-6026C220C608}" srcOrd="1" destOrd="0" presId="urn:microsoft.com/office/officeart/2005/8/layout/hierarchy1"/>
    <dgm:cxn modelId="{9FC03193-CC79-4F55-84B2-692CA93A3B1D}" type="presParOf" srcId="{48B53F9C-9458-4A4A-A4A1-6026C220C608}" destId="{68A2FE9D-9A9A-4A94-AC2E-E6BF135ECF02}" srcOrd="0" destOrd="0" presId="urn:microsoft.com/office/officeart/2005/8/layout/hierarchy1"/>
    <dgm:cxn modelId="{A59295E9-399C-4A2B-886D-EC7EE9E8EF0C}" type="presParOf" srcId="{68A2FE9D-9A9A-4A94-AC2E-E6BF135ECF02}" destId="{20D725BC-170A-405A-97B5-93D3A08A6E41}" srcOrd="0" destOrd="0" presId="urn:microsoft.com/office/officeart/2005/8/layout/hierarchy1"/>
    <dgm:cxn modelId="{CB794ABE-2EF9-4B4D-9987-D8D08172BBBF}" type="presParOf" srcId="{68A2FE9D-9A9A-4A94-AC2E-E6BF135ECF02}" destId="{D6F9DE70-8B82-42C8-9B7D-2A4A57980502}" srcOrd="1" destOrd="0" presId="urn:microsoft.com/office/officeart/2005/8/layout/hierarchy1"/>
    <dgm:cxn modelId="{D99772C6-D64F-49D4-A1EF-B205433F05B0}" type="presParOf" srcId="{48B53F9C-9458-4A4A-A4A1-6026C220C608}" destId="{208D2207-1AFB-45DB-9E1E-2B94E3A8A6FB}" srcOrd="1" destOrd="0" presId="urn:microsoft.com/office/officeart/2005/8/layout/hierarchy1"/>
    <dgm:cxn modelId="{E58C5EF1-6C75-4996-A417-024351057E38}" type="presParOf" srcId="{783C8459-8209-458A-B3B1-AEE0BB659448}" destId="{B240DEEF-6844-4C93-A27C-719BB041D476}" srcOrd="2" destOrd="0" presId="urn:microsoft.com/office/officeart/2005/8/layout/hierarchy1"/>
    <dgm:cxn modelId="{C2F89640-314F-4B45-8734-8B3DC233D848}" type="presParOf" srcId="{B240DEEF-6844-4C93-A27C-719BB041D476}" destId="{159D5F7E-6B1D-4AED-BEB0-FBE8C72826DA}" srcOrd="0" destOrd="0" presId="urn:microsoft.com/office/officeart/2005/8/layout/hierarchy1"/>
    <dgm:cxn modelId="{49BB488B-5653-4BBB-AF8E-076D72B3CDF6}" type="presParOf" srcId="{159D5F7E-6B1D-4AED-BEB0-FBE8C72826DA}" destId="{C0F6E3C0-B9AF-465A-84C5-9AA22FC868B1}" srcOrd="0" destOrd="0" presId="urn:microsoft.com/office/officeart/2005/8/layout/hierarchy1"/>
    <dgm:cxn modelId="{FFB87038-94A1-4C19-B850-AE5F2C80287D}" type="presParOf" srcId="{159D5F7E-6B1D-4AED-BEB0-FBE8C72826DA}" destId="{A6E8AD26-86EB-4895-85A5-91B4EC4A95C5}" srcOrd="1" destOrd="0" presId="urn:microsoft.com/office/officeart/2005/8/layout/hierarchy1"/>
    <dgm:cxn modelId="{0E825E69-B273-44F1-8569-A92EB074DDDC}" type="presParOf" srcId="{B240DEEF-6844-4C93-A27C-719BB041D476}" destId="{3413879E-1DDA-4FFF-A0C9-B1B861F6A2E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83B03053-C80F-4969-A8F0-5A32BD48F26D}">
      <dgm:prSet/>
      <dgm:spPr/>
      <dgm:t>
        <a:bodyPr/>
        <a:lstStyle/>
        <a:p>
          <a:r>
            <a:rPr lang="en-GB" dirty="0"/>
            <a:t>Aim</a:t>
          </a:r>
          <a:r>
            <a:rPr lang="en-GB" baseline="0" dirty="0"/>
            <a:t> to reduce externally provided placements and children being placed out of area</a:t>
          </a:r>
          <a:endParaRPr lang="en-GB" dirty="0"/>
        </a:p>
      </dgm:t>
    </dgm:pt>
    <dgm:pt modelId="{8DE72AE0-B76B-4541-92FF-A57E7D094176}" type="parTrans" cxnId="{6A3BD970-FC93-43B4-A881-AD03D7F6F2B2}">
      <dgm:prSet/>
      <dgm:spPr/>
      <dgm:t>
        <a:bodyPr/>
        <a:lstStyle/>
        <a:p>
          <a:endParaRPr lang="en-GB"/>
        </a:p>
      </dgm:t>
    </dgm:pt>
    <dgm:pt modelId="{96AFE5BD-AE51-4DDF-88E9-127863D122ED}" type="sibTrans" cxnId="{6A3BD970-FC93-43B4-A881-AD03D7F6F2B2}">
      <dgm:prSet/>
      <dgm:spPr/>
      <dgm:t>
        <a:bodyPr/>
        <a:lstStyle/>
        <a:p>
          <a:endParaRPr lang="en-GB"/>
        </a:p>
      </dgm:t>
    </dgm:pt>
    <dgm:pt modelId="{EA04F11D-67A4-6C45-B7D1-A68FBEA14518}">
      <dgm:prSet/>
      <dgm:spPr/>
      <dgm:t>
        <a:bodyPr/>
        <a:lstStyle/>
        <a:p>
          <a:r>
            <a:rPr lang="en-US" b="1" dirty="0"/>
            <a:t>No Wrong Door </a:t>
          </a:r>
          <a:r>
            <a:rPr lang="en-US" dirty="0"/>
            <a:t>developed by North Yorkshire Children’s Services</a:t>
          </a:r>
        </a:p>
      </dgm:t>
    </dgm:pt>
    <dgm:pt modelId="{02B77DFD-4A7E-6746-A2FD-4F6262FE65AF}" type="parTrans" cxnId="{0C9CAE86-F8D9-BE48-9219-7447E9BC9AEC}">
      <dgm:prSet/>
      <dgm:spPr/>
      <dgm:t>
        <a:bodyPr/>
        <a:lstStyle/>
        <a:p>
          <a:endParaRPr lang="en-US"/>
        </a:p>
      </dgm:t>
    </dgm:pt>
    <dgm:pt modelId="{B3865860-3494-6A41-8E70-B46F7C008570}" type="sibTrans" cxnId="{0C9CAE86-F8D9-BE48-9219-7447E9BC9AEC}">
      <dgm:prSet/>
      <dgm:spPr/>
      <dgm:t>
        <a:bodyPr/>
        <a:lstStyle/>
        <a:p>
          <a:endParaRPr lang="en-US"/>
        </a:p>
      </dgm:t>
    </dgm:pt>
    <dgm:pt modelId="{E365A784-6262-274C-8B85-14DF1014B2A8}">
      <dgm:prSet/>
      <dgm:spPr/>
      <dgm:t>
        <a:bodyPr/>
        <a:lstStyle/>
        <a:p>
          <a:r>
            <a:rPr lang="en-US" dirty="0"/>
            <a:t>Residential hub with an integrated system of services, support and accommodation</a:t>
          </a:r>
        </a:p>
      </dgm:t>
    </dgm:pt>
    <dgm:pt modelId="{83698638-9641-B040-B68B-F8257EF6C437}" type="parTrans" cxnId="{306A594C-B590-E540-8014-BB580F329874}">
      <dgm:prSet/>
      <dgm:spPr/>
      <dgm:t>
        <a:bodyPr/>
        <a:lstStyle/>
        <a:p>
          <a:endParaRPr lang="en-US"/>
        </a:p>
      </dgm:t>
    </dgm:pt>
    <dgm:pt modelId="{3C5B6A2F-E08F-E348-A2D8-294CEA39D69F}" type="sibTrans" cxnId="{306A594C-B590-E540-8014-BB580F329874}">
      <dgm:prSet/>
      <dgm:spPr/>
      <dgm:t>
        <a:bodyPr/>
        <a:lstStyle/>
        <a:p>
          <a:endParaRPr lang="en-US"/>
        </a:p>
      </dgm:t>
    </dgm:pt>
    <dgm:pt modelId="{AE89E630-C890-EC49-811A-60EDCE791EB5}">
      <dgm:prSet/>
      <dgm:spPr/>
      <dgm:t>
        <a:bodyPr/>
        <a:lstStyle/>
        <a:p>
          <a:r>
            <a:rPr lang="en-US" dirty="0"/>
            <a:t>8 non-negotiables</a:t>
          </a:r>
        </a:p>
        <a:p>
          <a:r>
            <a:rPr lang="en-US" dirty="0"/>
            <a:t>10 distinguishing features</a:t>
          </a:r>
        </a:p>
        <a:p>
          <a:r>
            <a:rPr lang="en-US" dirty="0"/>
            <a:t>4 provocations</a:t>
          </a:r>
        </a:p>
      </dgm:t>
    </dgm:pt>
    <dgm:pt modelId="{53F46510-4FB0-0340-BFB9-788D4CA7938A}" type="parTrans" cxnId="{58B0DC58-D440-544F-A289-679BA9E6FC1F}">
      <dgm:prSet/>
      <dgm:spPr/>
      <dgm:t>
        <a:bodyPr/>
        <a:lstStyle/>
        <a:p>
          <a:endParaRPr lang="en-US"/>
        </a:p>
      </dgm:t>
    </dgm:pt>
    <dgm:pt modelId="{B42A892A-9421-244C-B965-FCEC41D18F21}" type="sibTrans" cxnId="{58B0DC58-D440-544F-A289-679BA9E6FC1F}">
      <dgm:prSet/>
      <dgm:spPr/>
      <dgm:t>
        <a:bodyPr/>
        <a:lstStyle/>
        <a:p>
          <a:endParaRPr lang="en-US"/>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03669460-365A-4607-9B3C-71952580B9A4}" type="pres">
      <dgm:prSet presAssocID="{83B03053-C80F-4969-A8F0-5A32BD48F26D}" presName="hierRoot1" presStyleCnt="0"/>
      <dgm:spPr/>
    </dgm:pt>
    <dgm:pt modelId="{7592EF05-99D3-4B9B-B753-C408747D8C9A}" type="pres">
      <dgm:prSet presAssocID="{83B03053-C80F-4969-A8F0-5A32BD48F26D}" presName="composite" presStyleCnt="0"/>
      <dgm:spPr/>
    </dgm:pt>
    <dgm:pt modelId="{0684FB2E-B05C-41FE-B99D-A201CA957716}" type="pres">
      <dgm:prSet presAssocID="{83B03053-C80F-4969-A8F0-5A32BD48F26D}" presName="background" presStyleLbl="node0" presStyleIdx="0" presStyleCnt="1"/>
      <dgm:spPr/>
    </dgm:pt>
    <dgm:pt modelId="{426208A1-7B6B-4341-87D6-4F5062414DBF}" type="pres">
      <dgm:prSet presAssocID="{83B03053-C80F-4969-A8F0-5A32BD48F26D}" presName="text" presStyleLbl="fgAcc0" presStyleIdx="0" presStyleCnt="1">
        <dgm:presLayoutVars>
          <dgm:chPref val="3"/>
        </dgm:presLayoutVars>
      </dgm:prSet>
      <dgm:spPr/>
    </dgm:pt>
    <dgm:pt modelId="{E5BE1FE4-98FD-4014-B313-A6CA86122918}" type="pres">
      <dgm:prSet presAssocID="{83B03053-C80F-4969-A8F0-5A32BD48F26D}" presName="hierChild2" presStyleCnt="0"/>
      <dgm:spPr/>
    </dgm:pt>
    <dgm:pt modelId="{0102E579-C022-4345-B12D-346862F708C7}" type="pres">
      <dgm:prSet presAssocID="{02B77DFD-4A7E-6746-A2FD-4F6262FE65AF}" presName="Name10" presStyleLbl="parChTrans1D2" presStyleIdx="0" presStyleCnt="3"/>
      <dgm:spPr/>
    </dgm:pt>
    <dgm:pt modelId="{4BBCCCDE-83E0-F945-B49D-19C508F5E62D}" type="pres">
      <dgm:prSet presAssocID="{EA04F11D-67A4-6C45-B7D1-A68FBEA14518}" presName="hierRoot2" presStyleCnt="0"/>
      <dgm:spPr/>
    </dgm:pt>
    <dgm:pt modelId="{A7285A55-B9BB-F24C-A306-75A0D093038D}" type="pres">
      <dgm:prSet presAssocID="{EA04F11D-67A4-6C45-B7D1-A68FBEA14518}" presName="composite2" presStyleCnt="0"/>
      <dgm:spPr/>
    </dgm:pt>
    <dgm:pt modelId="{68A112C0-E712-864B-A288-E1CC09055AD0}" type="pres">
      <dgm:prSet presAssocID="{EA04F11D-67A4-6C45-B7D1-A68FBEA14518}" presName="background2" presStyleLbl="node2" presStyleIdx="0" presStyleCnt="3"/>
      <dgm:spPr/>
    </dgm:pt>
    <dgm:pt modelId="{7149B652-D447-1140-94B4-C18774208A5C}" type="pres">
      <dgm:prSet presAssocID="{EA04F11D-67A4-6C45-B7D1-A68FBEA14518}" presName="text2" presStyleLbl="fgAcc2" presStyleIdx="0" presStyleCnt="3">
        <dgm:presLayoutVars>
          <dgm:chPref val="3"/>
        </dgm:presLayoutVars>
      </dgm:prSet>
      <dgm:spPr/>
    </dgm:pt>
    <dgm:pt modelId="{F6733AB3-BAE0-144D-8552-66A85788AF40}" type="pres">
      <dgm:prSet presAssocID="{EA04F11D-67A4-6C45-B7D1-A68FBEA14518}" presName="hierChild3" presStyleCnt="0"/>
      <dgm:spPr/>
    </dgm:pt>
    <dgm:pt modelId="{86E8C821-D485-0341-BFAD-ED3B6FCF617C}" type="pres">
      <dgm:prSet presAssocID="{83698638-9641-B040-B68B-F8257EF6C437}" presName="Name10" presStyleLbl="parChTrans1D2" presStyleIdx="1" presStyleCnt="3"/>
      <dgm:spPr/>
    </dgm:pt>
    <dgm:pt modelId="{C31D3C36-2F91-0548-83B9-53E38B823427}" type="pres">
      <dgm:prSet presAssocID="{E365A784-6262-274C-8B85-14DF1014B2A8}" presName="hierRoot2" presStyleCnt="0"/>
      <dgm:spPr/>
    </dgm:pt>
    <dgm:pt modelId="{E9F1443F-8C95-654B-8B63-CF26194917F3}" type="pres">
      <dgm:prSet presAssocID="{E365A784-6262-274C-8B85-14DF1014B2A8}" presName="composite2" presStyleCnt="0"/>
      <dgm:spPr/>
    </dgm:pt>
    <dgm:pt modelId="{D3481D67-7699-7D4F-80FF-8D05ED435F7B}" type="pres">
      <dgm:prSet presAssocID="{E365A784-6262-274C-8B85-14DF1014B2A8}" presName="background2" presStyleLbl="node2" presStyleIdx="1" presStyleCnt="3"/>
      <dgm:spPr/>
    </dgm:pt>
    <dgm:pt modelId="{CD99EBA9-CD77-CC49-81AE-EBE350D91C9F}" type="pres">
      <dgm:prSet presAssocID="{E365A784-6262-274C-8B85-14DF1014B2A8}" presName="text2" presStyleLbl="fgAcc2" presStyleIdx="1" presStyleCnt="3">
        <dgm:presLayoutVars>
          <dgm:chPref val="3"/>
        </dgm:presLayoutVars>
      </dgm:prSet>
      <dgm:spPr/>
    </dgm:pt>
    <dgm:pt modelId="{B199A5CE-D587-EC4B-AB39-F241F812DC28}" type="pres">
      <dgm:prSet presAssocID="{E365A784-6262-274C-8B85-14DF1014B2A8}" presName="hierChild3" presStyleCnt="0"/>
      <dgm:spPr/>
    </dgm:pt>
    <dgm:pt modelId="{6FCB9EA8-0475-8345-822C-6AC8770B6A0F}" type="pres">
      <dgm:prSet presAssocID="{53F46510-4FB0-0340-BFB9-788D4CA7938A}" presName="Name10" presStyleLbl="parChTrans1D2" presStyleIdx="2" presStyleCnt="3"/>
      <dgm:spPr/>
    </dgm:pt>
    <dgm:pt modelId="{1E117D52-ECD3-9042-84C1-74549351A70C}" type="pres">
      <dgm:prSet presAssocID="{AE89E630-C890-EC49-811A-60EDCE791EB5}" presName="hierRoot2" presStyleCnt="0"/>
      <dgm:spPr/>
    </dgm:pt>
    <dgm:pt modelId="{84F80EB1-1574-684C-937C-0E95F197B4C3}" type="pres">
      <dgm:prSet presAssocID="{AE89E630-C890-EC49-811A-60EDCE791EB5}" presName="composite2" presStyleCnt="0"/>
      <dgm:spPr/>
    </dgm:pt>
    <dgm:pt modelId="{D2A7F65D-C516-5344-BAE6-E82FB47BFF40}" type="pres">
      <dgm:prSet presAssocID="{AE89E630-C890-EC49-811A-60EDCE791EB5}" presName="background2" presStyleLbl="node2" presStyleIdx="2" presStyleCnt="3"/>
      <dgm:spPr/>
    </dgm:pt>
    <dgm:pt modelId="{5224C13F-910D-CB46-A666-66B71AF1FBE4}" type="pres">
      <dgm:prSet presAssocID="{AE89E630-C890-EC49-811A-60EDCE791EB5}" presName="text2" presStyleLbl="fgAcc2" presStyleIdx="2" presStyleCnt="3">
        <dgm:presLayoutVars>
          <dgm:chPref val="3"/>
        </dgm:presLayoutVars>
      </dgm:prSet>
      <dgm:spPr/>
    </dgm:pt>
    <dgm:pt modelId="{6896CFA4-D853-C247-A40D-16DFCA98A049}" type="pres">
      <dgm:prSet presAssocID="{AE89E630-C890-EC49-811A-60EDCE791EB5}" presName="hierChild3" presStyleCnt="0"/>
      <dgm:spPr/>
    </dgm:pt>
  </dgm:ptLst>
  <dgm:cxnLst>
    <dgm:cxn modelId="{9B638B2F-C00B-E443-AA90-42B5A4F9C7D7}" type="presOf" srcId="{53F46510-4FB0-0340-BFB9-788D4CA7938A}" destId="{6FCB9EA8-0475-8345-822C-6AC8770B6A0F}" srcOrd="0" destOrd="0" presId="urn:microsoft.com/office/officeart/2005/8/layout/hierarchy1"/>
    <dgm:cxn modelId="{306A594C-B590-E540-8014-BB580F329874}" srcId="{83B03053-C80F-4969-A8F0-5A32BD48F26D}" destId="{E365A784-6262-274C-8B85-14DF1014B2A8}" srcOrd="1" destOrd="0" parTransId="{83698638-9641-B040-B68B-F8257EF6C437}" sibTransId="{3C5B6A2F-E08F-E348-A2D8-294CEA39D69F}"/>
    <dgm:cxn modelId="{C9D10C50-7871-D54A-9100-5002CA768472}" type="presOf" srcId="{EA04F11D-67A4-6C45-B7D1-A68FBEA14518}" destId="{7149B652-D447-1140-94B4-C18774208A5C}" srcOrd="0" destOrd="0" presId="urn:microsoft.com/office/officeart/2005/8/layout/hierarchy1"/>
    <dgm:cxn modelId="{58B0DC58-D440-544F-A289-679BA9E6FC1F}" srcId="{83B03053-C80F-4969-A8F0-5A32BD48F26D}" destId="{AE89E630-C890-EC49-811A-60EDCE791EB5}" srcOrd="2" destOrd="0" parTransId="{53F46510-4FB0-0340-BFB9-788D4CA7938A}" sibTransId="{B42A892A-9421-244C-B965-FCEC41D18F21}"/>
    <dgm:cxn modelId="{6A3BD970-FC93-43B4-A881-AD03D7F6F2B2}" srcId="{A38AA61A-955C-46FA-B8B0-6371511C831F}" destId="{83B03053-C80F-4969-A8F0-5A32BD48F26D}" srcOrd="0" destOrd="0" parTransId="{8DE72AE0-B76B-4541-92FF-A57E7D094176}" sibTransId="{96AFE5BD-AE51-4DDF-88E9-127863D122ED}"/>
    <dgm:cxn modelId="{7533FB73-32A5-1947-B998-4837B274F112}" type="presOf" srcId="{E365A784-6262-274C-8B85-14DF1014B2A8}" destId="{CD99EBA9-CD77-CC49-81AE-EBE350D91C9F}" srcOrd="0" destOrd="0" presId="urn:microsoft.com/office/officeart/2005/8/layout/hierarchy1"/>
    <dgm:cxn modelId="{0C9CAE86-F8D9-BE48-9219-7447E9BC9AEC}" srcId="{83B03053-C80F-4969-A8F0-5A32BD48F26D}" destId="{EA04F11D-67A4-6C45-B7D1-A68FBEA14518}" srcOrd="0" destOrd="0" parTransId="{02B77DFD-4A7E-6746-A2FD-4F6262FE65AF}" sibTransId="{B3865860-3494-6A41-8E70-B46F7C008570}"/>
    <dgm:cxn modelId="{7E27A88E-0FAF-AF46-A97C-7D39E1895538}" type="presOf" srcId="{02B77DFD-4A7E-6746-A2FD-4F6262FE65AF}" destId="{0102E579-C022-4345-B12D-346862F708C7}" srcOrd="0" destOrd="0" presId="urn:microsoft.com/office/officeart/2005/8/layout/hierarchy1"/>
    <dgm:cxn modelId="{1A51F9A1-0AC8-4EC4-8077-93004EA6DE81}" type="presOf" srcId="{A38AA61A-955C-46FA-B8B0-6371511C831F}" destId="{783C8459-8209-458A-B3B1-AEE0BB659448}" srcOrd="0" destOrd="0" presId="urn:microsoft.com/office/officeart/2005/8/layout/hierarchy1"/>
    <dgm:cxn modelId="{87870CDF-022A-064B-B225-C6C6CACFFB7B}" type="presOf" srcId="{AE89E630-C890-EC49-811A-60EDCE791EB5}" destId="{5224C13F-910D-CB46-A666-66B71AF1FBE4}" srcOrd="0" destOrd="0" presId="urn:microsoft.com/office/officeart/2005/8/layout/hierarchy1"/>
    <dgm:cxn modelId="{4126FAE4-FC3D-4296-8211-D3A3F470DF49}" type="presOf" srcId="{83B03053-C80F-4969-A8F0-5A32BD48F26D}" destId="{426208A1-7B6B-4341-87D6-4F5062414DBF}" srcOrd="0" destOrd="0" presId="urn:microsoft.com/office/officeart/2005/8/layout/hierarchy1"/>
    <dgm:cxn modelId="{C94065F4-ADC7-454B-83C1-43F27B2DE701}" type="presOf" srcId="{83698638-9641-B040-B68B-F8257EF6C437}" destId="{86E8C821-D485-0341-BFAD-ED3B6FCF617C}" srcOrd="0" destOrd="0" presId="urn:microsoft.com/office/officeart/2005/8/layout/hierarchy1"/>
    <dgm:cxn modelId="{FED030FC-A7E7-4587-B132-26F919B0C8E3}" type="presParOf" srcId="{783C8459-8209-458A-B3B1-AEE0BB659448}" destId="{03669460-365A-4607-9B3C-71952580B9A4}" srcOrd="0" destOrd="0" presId="urn:microsoft.com/office/officeart/2005/8/layout/hierarchy1"/>
    <dgm:cxn modelId="{7D00ABC4-499B-4AD6-A54A-6B567B7B5617}" type="presParOf" srcId="{03669460-365A-4607-9B3C-71952580B9A4}" destId="{7592EF05-99D3-4B9B-B753-C408747D8C9A}" srcOrd="0" destOrd="0" presId="urn:microsoft.com/office/officeart/2005/8/layout/hierarchy1"/>
    <dgm:cxn modelId="{B66AF917-5070-4BFF-9540-C2AEDF152468}" type="presParOf" srcId="{7592EF05-99D3-4B9B-B753-C408747D8C9A}" destId="{0684FB2E-B05C-41FE-B99D-A201CA957716}" srcOrd="0" destOrd="0" presId="urn:microsoft.com/office/officeart/2005/8/layout/hierarchy1"/>
    <dgm:cxn modelId="{A6132BEC-CD77-475E-BCDF-7F7261381A46}" type="presParOf" srcId="{7592EF05-99D3-4B9B-B753-C408747D8C9A}" destId="{426208A1-7B6B-4341-87D6-4F5062414DBF}" srcOrd="1" destOrd="0" presId="urn:microsoft.com/office/officeart/2005/8/layout/hierarchy1"/>
    <dgm:cxn modelId="{FA603284-A536-4EBA-9926-6D78823285AB}" type="presParOf" srcId="{03669460-365A-4607-9B3C-71952580B9A4}" destId="{E5BE1FE4-98FD-4014-B313-A6CA86122918}" srcOrd="1" destOrd="0" presId="urn:microsoft.com/office/officeart/2005/8/layout/hierarchy1"/>
    <dgm:cxn modelId="{FA3CCFE4-5291-CA41-A63A-AEF02E4C6BB4}" type="presParOf" srcId="{E5BE1FE4-98FD-4014-B313-A6CA86122918}" destId="{0102E579-C022-4345-B12D-346862F708C7}" srcOrd="0" destOrd="0" presId="urn:microsoft.com/office/officeart/2005/8/layout/hierarchy1"/>
    <dgm:cxn modelId="{03774231-0462-984D-918A-A9C2F79D71E8}" type="presParOf" srcId="{E5BE1FE4-98FD-4014-B313-A6CA86122918}" destId="{4BBCCCDE-83E0-F945-B49D-19C508F5E62D}" srcOrd="1" destOrd="0" presId="urn:microsoft.com/office/officeart/2005/8/layout/hierarchy1"/>
    <dgm:cxn modelId="{DACE9F45-4694-C146-8ECD-158A68356D2B}" type="presParOf" srcId="{4BBCCCDE-83E0-F945-B49D-19C508F5E62D}" destId="{A7285A55-B9BB-F24C-A306-75A0D093038D}" srcOrd="0" destOrd="0" presId="urn:microsoft.com/office/officeart/2005/8/layout/hierarchy1"/>
    <dgm:cxn modelId="{113D2802-9DE6-6840-8025-7455E69F1CB4}" type="presParOf" srcId="{A7285A55-B9BB-F24C-A306-75A0D093038D}" destId="{68A112C0-E712-864B-A288-E1CC09055AD0}" srcOrd="0" destOrd="0" presId="urn:microsoft.com/office/officeart/2005/8/layout/hierarchy1"/>
    <dgm:cxn modelId="{C10535B5-A2F6-E54B-972E-D1D4994D1CD0}" type="presParOf" srcId="{A7285A55-B9BB-F24C-A306-75A0D093038D}" destId="{7149B652-D447-1140-94B4-C18774208A5C}" srcOrd="1" destOrd="0" presId="urn:microsoft.com/office/officeart/2005/8/layout/hierarchy1"/>
    <dgm:cxn modelId="{E77CF99D-F51D-F84E-BE35-B3A8A0FDBDBB}" type="presParOf" srcId="{4BBCCCDE-83E0-F945-B49D-19C508F5E62D}" destId="{F6733AB3-BAE0-144D-8552-66A85788AF40}" srcOrd="1" destOrd="0" presId="urn:microsoft.com/office/officeart/2005/8/layout/hierarchy1"/>
    <dgm:cxn modelId="{D4547F5F-EE96-ED4B-9D0D-1CF26256FA67}" type="presParOf" srcId="{E5BE1FE4-98FD-4014-B313-A6CA86122918}" destId="{86E8C821-D485-0341-BFAD-ED3B6FCF617C}" srcOrd="2" destOrd="0" presId="urn:microsoft.com/office/officeart/2005/8/layout/hierarchy1"/>
    <dgm:cxn modelId="{EFC1022D-98CF-A942-AA17-DF7C14FC1BAC}" type="presParOf" srcId="{E5BE1FE4-98FD-4014-B313-A6CA86122918}" destId="{C31D3C36-2F91-0548-83B9-53E38B823427}" srcOrd="3" destOrd="0" presId="urn:microsoft.com/office/officeart/2005/8/layout/hierarchy1"/>
    <dgm:cxn modelId="{54B2E6EF-4A7C-F245-BD00-E517E242A03B}" type="presParOf" srcId="{C31D3C36-2F91-0548-83B9-53E38B823427}" destId="{E9F1443F-8C95-654B-8B63-CF26194917F3}" srcOrd="0" destOrd="0" presId="urn:microsoft.com/office/officeart/2005/8/layout/hierarchy1"/>
    <dgm:cxn modelId="{3629E20D-5E31-6742-8190-4C347A6A04AE}" type="presParOf" srcId="{E9F1443F-8C95-654B-8B63-CF26194917F3}" destId="{D3481D67-7699-7D4F-80FF-8D05ED435F7B}" srcOrd="0" destOrd="0" presId="urn:microsoft.com/office/officeart/2005/8/layout/hierarchy1"/>
    <dgm:cxn modelId="{D68ED3AF-8788-3744-A95A-DEC2B7788FBC}" type="presParOf" srcId="{E9F1443F-8C95-654B-8B63-CF26194917F3}" destId="{CD99EBA9-CD77-CC49-81AE-EBE350D91C9F}" srcOrd="1" destOrd="0" presId="urn:microsoft.com/office/officeart/2005/8/layout/hierarchy1"/>
    <dgm:cxn modelId="{A8BCA2D3-BC21-314C-8A03-4AC29D817FC3}" type="presParOf" srcId="{C31D3C36-2F91-0548-83B9-53E38B823427}" destId="{B199A5CE-D587-EC4B-AB39-F241F812DC28}" srcOrd="1" destOrd="0" presId="urn:microsoft.com/office/officeart/2005/8/layout/hierarchy1"/>
    <dgm:cxn modelId="{F7A824CB-9ABF-C249-8EE4-BE84D0FEAC40}" type="presParOf" srcId="{E5BE1FE4-98FD-4014-B313-A6CA86122918}" destId="{6FCB9EA8-0475-8345-822C-6AC8770B6A0F}" srcOrd="4" destOrd="0" presId="urn:microsoft.com/office/officeart/2005/8/layout/hierarchy1"/>
    <dgm:cxn modelId="{CF33B14A-8649-4F40-B220-07EF93A10C89}" type="presParOf" srcId="{E5BE1FE4-98FD-4014-B313-A6CA86122918}" destId="{1E117D52-ECD3-9042-84C1-74549351A70C}" srcOrd="5" destOrd="0" presId="urn:microsoft.com/office/officeart/2005/8/layout/hierarchy1"/>
    <dgm:cxn modelId="{860CD00C-E432-7D40-BE27-4CAB91FB874E}" type="presParOf" srcId="{1E117D52-ECD3-9042-84C1-74549351A70C}" destId="{84F80EB1-1574-684C-937C-0E95F197B4C3}" srcOrd="0" destOrd="0" presId="urn:microsoft.com/office/officeart/2005/8/layout/hierarchy1"/>
    <dgm:cxn modelId="{8D140008-9F3F-B247-9C6F-E3429E204204}" type="presParOf" srcId="{84F80EB1-1574-684C-937C-0E95F197B4C3}" destId="{D2A7F65D-C516-5344-BAE6-E82FB47BFF40}" srcOrd="0" destOrd="0" presId="urn:microsoft.com/office/officeart/2005/8/layout/hierarchy1"/>
    <dgm:cxn modelId="{D27125F9-14A8-1A4F-A3B0-13016CC8AB83}" type="presParOf" srcId="{84F80EB1-1574-684C-937C-0E95F197B4C3}" destId="{5224C13F-910D-CB46-A666-66B71AF1FBE4}" srcOrd="1" destOrd="0" presId="urn:microsoft.com/office/officeart/2005/8/layout/hierarchy1"/>
    <dgm:cxn modelId="{D49CFA8E-5570-CF4C-9800-6E15CBD2D317}" type="presParOf" srcId="{1E117D52-ECD3-9042-84C1-74549351A70C}" destId="{6896CFA4-D853-C247-A40D-16DFCA98A04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83B03053-C80F-4969-A8F0-5A32BD48F26D}">
      <dgm:prSet/>
      <dgm:spPr/>
      <dgm:t>
        <a:bodyPr/>
        <a:lstStyle/>
        <a:p>
          <a:r>
            <a:rPr lang="en-GB" dirty="0"/>
            <a:t>Predominantly measured by placement stability and number of placements</a:t>
          </a:r>
        </a:p>
        <a:p>
          <a:r>
            <a:rPr lang="en-GB" dirty="0"/>
            <a:t>OCC research extended focus to social worker and school stability</a:t>
          </a:r>
        </a:p>
      </dgm:t>
    </dgm:pt>
    <dgm:pt modelId="{8DE72AE0-B76B-4541-92FF-A57E7D094176}" type="parTrans" cxnId="{6A3BD970-FC93-43B4-A881-AD03D7F6F2B2}">
      <dgm:prSet/>
      <dgm:spPr/>
      <dgm:t>
        <a:bodyPr/>
        <a:lstStyle/>
        <a:p>
          <a:endParaRPr lang="en-GB"/>
        </a:p>
      </dgm:t>
    </dgm:pt>
    <dgm:pt modelId="{96AFE5BD-AE51-4DDF-88E9-127863D122ED}" type="sibTrans" cxnId="{6A3BD970-FC93-43B4-A881-AD03D7F6F2B2}">
      <dgm:prSet/>
      <dgm:spPr/>
      <dgm:t>
        <a:bodyPr/>
        <a:lstStyle/>
        <a:p>
          <a:endParaRPr lang="en-GB"/>
        </a:p>
      </dgm:t>
    </dgm:pt>
    <dgm:pt modelId="{E6091D64-A81D-724C-93B7-E54240E775F4}">
      <dgm:prSet/>
      <dgm:spPr/>
      <dgm:t>
        <a:bodyPr/>
        <a:lstStyle/>
        <a:p>
          <a:r>
            <a:rPr lang="en-US" dirty="0"/>
            <a:t>Relational stability</a:t>
          </a:r>
        </a:p>
        <a:p>
          <a:r>
            <a:rPr lang="en-US" dirty="0"/>
            <a:t>A care system that breaks rather than makes relationships – an unintended consequence (Care inquiry, 2013)</a:t>
          </a:r>
        </a:p>
      </dgm:t>
    </dgm:pt>
    <dgm:pt modelId="{584802A0-7D2D-1E43-AF73-8D29FC044D03}" type="parTrans" cxnId="{D4AD57DF-B36C-374A-BDD0-548F3C980B4A}">
      <dgm:prSet/>
      <dgm:spPr/>
      <dgm:t>
        <a:bodyPr/>
        <a:lstStyle/>
        <a:p>
          <a:endParaRPr lang="en-US"/>
        </a:p>
      </dgm:t>
    </dgm:pt>
    <dgm:pt modelId="{3D204833-EC15-3340-B405-373DDA6D58BE}" type="sibTrans" cxnId="{D4AD57DF-B36C-374A-BDD0-548F3C980B4A}">
      <dgm:prSet/>
      <dgm:spPr/>
      <dgm:t>
        <a:bodyPr/>
        <a:lstStyle/>
        <a:p>
          <a:endParaRPr lang="en-US"/>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03669460-365A-4607-9B3C-71952580B9A4}" type="pres">
      <dgm:prSet presAssocID="{83B03053-C80F-4969-A8F0-5A32BD48F26D}" presName="hierRoot1" presStyleCnt="0"/>
      <dgm:spPr/>
    </dgm:pt>
    <dgm:pt modelId="{7592EF05-99D3-4B9B-B753-C408747D8C9A}" type="pres">
      <dgm:prSet presAssocID="{83B03053-C80F-4969-A8F0-5A32BD48F26D}" presName="composite" presStyleCnt="0"/>
      <dgm:spPr/>
    </dgm:pt>
    <dgm:pt modelId="{0684FB2E-B05C-41FE-B99D-A201CA957716}" type="pres">
      <dgm:prSet presAssocID="{83B03053-C80F-4969-A8F0-5A32BD48F26D}" presName="background" presStyleLbl="node0" presStyleIdx="0" presStyleCnt="2"/>
      <dgm:spPr/>
    </dgm:pt>
    <dgm:pt modelId="{426208A1-7B6B-4341-87D6-4F5062414DBF}" type="pres">
      <dgm:prSet presAssocID="{83B03053-C80F-4969-A8F0-5A32BD48F26D}" presName="text" presStyleLbl="fgAcc0" presStyleIdx="0" presStyleCnt="2">
        <dgm:presLayoutVars>
          <dgm:chPref val="3"/>
        </dgm:presLayoutVars>
      </dgm:prSet>
      <dgm:spPr/>
    </dgm:pt>
    <dgm:pt modelId="{E5BE1FE4-98FD-4014-B313-A6CA86122918}" type="pres">
      <dgm:prSet presAssocID="{83B03053-C80F-4969-A8F0-5A32BD48F26D}" presName="hierChild2" presStyleCnt="0"/>
      <dgm:spPr/>
    </dgm:pt>
    <dgm:pt modelId="{D326B8F4-535D-C940-8E78-CDF43E52D9AE}" type="pres">
      <dgm:prSet presAssocID="{E6091D64-A81D-724C-93B7-E54240E775F4}" presName="hierRoot1" presStyleCnt="0"/>
      <dgm:spPr/>
    </dgm:pt>
    <dgm:pt modelId="{DF234D2E-0E7C-C641-98BC-283FEB1F43C3}" type="pres">
      <dgm:prSet presAssocID="{E6091D64-A81D-724C-93B7-E54240E775F4}" presName="composite" presStyleCnt="0"/>
      <dgm:spPr/>
    </dgm:pt>
    <dgm:pt modelId="{E24FD728-E751-4941-9042-1ADAB9C9CC14}" type="pres">
      <dgm:prSet presAssocID="{E6091D64-A81D-724C-93B7-E54240E775F4}" presName="background" presStyleLbl="node0" presStyleIdx="1" presStyleCnt="2"/>
      <dgm:spPr/>
    </dgm:pt>
    <dgm:pt modelId="{90727B8E-1720-5448-9D05-0E223D5B4613}" type="pres">
      <dgm:prSet presAssocID="{E6091D64-A81D-724C-93B7-E54240E775F4}" presName="text" presStyleLbl="fgAcc0" presStyleIdx="1" presStyleCnt="2">
        <dgm:presLayoutVars>
          <dgm:chPref val="3"/>
        </dgm:presLayoutVars>
      </dgm:prSet>
      <dgm:spPr/>
    </dgm:pt>
    <dgm:pt modelId="{40651E8A-F1EA-7F4D-88D9-25CB3CE6DD8C}" type="pres">
      <dgm:prSet presAssocID="{E6091D64-A81D-724C-93B7-E54240E775F4}" presName="hierChild2" presStyleCnt="0"/>
      <dgm:spPr/>
    </dgm:pt>
  </dgm:ptLst>
  <dgm:cxnLst>
    <dgm:cxn modelId="{6A3BD970-FC93-43B4-A881-AD03D7F6F2B2}" srcId="{A38AA61A-955C-46FA-B8B0-6371511C831F}" destId="{83B03053-C80F-4969-A8F0-5A32BD48F26D}" srcOrd="0" destOrd="0" parTransId="{8DE72AE0-B76B-4541-92FF-A57E7D094176}" sibTransId="{96AFE5BD-AE51-4DDF-88E9-127863D122ED}"/>
    <dgm:cxn modelId="{1A51F9A1-0AC8-4EC4-8077-93004EA6DE81}" type="presOf" srcId="{A38AA61A-955C-46FA-B8B0-6371511C831F}" destId="{783C8459-8209-458A-B3B1-AEE0BB659448}" srcOrd="0" destOrd="0" presId="urn:microsoft.com/office/officeart/2005/8/layout/hierarchy1"/>
    <dgm:cxn modelId="{D4AD57DF-B36C-374A-BDD0-548F3C980B4A}" srcId="{A38AA61A-955C-46FA-B8B0-6371511C831F}" destId="{E6091D64-A81D-724C-93B7-E54240E775F4}" srcOrd="1" destOrd="0" parTransId="{584802A0-7D2D-1E43-AF73-8D29FC044D03}" sibTransId="{3D204833-EC15-3340-B405-373DDA6D58BE}"/>
    <dgm:cxn modelId="{4126FAE4-FC3D-4296-8211-D3A3F470DF49}" type="presOf" srcId="{83B03053-C80F-4969-A8F0-5A32BD48F26D}" destId="{426208A1-7B6B-4341-87D6-4F5062414DBF}" srcOrd="0" destOrd="0" presId="urn:microsoft.com/office/officeart/2005/8/layout/hierarchy1"/>
    <dgm:cxn modelId="{84D23FF3-D57C-7847-869C-76078B1BED31}" type="presOf" srcId="{E6091D64-A81D-724C-93B7-E54240E775F4}" destId="{90727B8E-1720-5448-9D05-0E223D5B4613}" srcOrd="0" destOrd="0" presId="urn:microsoft.com/office/officeart/2005/8/layout/hierarchy1"/>
    <dgm:cxn modelId="{FED030FC-A7E7-4587-B132-26F919B0C8E3}" type="presParOf" srcId="{783C8459-8209-458A-B3B1-AEE0BB659448}" destId="{03669460-365A-4607-9B3C-71952580B9A4}" srcOrd="0" destOrd="0" presId="urn:microsoft.com/office/officeart/2005/8/layout/hierarchy1"/>
    <dgm:cxn modelId="{7D00ABC4-499B-4AD6-A54A-6B567B7B5617}" type="presParOf" srcId="{03669460-365A-4607-9B3C-71952580B9A4}" destId="{7592EF05-99D3-4B9B-B753-C408747D8C9A}" srcOrd="0" destOrd="0" presId="urn:microsoft.com/office/officeart/2005/8/layout/hierarchy1"/>
    <dgm:cxn modelId="{B66AF917-5070-4BFF-9540-C2AEDF152468}" type="presParOf" srcId="{7592EF05-99D3-4B9B-B753-C408747D8C9A}" destId="{0684FB2E-B05C-41FE-B99D-A201CA957716}" srcOrd="0" destOrd="0" presId="urn:microsoft.com/office/officeart/2005/8/layout/hierarchy1"/>
    <dgm:cxn modelId="{A6132BEC-CD77-475E-BCDF-7F7261381A46}" type="presParOf" srcId="{7592EF05-99D3-4B9B-B753-C408747D8C9A}" destId="{426208A1-7B6B-4341-87D6-4F5062414DBF}" srcOrd="1" destOrd="0" presId="urn:microsoft.com/office/officeart/2005/8/layout/hierarchy1"/>
    <dgm:cxn modelId="{FA603284-A536-4EBA-9926-6D78823285AB}" type="presParOf" srcId="{03669460-365A-4607-9B3C-71952580B9A4}" destId="{E5BE1FE4-98FD-4014-B313-A6CA86122918}" srcOrd="1" destOrd="0" presId="urn:microsoft.com/office/officeart/2005/8/layout/hierarchy1"/>
    <dgm:cxn modelId="{CFE5F121-58C2-5946-9763-25A9329A5A4E}" type="presParOf" srcId="{783C8459-8209-458A-B3B1-AEE0BB659448}" destId="{D326B8F4-535D-C940-8E78-CDF43E52D9AE}" srcOrd="1" destOrd="0" presId="urn:microsoft.com/office/officeart/2005/8/layout/hierarchy1"/>
    <dgm:cxn modelId="{F3424FB7-E219-2648-A5B4-4D5EFC00FB2A}" type="presParOf" srcId="{D326B8F4-535D-C940-8E78-CDF43E52D9AE}" destId="{DF234D2E-0E7C-C641-98BC-283FEB1F43C3}" srcOrd="0" destOrd="0" presId="urn:microsoft.com/office/officeart/2005/8/layout/hierarchy1"/>
    <dgm:cxn modelId="{F96BDF52-68D1-824A-A983-01D08037FBA0}" type="presParOf" srcId="{DF234D2E-0E7C-C641-98BC-283FEB1F43C3}" destId="{E24FD728-E751-4941-9042-1ADAB9C9CC14}" srcOrd="0" destOrd="0" presId="urn:microsoft.com/office/officeart/2005/8/layout/hierarchy1"/>
    <dgm:cxn modelId="{36E37629-D562-CF4F-8B77-48615AA77846}" type="presParOf" srcId="{DF234D2E-0E7C-C641-98BC-283FEB1F43C3}" destId="{90727B8E-1720-5448-9D05-0E223D5B4613}" srcOrd="1" destOrd="0" presId="urn:microsoft.com/office/officeart/2005/8/layout/hierarchy1"/>
    <dgm:cxn modelId="{7EFA7A9C-5B7D-E644-BEA1-8A9C169BBEE5}" type="presParOf" srcId="{D326B8F4-535D-C940-8E78-CDF43E52D9AE}" destId="{40651E8A-F1EA-7F4D-88D9-25CB3CE6DD8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0E89DBD4-7CC3-412C-9450-300D2255BAFD}">
      <dgm:prSet/>
      <dgm:spPr/>
      <dgm:t>
        <a:bodyPr/>
        <a:lstStyle/>
        <a:p>
          <a:r>
            <a:rPr lang="en-GB" dirty="0"/>
            <a:t>Objectives set by children and young people at the outset</a:t>
          </a:r>
        </a:p>
        <a:p>
          <a:r>
            <a:rPr lang="en-GB" dirty="0"/>
            <a:t>Identified between 1 and 25 people who they wanted to connect with</a:t>
          </a:r>
        </a:p>
        <a:p>
          <a:r>
            <a:rPr lang="en-GB" dirty="0"/>
            <a:t>91% positive outcome from direct contact</a:t>
          </a:r>
        </a:p>
        <a:p>
          <a:r>
            <a:rPr lang="en-GB" dirty="0"/>
            <a:t>More children and young people remained in their placements than comparison group     (74%: 41%)</a:t>
          </a:r>
          <a:endParaRPr lang="en-US" dirty="0"/>
        </a:p>
      </dgm:t>
    </dgm:pt>
    <dgm:pt modelId="{8606FCFE-BB65-492D-85EC-D7EB591CB0A6}" type="parTrans" cxnId="{061B1825-4EC6-4BF5-B3BF-A0263C3E81D1}">
      <dgm:prSet/>
      <dgm:spPr/>
      <dgm:t>
        <a:bodyPr/>
        <a:lstStyle/>
        <a:p>
          <a:endParaRPr lang="en-US"/>
        </a:p>
      </dgm:t>
    </dgm:pt>
    <dgm:pt modelId="{05A0165D-9754-41EB-8B00-FF52C1ECB6C7}" type="sibTrans" cxnId="{061B1825-4EC6-4BF5-B3BF-A0263C3E81D1}">
      <dgm:prSet/>
      <dgm:spPr/>
      <dgm:t>
        <a:bodyPr/>
        <a:lstStyle/>
        <a:p>
          <a:endParaRPr lang="en-US"/>
        </a:p>
      </dgm:t>
    </dgm:pt>
    <dgm:pt modelId="{BD7E1D89-88DE-4DEF-9DD2-1CA2EFDB6EDF}">
      <dgm:prSet/>
      <dgm:spPr/>
      <dgm:t>
        <a:bodyPr/>
        <a:lstStyle/>
        <a:p>
          <a:r>
            <a:rPr lang="en-US" dirty="0"/>
            <a:t>Positive impact on the lives of children in care:</a:t>
          </a:r>
        </a:p>
        <a:p>
          <a:r>
            <a:rPr lang="en-US" dirty="0"/>
            <a:t>Contribution to young people’s identity</a:t>
          </a:r>
        </a:p>
        <a:p>
          <a:r>
            <a:rPr lang="en-US" dirty="0"/>
            <a:t>Build own narratives and build safe connections</a:t>
          </a:r>
        </a:p>
        <a:p>
          <a:r>
            <a:rPr lang="en-US" dirty="0"/>
            <a:t>Restorative (birth families, previous care carers, teachers and social workers)</a:t>
          </a:r>
        </a:p>
        <a:p>
          <a:r>
            <a:rPr lang="en-US" dirty="0"/>
            <a:t>Prevents disconnects in the lives of children in care</a:t>
          </a:r>
        </a:p>
      </dgm:t>
    </dgm:pt>
    <dgm:pt modelId="{E6E40B08-BC0F-4049-85F0-C3875FA2D6F5}" type="parTrans" cxnId="{8BEABD22-0A00-4B35-AFB3-C12142AE0F53}">
      <dgm:prSet/>
      <dgm:spPr/>
      <dgm:t>
        <a:bodyPr/>
        <a:lstStyle/>
        <a:p>
          <a:endParaRPr lang="en-US"/>
        </a:p>
      </dgm:t>
    </dgm:pt>
    <dgm:pt modelId="{B5C9A3BC-B08C-4CD6-81E3-8AE94F17381C}" type="sibTrans" cxnId="{8BEABD22-0A00-4B35-AFB3-C12142AE0F53}">
      <dgm:prSet/>
      <dgm:spPr/>
      <dgm:t>
        <a:bodyPr/>
        <a:lstStyle/>
        <a:p>
          <a:endParaRPr lang="en-US"/>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03381FF2-E9A2-4737-A043-E0E4052CBC10}" type="pres">
      <dgm:prSet presAssocID="{0E89DBD4-7CC3-412C-9450-300D2255BAFD}" presName="hierRoot1" presStyleCnt="0"/>
      <dgm:spPr/>
    </dgm:pt>
    <dgm:pt modelId="{945B62B5-A1C3-4869-9A43-8ACCAD2904D0}" type="pres">
      <dgm:prSet presAssocID="{0E89DBD4-7CC3-412C-9450-300D2255BAFD}" presName="composite" presStyleCnt="0"/>
      <dgm:spPr/>
    </dgm:pt>
    <dgm:pt modelId="{43C6370F-53F5-4401-B7FF-CBB0B896FA9E}" type="pres">
      <dgm:prSet presAssocID="{0E89DBD4-7CC3-412C-9450-300D2255BAFD}" presName="background" presStyleLbl="node0" presStyleIdx="0" presStyleCnt="2"/>
      <dgm:spPr/>
    </dgm:pt>
    <dgm:pt modelId="{7DEDCF97-9E0B-4D8E-9B53-662D3257D73E}" type="pres">
      <dgm:prSet presAssocID="{0E89DBD4-7CC3-412C-9450-300D2255BAFD}" presName="text" presStyleLbl="fgAcc0" presStyleIdx="0" presStyleCnt="2" custLinFactX="21357" custLinFactNeighborX="100000" custLinFactNeighborY="-4036">
        <dgm:presLayoutVars>
          <dgm:chPref val="3"/>
        </dgm:presLayoutVars>
      </dgm:prSet>
      <dgm:spPr/>
    </dgm:pt>
    <dgm:pt modelId="{0E8164FF-2B00-41D4-9ACB-2CDD4E3BAC14}" type="pres">
      <dgm:prSet presAssocID="{0E89DBD4-7CC3-412C-9450-300D2255BAFD}" presName="hierChild2" presStyleCnt="0"/>
      <dgm:spPr/>
    </dgm:pt>
    <dgm:pt modelId="{48B53F9C-9458-4A4A-A4A1-6026C220C608}" type="pres">
      <dgm:prSet presAssocID="{BD7E1D89-88DE-4DEF-9DD2-1CA2EFDB6EDF}" presName="hierRoot1" presStyleCnt="0"/>
      <dgm:spPr/>
    </dgm:pt>
    <dgm:pt modelId="{68A2FE9D-9A9A-4A94-AC2E-E6BF135ECF02}" type="pres">
      <dgm:prSet presAssocID="{BD7E1D89-88DE-4DEF-9DD2-1CA2EFDB6EDF}" presName="composite" presStyleCnt="0"/>
      <dgm:spPr/>
    </dgm:pt>
    <dgm:pt modelId="{20D725BC-170A-405A-97B5-93D3A08A6E41}" type="pres">
      <dgm:prSet presAssocID="{BD7E1D89-88DE-4DEF-9DD2-1CA2EFDB6EDF}" presName="background" presStyleLbl="node0" presStyleIdx="1" presStyleCnt="2"/>
      <dgm:spPr/>
    </dgm:pt>
    <dgm:pt modelId="{D6F9DE70-8B82-42C8-9B7D-2A4A57980502}" type="pres">
      <dgm:prSet presAssocID="{BD7E1D89-88DE-4DEF-9DD2-1CA2EFDB6EDF}" presName="text" presStyleLbl="fgAcc0" presStyleIdx="1" presStyleCnt="2" custScaleY="97501" custLinFactX="-20409" custLinFactNeighborX="-100000" custLinFactNeighborY="-2786">
        <dgm:presLayoutVars>
          <dgm:chPref val="3"/>
        </dgm:presLayoutVars>
      </dgm:prSet>
      <dgm:spPr/>
    </dgm:pt>
    <dgm:pt modelId="{208D2207-1AFB-45DB-9E1E-2B94E3A8A6FB}" type="pres">
      <dgm:prSet presAssocID="{BD7E1D89-88DE-4DEF-9DD2-1CA2EFDB6EDF}" presName="hierChild2" presStyleCnt="0"/>
      <dgm:spPr/>
    </dgm:pt>
  </dgm:ptLst>
  <dgm:cxnLst>
    <dgm:cxn modelId="{8BEABD22-0A00-4B35-AFB3-C12142AE0F53}" srcId="{A38AA61A-955C-46FA-B8B0-6371511C831F}" destId="{BD7E1D89-88DE-4DEF-9DD2-1CA2EFDB6EDF}" srcOrd="1" destOrd="0" parTransId="{E6E40B08-BC0F-4049-85F0-C3875FA2D6F5}" sibTransId="{B5C9A3BC-B08C-4CD6-81E3-8AE94F17381C}"/>
    <dgm:cxn modelId="{061B1825-4EC6-4BF5-B3BF-A0263C3E81D1}" srcId="{A38AA61A-955C-46FA-B8B0-6371511C831F}" destId="{0E89DBD4-7CC3-412C-9450-300D2255BAFD}" srcOrd="0" destOrd="0" parTransId="{8606FCFE-BB65-492D-85EC-D7EB591CB0A6}" sibTransId="{05A0165D-9754-41EB-8B00-FF52C1ECB6C7}"/>
    <dgm:cxn modelId="{F01F592C-4BD4-45EC-9645-04F8DD14463B}" type="presOf" srcId="{0E89DBD4-7CC3-412C-9450-300D2255BAFD}" destId="{7DEDCF97-9E0B-4D8E-9B53-662D3257D73E}" srcOrd="0" destOrd="0" presId="urn:microsoft.com/office/officeart/2005/8/layout/hierarchy1"/>
    <dgm:cxn modelId="{1A51F9A1-0AC8-4EC4-8077-93004EA6DE81}" type="presOf" srcId="{A38AA61A-955C-46FA-B8B0-6371511C831F}" destId="{783C8459-8209-458A-B3B1-AEE0BB659448}" srcOrd="0" destOrd="0" presId="urn:microsoft.com/office/officeart/2005/8/layout/hierarchy1"/>
    <dgm:cxn modelId="{E295C5E1-A451-45C7-9742-5F749C722BC3}" type="presOf" srcId="{BD7E1D89-88DE-4DEF-9DD2-1CA2EFDB6EDF}" destId="{D6F9DE70-8B82-42C8-9B7D-2A4A57980502}" srcOrd="0" destOrd="0" presId="urn:microsoft.com/office/officeart/2005/8/layout/hierarchy1"/>
    <dgm:cxn modelId="{B07A3190-90AD-4B7D-BD00-8D06709FA708}" type="presParOf" srcId="{783C8459-8209-458A-B3B1-AEE0BB659448}" destId="{03381FF2-E9A2-4737-A043-E0E4052CBC10}" srcOrd="0" destOrd="0" presId="urn:microsoft.com/office/officeart/2005/8/layout/hierarchy1"/>
    <dgm:cxn modelId="{AA96E2A7-AD71-4313-A09F-5FD7A49D0A45}" type="presParOf" srcId="{03381FF2-E9A2-4737-A043-E0E4052CBC10}" destId="{945B62B5-A1C3-4869-9A43-8ACCAD2904D0}" srcOrd="0" destOrd="0" presId="urn:microsoft.com/office/officeart/2005/8/layout/hierarchy1"/>
    <dgm:cxn modelId="{B40D1AA7-3F20-40A7-9E54-2E0F0AC88DBD}" type="presParOf" srcId="{945B62B5-A1C3-4869-9A43-8ACCAD2904D0}" destId="{43C6370F-53F5-4401-B7FF-CBB0B896FA9E}" srcOrd="0" destOrd="0" presId="urn:microsoft.com/office/officeart/2005/8/layout/hierarchy1"/>
    <dgm:cxn modelId="{02B25CDE-DC10-4E28-BD05-7B7E7641247D}" type="presParOf" srcId="{945B62B5-A1C3-4869-9A43-8ACCAD2904D0}" destId="{7DEDCF97-9E0B-4D8E-9B53-662D3257D73E}" srcOrd="1" destOrd="0" presId="urn:microsoft.com/office/officeart/2005/8/layout/hierarchy1"/>
    <dgm:cxn modelId="{52428930-2E6D-489D-B43E-53314348C16A}" type="presParOf" srcId="{03381FF2-E9A2-4737-A043-E0E4052CBC10}" destId="{0E8164FF-2B00-41D4-9ACB-2CDD4E3BAC14}" srcOrd="1" destOrd="0" presId="urn:microsoft.com/office/officeart/2005/8/layout/hierarchy1"/>
    <dgm:cxn modelId="{7AAEB0C1-AACB-4C9B-80F4-29B9B00EABB3}" type="presParOf" srcId="{783C8459-8209-458A-B3B1-AEE0BB659448}" destId="{48B53F9C-9458-4A4A-A4A1-6026C220C608}" srcOrd="1" destOrd="0" presId="urn:microsoft.com/office/officeart/2005/8/layout/hierarchy1"/>
    <dgm:cxn modelId="{9FC03193-CC79-4F55-84B2-692CA93A3B1D}" type="presParOf" srcId="{48B53F9C-9458-4A4A-A4A1-6026C220C608}" destId="{68A2FE9D-9A9A-4A94-AC2E-E6BF135ECF02}" srcOrd="0" destOrd="0" presId="urn:microsoft.com/office/officeart/2005/8/layout/hierarchy1"/>
    <dgm:cxn modelId="{A59295E9-399C-4A2B-886D-EC7EE9E8EF0C}" type="presParOf" srcId="{68A2FE9D-9A9A-4A94-AC2E-E6BF135ECF02}" destId="{20D725BC-170A-405A-97B5-93D3A08A6E41}" srcOrd="0" destOrd="0" presId="urn:microsoft.com/office/officeart/2005/8/layout/hierarchy1"/>
    <dgm:cxn modelId="{CB794ABE-2EF9-4B4D-9987-D8D08172BBBF}" type="presParOf" srcId="{68A2FE9D-9A9A-4A94-AC2E-E6BF135ECF02}" destId="{D6F9DE70-8B82-42C8-9B7D-2A4A57980502}" srcOrd="1" destOrd="0" presId="urn:microsoft.com/office/officeart/2005/8/layout/hierarchy1"/>
    <dgm:cxn modelId="{D99772C6-D64F-49D4-A1EF-B205433F05B0}" type="presParOf" srcId="{48B53F9C-9458-4A4A-A4A1-6026C220C608}" destId="{208D2207-1AFB-45DB-9E1E-2B94E3A8A6F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BD7E1D89-88DE-4DEF-9DD2-1CA2EFDB6EDF}">
      <dgm:prSet custT="1"/>
      <dgm:spPr/>
      <dgm:t>
        <a:bodyPr/>
        <a:lstStyle/>
        <a:p>
          <a:r>
            <a:rPr lang="en-US" sz="2400" dirty="0"/>
            <a:t>Concerns in at least 18 countries led to:</a:t>
          </a:r>
        </a:p>
        <a:p>
          <a:r>
            <a:rPr lang="en-US" sz="2400" dirty="0"/>
            <a:t>International Network on Infants and Toddlers in Child Protection </a:t>
          </a:r>
        </a:p>
      </dgm:t>
    </dgm:pt>
    <dgm:pt modelId="{E6E40B08-BC0F-4049-85F0-C3875FA2D6F5}" type="parTrans" cxnId="{8BEABD22-0A00-4B35-AFB3-C12142AE0F53}">
      <dgm:prSet/>
      <dgm:spPr/>
      <dgm:t>
        <a:bodyPr/>
        <a:lstStyle/>
        <a:p>
          <a:endParaRPr lang="en-US"/>
        </a:p>
      </dgm:t>
    </dgm:pt>
    <dgm:pt modelId="{B5C9A3BC-B08C-4CD6-81E3-8AE94F17381C}" type="sibTrans" cxnId="{8BEABD22-0A00-4B35-AFB3-C12142AE0F53}">
      <dgm:prSet/>
      <dgm:spPr/>
      <dgm:t>
        <a:bodyPr/>
        <a:lstStyle/>
        <a:p>
          <a:endParaRPr lang="en-US"/>
        </a:p>
      </dgm:t>
    </dgm:pt>
    <dgm:pt modelId="{90086493-FC9F-4C33-B3AA-59C306542A52}">
      <dgm:prSet custT="1"/>
      <dgm:spPr/>
      <dgm:t>
        <a:bodyPr/>
        <a:lstStyle/>
        <a:p>
          <a:r>
            <a:rPr lang="en-US" sz="2400" dirty="0"/>
            <a:t>High proportion of entrants to care are under one year old: 19% in England; 25% in USA</a:t>
          </a:r>
        </a:p>
      </dgm:t>
    </dgm:pt>
    <dgm:pt modelId="{33F3104C-D662-48D8-AE4F-81C8F60CF8EE}" type="parTrans" cxnId="{DAAA6D64-989C-4B31-AB26-30611B1FD7E3}">
      <dgm:prSet/>
      <dgm:spPr/>
      <dgm:t>
        <a:bodyPr/>
        <a:lstStyle/>
        <a:p>
          <a:endParaRPr lang="en-GB"/>
        </a:p>
      </dgm:t>
    </dgm:pt>
    <dgm:pt modelId="{42E73EBF-EBFA-49AE-928B-77CBCA3F3A13}" type="sibTrans" cxnId="{DAAA6D64-989C-4B31-AB26-30611B1FD7E3}">
      <dgm:prSet/>
      <dgm:spPr/>
      <dgm:t>
        <a:bodyPr/>
        <a:lstStyle/>
        <a:p>
          <a:endParaRPr lang="en-GB"/>
        </a:p>
      </dgm:t>
    </dgm:pt>
    <dgm:pt modelId="{E5F1E840-6639-2541-BA99-498DDD8F920F}">
      <dgm:prSet custT="1"/>
      <dgm:spPr/>
      <dgm:t>
        <a:bodyPr/>
        <a:lstStyle/>
        <a:p>
          <a:pPr algn="l"/>
          <a:r>
            <a:rPr lang="en-GB" sz="2400" dirty="0"/>
            <a:t>Increase in removals of </a:t>
          </a:r>
          <a:r>
            <a:rPr lang="en-GB" sz="2400" dirty="0" err="1"/>
            <a:t>newborns</a:t>
          </a:r>
          <a:r>
            <a:rPr lang="en-GB" sz="2400" dirty="0"/>
            <a:t> (under one month)</a:t>
          </a:r>
        </a:p>
        <a:p>
          <a:pPr algn="l"/>
          <a:r>
            <a:rPr lang="en-GB" sz="2400" dirty="0"/>
            <a:t>In England 10% increase in </a:t>
          </a:r>
          <a:r>
            <a:rPr lang="en-GB" sz="2400" dirty="0" err="1"/>
            <a:t>newborns</a:t>
          </a:r>
          <a:r>
            <a:rPr lang="en-GB" sz="2400" dirty="0"/>
            <a:t> in care proceedings (2007-2016)</a:t>
          </a:r>
        </a:p>
      </dgm:t>
    </dgm:pt>
    <dgm:pt modelId="{38818516-AA55-8548-A0A9-D5A03F3DD607}" type="parTrans" cxnId="{42181CAE-95B6-3449-A641-E359227A32DB}">
      <dgm:prSet/>
      <dgm:spPr/>
      <dgm:t>
        <a:bodyPr/>
        <a:lstStyle/>
        <a:p>
          <a:endParaRPr lang="en-GB"/>
        </a:p>
      </dgm:t>
    </dgm:pt>
    <dgm:pt modelId="{9E1CD945-F320-924B-A7F4-9B5C2EFEA87A}" type="sibTrans" cxnId="{42181CAE-95B6-3449-A641-E359227A32DB}">
      <dgm:prSet/>
      <dgm:spPr/>
      <dgm:t>
        <a:bodyPr/>
        <a:lstStyle/>
        <a:p>
          <a:endParaRPr lang="en-GB"/>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48B53F9C-9458-4A4A-A4A1-6026C220C608}" type="pres">
      <dgm:prSet presAssocID="{BD7E1D89-88DE-4DEF-9DD2-1CA2EFDB6EDF}" presName="hierRoot1" presStyleCnt="0"/>
      <dgm:spPr/>
    </dgm:pt>
    <dgm:pt modelId="{68A2FE9D-9A9A-4A94-AC2E-E6BF135ECF02}" type="pres">
      <dgm:prSet presAssocID="{BD7E1D89-88DE-4DEF-9DD2-1CA2EFDB6EDF}" presName="composite" presStyleCnt="0"/>
      <dgm:spPr/>
    </dgm:pt>
    <dgm:pt modelId="{20D725BC-170A-405A-97B5-93D3A08A6E41}" type="pres">
      <dgm:prSet presAssocID="{BD7E1D89-88DE-4DEF-9DD2-1CA2EFDB6EDF}" presName="background" presStyleLbl="node0" presStyleIdx="0" presStyleCnt="3"/>
      <dgm:spPr/>
    </dgm:pt>
    <dgm:pt modelId="{D6F9DE70-8B82-42C8-9B7D-2A4A57980502}" type="pres">
      <dgm:prSet presAssocID="{BD7E1D89-88DE-4DEF-9DD2-1CA2EFDB6EDF}" presName="text" presStyleLbl="fgAcc0" presStyleIdx="0" presStyleCnt="3" custScaleY="190079" custLinFactX="-20409" custLinFactNeighborX="-100000" custLinFactNeighborY="-2786">
        <dgm:presLayoutVars>
          <dgm:chPref val="3"/>
        </dgm:presLayoutVars>
      </dgm:prSet>
      <dgm:spPr/>
    </dgm:pt>
    <dgm:pt modelId="{208D2207-1AFB-45DB-9E1E-2B94E3A8A6FB}" type="pres">
      <dgm:prSet presAssocID="{BD7E1D89-88DE-4DEF-9DD2-1CA2EFDB6EDF}" presName="hierChild2" presStyleCnt="0"/>
      <dgm:spPr/>
    </dgm:pt>
    <dgm:pt modelId="{B240DEEF-6844-4C93-A27C-719BB041D476}" type="pres">
      <dgm:prSet presAssocID="{90086493-FC9F-4C33-B3AA-59C306542A52}" presName="hierRoot1" presStyleCnt="0"/>
      <dgm:spPr/>
    </dgm:pt>
    <dgm:pt modelId="{159D5F7E-6B1D-4AED-BEB0-FBE8C72826DA}" type="pres">
      <dgm:prSet presAssocID="{90086493-FC9F-4C33-B3AA-59C306542A52}" presName="composite" presStyleCnt="0"/>
      <dgm:spPr/>
    </dgm:pt>
    <dgm:pt modelId="{C0F6E3C0-B9AF-465A-84C5-9AA22FC868B1}" type="pres">
      <dgm:prSet presAssocID="{90086493-FC9F-4C33-B3AA-59C306542A52}" presName="background" presStyleLbl="node0" presStyleIdx="1" presStyleCnt="3"/>
      <dgm:spPr/>
    </dgm:pt>
    <dgm:pt modelId="{A6E8AD26-86EB-4895-85A5-91B4EC4A95C5}" type="pres">
      <dgm:prSet presAssocID="{90086493-FC9F-4C33-B3AA-59C306542A52}" presName="text" presStyleLbl="fgAcc0" presStyleIdx="1" presStyleCnt="3" custScaleY="143175" custLinFactNeighborX="-3263" custLinFactNeighborY="-7">
        <dgm:presLayoutVars>
          <dgm:chPref val="3"/>
        </dgm:presLayoutVars>
      </dgm:prSet>
      <dgm:spPr/>
    </dgm:pt>
    <dgm:pt modelId="{3413879E-1DDA-4FFF-A0C9-B1B861F6A2E6}" type="pres">
      <dgm:prSet presAssocID="{90086493-FC9F-4C33-B3AA-59C306542A52}" presName="hierChild2" presStyleCnt="0"/>
      <dgm:spPr/>
    </dgm:pt>
    <dgm:pt modelId="{6539493C-866F-E54F-BD7C-8769B4DD4546}" type="pres">
      <dgm:prSet presAssocID="{E5F1E840-6639-2541-BA99-498DDD8F920F}" presName="hierRoot1" presStyleCnt="0"/>
      <dgm:spPr/>
    </dgm:pt>
    <dgm:pt modelId="{FABA70C5-C18D-5843-B67C-3FABA4DF2F8D}" type="pres">
      <dgm:prSet presAssocID="{E5F1E840-6639-2541-BA99-498DDD8F920F}" presName="composite" presStyleCnt="0"/>
      <dgm:spPr/>
    </dgm:pt>
    <dgm:pt modelId="{AD68C538-3BF6-2C4B-B765-1769351517C2}" type="pres">
      <dgm:prSet presAssocID="{E5F1E840-6639-2541-BA99-498DDD8F920F}" presName="background" presStyleLbl="node0" presStyleIdx="2" presStyleCnt="3"/>
      <dgm:spPr/>
    </dgm:pt>
    <dgm:pt modelId="{DE639757-6564-EB4B-85F9-4141CB15BFD8}" type="pres">
      <dgm:prSet presAssocID="{E5F1E840-6639-2541-BA99-498DDD8F920F}" presName="text" presStyleLbl="fgAcc0" presStyleIdx="2" presStyleCnt="3" custScaleX="118282" custScaleY="187922">
        <dgm:presLayoutVars>
          <dgm:chPref val="3"/>
        </dgm:presLayoutVars>
      </dgm:prSet>
      <dgm:spPr/>
    </dgm:pt>
    <dgm:pt modelId="{ACA51FC0-AC2F-F146-B415-F84F7159EF71}" type="pres">
      <dgm:prSet presAssocID="{E5F1E840-6639-2541-BA99-498DDD8F920F}" presName="hierChild2" presStyleCnt="0"/>
      <dgm:spPr/>
    </dgm:pt>
  </dgm:ptLst>
  <dgm:cxnLst>
    <dgm:cxn modelId="{8BEABD22-0A00-4B35-AFB3-C12142AE0F53}" srcId="{A38AA61A-955C-46FA-B8B0-6371511C831F}" destId="{BD7E1D89-88DE-4DEF-9DD2-1CA2EFDB6EDF}" srcOrd="0" destOrd="0" parTransId="{E6E40B08-BC0F-4049-85F0-C3875FA2D6F5}" sibTransId="{B5C9A3BC-B08C-4CD6-81E3-8AE94F17381C}"/>
    <dgm:cxn modelId="{A8C98E47-4229-4895-95F6-AF3CB659E076}" type="presOf" srcId="{90086493-FC9F-4C33-B3AA-59C306542A52}" destId="{A6E8AD26-86EB-4895-85A5-91B4EC4A95C5}" srcOrd="0" destOrd="0" presId="urn:microsoft.com/office/officeart/2005/8/layout/hierarchy1"/>
    <dgm:cxn modelId="{0814F647-0D7E-4C47-A0A3-AA86B2B1F4BA}" type="presOf" srcId="{E5F1E840-6639-2541-BA99-498DDD8F920F}" destId="{DE639757-6564-EB4B-85F9-4141CB15BFD8}" srcOrd="0" destOrd="0" presId="urn:microsoft.com/office/officeart/2005/8/layout/hierarchy1"/>
    <dgm:cxn modelId="{DAAA6D64-989C-4B31-AB26-30611B1FD7E3}" srcId="{A38AA61A-955C-46FA-B8B0-6371511C831F}" destId="{90086493-FC9F-4C33-B3AA-59C306542A52}" srcOrd="1" destOrd="0" parTransId="{33F3104C-D662-48D8-AE4F-81C8F60CF8EE}" sibTransId="{42E73EBF-EBFA-49AE-928B-77CBCA3F3A13}"/>
    <dgm:cxn modelId="{1A51F9A1-0AC8-4EC4-8077-93004EA6DE81}" type="presOf" srcId="{A38AA61A-955C-46FA-B8B0-6371511C831F}" destId="{783C8459-8209-458A-B3B1-AEE0BB659448}" srcOrd="0" destOrd="0" presId="urn:microsoft.com/office/officeart/2005/8/layout/hierarchy1"/>
    <dgm:cxn modelId="{42181CAE-95B6-3449-A641-E359227A32DB}" srcId="{A38AA61A-955C-46FA-B8B0-6371511C831F}" destId="{E5F1E840-6639-2541-BA99-498DDD8F920F}" srcOrd="2" destOrd="0" parTransId="{38818516-AA55-8548-A0A9-D5A03F3DD607}" sibTransId="{9E1CD945-F320-924B-A7F4-9B5C2EFEA87A}"/>
    <dgm:cxn modelId="{E295C5E1-A451-45C7-9742-5F749C722BC3}" type="presOf" srcId="{BD7E1D89-88DE-4DEF-9DD2-1CA2EFDB6EDF}" destId="{D6F9DE70-8B82-42C8-9B7D-2A4A57980502}" srcOrd="0" destOrd="0" presId="urn:microsoft.com/office/officeart/2005/8/layout/hierarchy1"/>
    <dgm:cxn modelId="{7AAEB0C1-AACB-4C9B-80F4-29B9B00EABB3}" type="presParOf" srcId="{783C8459-8209-458A-B3B1-AEE0BB659448}" destId="{48B53F9C-9458-4A4A-A4A1-6026C220C608}" srcOrd="0" destOrd="0" presId="urn:microsoft.com/office/officeart/2005/8/layout/hierarchy1"/>
    <dgm:cxn modelId="{9FC03193-CC79-4F55-84B2-692CA93A3B1D}" type="presParOf" srcId="{48B53F9C-9458-4A4A-A4A1-6026C220C608}" destId="{68A2FE9D-9A9A-4A94-AC2E-E6BF135ECF02}" srcOrd="0" destOrd="0" presId="urn:microsoft.com/office/officeart/2005/8/layout/hierarchy1"/>
    <dgm:cxn modelId="{A59295E9-399C-4A2B-886D-EC7EE9E8EF0C}" type="presParOf" srcId="{68A2FE9D-9A9A-4A94-AC2E-E6BF135ECF02}" destId="{20D725BC-170A-405A-97B5-93D3A08A6E41}" srcOrd="0" destOrd="0" presId="urn:microsoft.com/office/officeart/2005/8/layout/hierarchy1"/>
    <dgm:cxn modelId="{CB794ABE-2EF9-4B4D-9987-D8D08172BBBF}" type="presParOf" srcId="{68A2FE9D-9A9A-4A94-AC2E-E6BF135ECF02}" destId="{D6F9DE70-8B82-42C8-9B7D-2A4A57980502}" srcOrd="1" destOrd="0" presId="urn:microsoft.com/office/officeart/2005/8/layout/hierarchy1"/>
    <dgm:cxn modelId="{D99772C6-D64F-49D4-A1EF-B205433F05B0}" type="presParOf" srcId="{48B53F9C-9458-4A4A-A4A1-6026C220C608}" destId="{208D2207-1AFB-45DB-9E1E-2B94E3A8A6FB}" srcOrd="1" destOrd="0" presId="urn:microsoft.com/office/officeart/2005/8/layout/hierarchy1"/>
    <dgm:cxn modelId="{E58C5EF1-6C75-4996-A417-024351057E38}" type="presParOf" srcId="{783C8459-8209-458A-B3B1-AEE0BB659448}" destId="{B240DEEF-6844-4C93-A27C-719BB041D476}" srcOrd="1" destOrd="0" presId="urn:microsoft.com/office/officeart/2005/8/layout/hierarchy1"/>
    <dgm:cxn modelId="{C2F89640-314F-4B45-8734-8B3DC233D848}" type="presParOf" srcId="{B240DEEF-6844-4C93-A27C-719BB041D476}" destId="{159D5F7E-6B1D-4AED-BEB0-FBE8C72826DA}" srcOrd="0" destOrd="0" presId="urn:microsoft.com/office/officeart/2005/8/layout/hierarchy1"/>
    <dgm:cxn modelId="{49BB488B-5653-4BBB-AF8E-076D72B3CDF6}" type="presParOf" srcId="{159D5F7E-6B1D-4AED-BEB0-FBE8C72826DA}" destId="{C0F6E3C0-B9AF-465A-84C5-9AA22FC868B1}" srcOrd="0" destOrd="0" presId="urn:microsoft.com/office/officeart/2005/8/layout/hierarchy1"/>
    <dgm:cxn modelId="{FFB87038-94A1-4C19-B850-AE5F2C80287D}" type="presParOf" srcId="{159D5F7E-6B1D-4AED-BEB0-FBE8C72826DA}" destId="{A6E8AD26-86EB-4895-85A5-91B4EC4A95C5}" srcOrd="1" destOrd="0" presId="urn:microsoft.com/office/officeart/2005/8/layout/hierarchy1"/>
    <dgm:cxn modelId="{0E825E69-B273-44F1-8569-A92EB074DDDC}" type="presParOf" srcId="{B240DEEF-6844-4C93-A27C-719BB041D476}" destId="{3413879E-1DDA-4FFF-A0C9-B1B861F6A2E6}" srcOrd="1" destOrd="0" presId="urn:microsoft.com/office/officeart/2005/8/layout/hierarchy1"/>
    <dgm:cxn modelId="{FE31B5B5-ED2F-C945-9ED0-1E2B50E727A0}" type="presParOf" srcId="{783C8459-8209-458A-B3B1-AEE0BB659448}" destId="{6539493C-866F-E54F-BD7C-8769B4DD4546}" srcOrd="2" destOrd="0" presId="urn:microsoft.com/office/officeart/2005/8/layout/hierarchy1"/>
    <dgm:cxn modelId="{AB52FD64-50D1-8043-8241-D24DBD155911}" type="presParOf" srcId="{6539493C-866F-E54F-BD7C-8769B4DD4546}" destId="{FABA70C5-C18D-5843-B67C-3FABA4DF2F8D}" srcOrd="0" destOrd="0" presId="urn:microsoft.com/office/officeart/2005/8/layout/hierarchy1"/>
    <dgm:cxn modelId="{3B146B6A-0728-2D48-9B65-B06B681BDF98}" type="presParOf" srcId="{FABA70C5-C18D-5843-B67C-3FABA4DF2F8D}" destId="{AD68C538-3BF6-2C4B-B765-1769351517C2}" srcOrd="0" destOrd="0" presId="urn:microsoft.com/office/officeart/2005/8/layout/hierarchy1"/>
    <dgm:cxn modelId="{F8FE0D82-187C-A441-B0AF-D15306BA0A1B}" type="presParOf" srcId="{FABA70C5-C18D-5843-B67C-3FABA4DF2F8D}" destId="{DE639757-6564-EB4B-85F9-4141CB15BFD8}" srcOrd="1" destOrd="0" presId="urn:microsoft.com/office/officeart/2005/8/layout/hierarchy1"/>
    <dgm:cxn modelId="{F4A5E380-D8BD-4C48-B599-3053F512BC4F}" type="presParOf" srcId="{6539493C-866F-E54F-BD7C-8769B4DD4546}" destId="{ACA51FC0-AC2F-F146-B415-F84F7159EF7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EEA38E-43BF-4379-B0AE-18CFFDB9A3F3}"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56F97AED-EA10-4AA3-8CF1-C0666CD5E65B}">
      <dgm:prSet/>
      <dgm:spPr/>
      <dgm:t>
        <a:bodyPr/>
        <a:lstStyle/>
        <a:p>
          <a:r>
            <a:rPr lang="en-GB"/>
            <a:t>152,910 children living with relatives without a parent in the h/hold</a:t>
          </a:r>
          <a:endParaRPr lang="en-US"/>
        </a:p>
      </dgm:t>
    </dgm:pt>
    <dgm:pt modelId="{18986400-BCCB-4349-869B-465958CBE875}" type="parTrans" cxnId="{FAD9DEF2-BDA6-400E-9526-945831BA7964}">
      <dgm:prSet/>
      <dgm:spPr/>
      <dgm:t>
        <a:bodyPr/>
        <a:lstStyle/>
        <a:p>
          <a:endParaRPr lang="en-US"/>
        </a:p>
      </dgm:t>
    </dgm:pt>
    <dgm:pt modelId="{F441603F-9AA5-4EC4-B0B7-D9C4AAC1EC63}" type="sibTrans" cxnId="{FAD9DEF2-BDA6-400E-9526-945831BA7964}">
      <dgm:prSet/>
      <dgm:spPr/>
      <dgm:t>
        <a:bodyPr/>
        <a:lstStyle/>
        <a:p>
          <a:endParaRPr lang="en-US"/>
        </a:p>
      </dgm:t>
    </dgm:pt>
    <dgm:pt modelId="{4AE9C985-79CF-429E-9311-BCB8C6CC6E98}">
      <dgm:prSet/>
      <dgm:spPr/>
      <dgm:t>
        <a:bodyPr/>
        <a:lstStyle/>
        <a:p>
          <a:r>
            <a:rPr lang="en-GB"/>
            <a:t>7% growth in the kinship population since  previous census</a:t>
          </a:r>
          <a:endParaRPr lang="en-US"/>
        </a:p>
      </dgm:t>
    </dgm:pt>
    <dgm:pt modelId="{CCFE7D56-7D8E-48A2-BCFA-91077CF23898}" type="parTrans" cxnId="{AA9B3546-71DF-4AA6-8D61-1CDF1D79861F}">
      <dgm:prSet/>
      <dgm:spPr/>
      <dgm:t>
        <a:bodyPr/>
        <a:lstStyle/>
        <a:p>
          <a:endParaRPr lang="en-US"/>
        </a:p>
      </dgm:t>
    </dgm:pt>
    <dgm:pt modelId="{E4F17D9A-D54A-4000-8823-482FF7D9B800}" type="sibTrans" cxnId="{AA9B3546-71DF-4AA6-8D61-1CDF1D79861F}">
      <dgm:prSet/>
      <dgm:spPr/>
      <dgm:t>
        <a:bodyPr/>
        <a:lstStyle/>
        <a:p>
          <a:endParaRPr lang="en-US"/>
        </a:p>
      </dgm:t>
    </dgm:pt>
    <dgm:pt modelId="{ED287E81-0479-44CE-8BB4-F06FE0C2AFAC}">
      <dgm:prSet/>
      <dgm:spPr/>
      <dgm:t>
        <a:bodyPr/>
        <a:lstStyle/>
        <a:p>
          <a:r>
            <a:rPr lang="en-GB"/>
            <a:t>32% of the children were from an ethnic minority</a:t>
          </a:r>
          <a:endParaRPr lang="en-US"/>
        </a:p>
      </dgm:t>
    </dgm:pt>
    <dgm:pt modelId="{CBCFEB99-46BA-41C1-AD68-12AABE45742F}" type="parTrans" cxnId="{DC112625-8DCF-4197-92B8-A3A5BDC49E9D}">
      <dgm:prSet/>
      <dgm:spPr/>
      <dgm:t>
        <a:bodyPr/>
        <a:lstStyle/>
        <a:p>
          <a:endParaRPr lang="en-US"/>
        </a:p>
      </dgm:t>
    </dgm:pt>
    <dgm:pt modelId="{2AD1DF27-6457-4287-8E18-722348C0273C}" type="sibTrans" cxnId="{DC112625-8DCF-4197-92B8-A3A5BDC49E9D}">
      <dgm:prSet/>
      <dgm:spPr/>
      <dgm:t>
        <a:bodyPr/>
        <a:lstStyle/>
        <a:p>
          <a:endParaRPr lang="en-US"/>
        </a:p>
      </dgm:t>
    </dgm:pt>
    <dgm:pt modelId="{16AF891E-5ADC-4147-8AF2-B1D788799F96}">
      <dgm:prSet/>
      <dgm:spPr/>
      <dgm:t>
        <a:bodyPr/>
        <a:lstStyle/>
        <a:p>
          <a:r>
            <a:rPr lang="en-GB" dirty="0"/>
            <a:t>About half (51%) the children were living with a grandparent </a:t>
          </a:r>
        </a:p>
        <a:p>
          <a:r>
            <a:rPr lang="en-GB" dirty="0"/>
            <a:t>23% with a sibling</a:t>
          </a:r>
          <a:endParaRPr lang="en-US" dirty="0"/>
        </a:p>
      </dgm:t>
    </dgm:pt>
    <dgm:pt modelId="{98A05A6F-596C-42E9-8D2F-D5AB53A18707}" type="parTrans" cxnId="{39726EF5-9268-40D4-BCD4-5B5D79390D6C}">
      <dgm:prSet/>
      <dgm:spPr/>
      <dgm:t>
        <a:bodyPr/>
        <a:lstStyle/>
        <a:p>
          <a:endParaRPr lang="en-US"/>
        </a:p>
      </dgm:t>
    </dgm:pt>
    <dgm:pt modelId="{D3896977-8B51-4F9D-A2E9-6C534E59E06E}" type="sibTrans" cxnId="{39726EF5-9268-40D4-BCD4-5B5D79390D6C}">
      <dgm:prSet/>
      <dgm:spPr/>
      <dgm:t>
        <a:bodyPr/>
        <a:lstStyle/>
        <a:p>
          <a:endParaRPr lang="en-US"/>
        </a:p>
      </dgm:t>
    </dgm:pt>
    <dgm:pt modelId="{38514C5E-18FB-42C5-98AB-74D494AB9355}">
      <dgm:prSet/>
      <dgm:spPr/>
      <dgm:t>
        <a:bodyPr/>
        <a:lstStyle/>
        <a:p>
          <a:r>
            <a:rPr lang="en-GB" dirty="0"/>
            <a:t>One in every 46 children living in the poorest 20% of areas in England was a child living in kinship care. </a:t>
          </a:r>
          <a:endParaRPr lang="en-US" dirty="0"/>
        </a:p>
      </dgm:t>
    </dgm:pt>
    <dgm:pt modelId="{4E70A003-8BAA-4DE1-BB0D-49487CF9BB66}" type="parTrans" cxnId="{34559AE3-6AF7-4416-B1AB-A4922BA4C615}">
      <dgm:prSet/>
      <dgm:spPr/>
      <dgm:t>
        <a:bodyPr/>
        <a:lstStyle/>
        <a:p>
          <a:endParaRPr lang="en-US"/>
        </a:p>
      </dgm:t>
    </dgm:pt>
    <dgm:pt modelId="{9A29B1A5-F136-44DD-AAB5-A0A412585DC6}" type="sibTrans" cxnId="{34559AE3-6AF7-4416-B1AB-A4922BA4C615}">
      <dgm:prSet/>
      <dgm:spPr/>
      <dgm:t>
        <a:bodyPr/>
        <a:lstStyle/>
        <a:p>
          <a:endParaRPr lang="en-US"/>
        </a:p>
      </dgm:t>
    </dgm:pt>
    <dgm:pt modelId="{E7F4956A-F118-4CDB-A60C-3EFA22824C6C}" type="pres">
      <dgm:prSet presAssocID="{A8EEA38E-43BF-4379-B0AE-18CFFDB9A3F3}" presName="diagram" presStyleCnt="0">
        <dgm:presLayoutVars>
          <dgm:dir/>
          <dgm:resizeHandles val="exact"/>
        </dgm:presLayoutVars>
      </dgm:prSet>
      <dgm:spPr/>
    </dgm:pt>
    <dgm:pt modelId="{8186357E-84D5-4939-B97D-D84963E407BF}" type="pres">
      <dgm:prSet presAssocID="{56F97AED-EA10-4AA3-8CF1-C0666CD5E65B}" presName="node" presStyleLbl="node1" presStyleIdx="0" presStyleCnt="5">
        <dgm:presLayoutVars>
          <dgm:bulletEnabled val="1"/>
        </dgm:presLayoutVars>
      </dgm:prSet>
      <dgm:spPr/>
    </dgm:pt>
    <dgm:pt modelId="{498061CF-25D9-4AFA-8F6D-843DCD7B3C03}" type="pres">
      <dgm:prSet presAssocID="{F441603F-9AA5-4EC4-B0B7-D9C4AAC1EC63}" presName="sibTrans" presStyleCnt="0"/>
      <dgm:spPr/>
    </dgm:pt>
    <dgm:pt modelId="{F806F546-72F2-495C-935A-002BFF969D68}" type="pres">
      <dgm:prSet presAssocID="{4AE9C985-79CF-429E-9311-BCB8C6CC6E98}" presName="node" presStyleLbl="node1" presStyleIdx="1" presStyleCnt="5">
        <dgm:presLayoutVars>
          <dgm:bulletEnabled val="1"/>
        </dgm:presLayoutVars>
      </dgm:prSet>
      <dgm:spPr/>
    </dgm:pt>
    <dgm:pt modelId="{BB9B5651-6652-45FB-BB37-F24BA0CACD3F}" type="pres">
      <dgm:prSet presAssocID="{E4F17D9A-D54A-4000-8823-482FF7D9B800}" presName="sibTrans" presStyleCnt="0"/>
      <dgm:spPr/>
    </dgm:pt>
    <dgm:pt modelId="{2C231EB5-E55B-4AB0-9890-B133F2EC3914}" type="pres">
      <dgm:prSet presAssocID="{ED287E81-0479-44CE-8BB4-F06FE0C2AFAC}" presName="node" presStyleLbl="node1" presStyleIdx="2" presStyleCnt="5">
        <dgm:presLayoutVars>
          <dgm:bulletEnabled val="1"/>
        </dgm:presLayoutVars>
      </dgm:prSet>
      <dgm:spPr/>
    </dgm:pt>
    <dgm:pt modelId="{6D33A136-1A14-4271-838D-0A8BB0D7C669}" type="pres">
      <dgm:prSet presAssocID="{2AD1DF27-6457-4287-8E18-722348C0273C}" presName="sibTrans" presStyleCnt="0"/>
      <dgm:spPr/>
    </dgm:pt>
    <dgm:pt modelId="{CA66BA22-7689-4765-A4D9-22D67C8E20A6}" type="pres">
      <dgm:prSet presAssocID="{16AF891E-5ADC-4147-8AF2-B1D788799F96}" presName="node" presStyleLbl="node1" presStyleIdx="3" presStyleCnt="5">
        <dgm:presLayoutVars>
          <dgm:bulletEnabled val="1"/>
        </dgm:presLayoutVars>
      </dgm:prSet>
      <dgm:spPr/>
    </dgm:pt>
    <dgm:pt modelId="{352CBB0D-CFDB-4D9E-BFD7-DC6890830A1D}" type="pres">
      <dgm:prSet presAssocID="{D3896977-8B51-4F9D-A2E9-6C534E59E06E}" presName="sibTrans" presStyleCnt="0"/>
      <dgm:spPr/>
    </dgm:pt>
    <dgm:pt modelId="{F7DCDC16-5BD1-40F6-9E58-5656ADB72960}" type="pres">
      <dgm:prSet presAssocID="{38514C5E-18FB-42C5-98AB-74D494AB9355}" presName="node" presStyleLbl="node1" presStyleIdx="4" presStyleCnt="5">
        <dgm:presLayoutVars>
          <dgm:bulletEnabled val="1"/>
        </dgm:presLayoutVars>
      </dgm:prSet>
      <dgm:spPr/>
    </dgm:pt>
  </dgm:ptLst>
  <dgm:cxnLst>
    <dgm:cxn modelId="{DC112625-8DCF-4197-92B8-A3A5BDC49E9D}" srcId="{A8EEA38E-43BF-4379-B0AE-18CFFDB9A3F3}" destId="{ED287E81-0479-44CE-8BB4-F06FE0C2AFAC}" srcOrd="2" destOrd="0" parTransId="{CBCFEB99-46BA-41C1-AD68-12AABE45742F}" sibTransId="{2AD1DF27-6457-4287-8E18-722348C0273C}"/>
    <dgm:cxn modelId="{C3A6CF28-235C-4586-84BC-3888DB9A486A}" type="presOf" srcId="{A8EEA38E-43BF-4379-B0AE-18CFFDB9A3F3}" destId="{E7F4956A-F118-4CDB-A60C-3EFA22824C6C}" srcOrd="0" destOrd="0" presId="urn:microsoft.com/office/officeart/2005/8/layout/default"/>
    <dgm:cxn modelId="{AA9B3546-71DF-4AA6-8D61-1CDF1D79861F}" srcId="{A8EEA38E-43BF-4379-B0AE-18CFFDB9A3F3}" destId="{4AE9C985-79CF-429E-9311-BCB8C6CC6E98}" srcOrd="1" destOrd="0" parTransId="{CCFE7D56-7D8E-48A2-BCFA-91077CF23898}" sibTransId="{E4F17D9A-D54A-4000-8823-482FF7D9B800}"/>
    <dgm:cxn modelId="{7A117F91-814B-446A-A5CF-5896ACAA559F}" type="presOf" srcId="{56F97AED-EA10-4AA3-8CF1-C0666CD5E65B}" destId="{8186357E-84D5-4939-B97D-D84963E407BF}" srcOrd="0" destOrd="0" presId="urn:microsoft.com/office/officeart/2005/8/layout/default"/>
    <dgm:cxn modelId="{DE05AFA9-E301-4B1A-9919-39D8D941C5EA}" type="presOf" srcId="{16AF891E-5ADC-4147-8AF2-B1D788799F96}" destId="{CA66BA22-7689-4765-A4D9-22D67C8E20A6}" srcOrd="0" destOrd="0" presId="urn:microsoft.com/office/officeart/2005/8/layout/default"/>
    <dgm:cxn modelId="{E98DF7A9-AB5C-4770-BE5B-90E111FF2672}" type="presOf" srcId="{ED287E81-0479-44CE-8BB4-F06FE0C2AFAC}" destId="{2C231EB5-E55B-4AB0-9890-B133F2EC3914}" srcOrd="0" destOrd="0" presId="urn:microsoft.com/office/officeart/2005/8/layout/default"/>
    <dgm:cxn modelId="{C88A16CF-21ED-4AB8-87CB-A686526C64A0}" type="presOf" srcId="{38514C5E-18FB-42C5-98AB-74D494AB9355}" destId="{F7DCDC16-5BD1-40F6-9E58-5656ADB72960}" srcOrd="0" destOrd="0" presId="urn:microsoft.com/office/officeart/2005/8/layout/default"/>
    <dgm:cxn modelId="{34559AE3-6AF7-4416-B1AB-A4922BA4C615}" srcId="{A8EEA38E-43BF-4379-B0AE-18CFFDB9A3F3}" destId="{38514C5E-18FB-42C5-98AB-74D494AB9355}" srcOrd="4" destOrd="0" parTransId="{4E70A003-8BAA-4DE1-BB0D-49487CF9BB66}" sibTransId="{9A29B1A5-F136-44DD-AAB5-A0A412585DC6}"/>
    <dgm:cxn modelId="{FAD9DEF2-BDA6-400E-9526-945831BA7964}" srcId="{A8EEA38E-43BF-4379-B0AE-18CFFDB9A3F3}" destId="{56F97AED-EA10-4AA3-8CF1-C0666CD5E65B}" srcOrd="0" destOrd="0" parTransId="{18986400-BCCB-4349-869B-465958CBE875}" sibTransId="{F441603F-9AA5-4EC4-B0B7-D9C4AAC1EC63}"/>
    <dgm:cxn modelId="{C44D4EF5-6549-498F-B5DC-9C6BD82A2037}" type="presOf" srcId="{4AE9C985-79CF-429E-9311-BCB8C6CC6E98}" destId="{F806F546-72F2-495C-935A-002BFF969D68}" srcOrd="0" destOrd="0" presId="urn:microsoft.com/office/officeart/2005/8/layout/default"/>
    <dgm:cxn modelId="{39726EF5-9268-40D4-BCD4-5B5D79390D6C}" srcId="{A8EEA38E-43BF-4379-B0AE-18CFFDB9A3F3}" destId="{16AF891E-5ADC-4147-8AF2-B1D788799F96}" srcOrd="3" destOrd="0" parTransId="{98A05A6F-596C-42E9-8D2F-D5AB53A18707}" sibTransId="{D3896977-8B51-4F9D-A2E9-6C534E59E06E}"/>
    <dgm:cxn modelId="{0D686FFD-21E4-4B91-B190-5EC623216458}" type="presParOf" srcId="{E7F4956A-F118-4CDB-A60C-3EFA22824C6C}" destId="{8186357E-84D5-4939-B97D-D84963E407BF}" srcOrd="0" destOrd="0" presId="urn:microsoft.com/office/officeart/2005/8/layout/default"/>
    <dgm:cxn modelId="{517A85F7-B3D8-4141-8581-0EF35651AD42}" type="presParOf" srcId="{E7F4956A-F118-4CDB-A60C-3EFA22824C6C}" destId="{498061CF-25D9-4AFA-8F6D-843DCD7B3C03}" srcOrd="1" destOrd="0" presId="urn:microsoft.com/office/officeart/2005/8/layout/default"/>
    <dgm:cxn modelId="{D58F64B8-A598-44C1-9819-4B606BEDF689}" type="presParOf" srcId="{E7F4956A-F118-4CDB-A60C-3EFA22824C6C}" destId="{F806F546-72F2-495C-935A-002BFF969D68}" srcOrd="2" destOrd="0" presId="urn:microsoft.com/office/officeart/2005/8/layout/default"/>
    <dgm:cxn modelId="{E4F9054E-3363-48D4-94AF-5F891821CE3E}" type="presParOf" srcId="{E7F4956A-F118-4CDB-A60C-3EFA22824C6C}" destId="{BB9B5651-6652-45FB-BB37-F24BA0CACD3F}" srcOrd="3" destOrd="0" presId="urn:microsoft.com/office/officeart/2005/8/layout/default"/>
    <dgm:cxn modelId="{B05691E0-3685-420B-ADF2-F9C7073E9F10}" type="presParOf" srcId="{E7F4956A-F118-4CDB-A60C-3EFA22824C6C}" destId="{2C231EB5-E55B-4AB0-9890-B133F2EC3914}" srcOrd="4" destOrd="0" presId="urn:microsoft.com/office/officeart/2005/8/layout/default"/>
    <dgm:cxn modelId="{9564BB0D-6912-421D-842A-D4A2D399E006}" type="presParOf" srcId="{E7F4956A-F118-4CDB-A60C-3EFA22824C6C}" destId="{6D33A136-1A14-4271-838D-0A8BB0D7C669}" srcOrd="5" destOrd="0" presId="urn:microsoft.com/office/officeart/2005/8/layout/default"/>
    <dgm:cxn modelId="{E7AB9CA9-09A4-4A88-A81A-32DC9398EE12}" type="presParOf" srcId="{E7F4956A-F118-4CDB-A60C-3EFA22824C6C}" destId="{CA66BA22-7689-4765-A4D9-22D67C8E20A6}" srcOrd="6" destOrd="0" presId="urn:microsoft.com/office/officeart/2005/8/layout/default"/>
    <dgm:cxn modelId="{4965F53F-F744-408B-9A26-728868B0302E}" type="presParOf" srcId="{E7F4956A-F118-4CDB-A60C-3EFA22824C6C}" destId="{352CBB0D-CFDB-4D9E-BFD7-DC6890830A1D}" srcOrd="7" destOrd="0" presId="urn:microsoft.com/office/officeart/2005/8/layout/default"/>
    <dgm:cxn modelId="{3F301D57-83A3-4F23-A0B8-AF67F7EF5C04}" type="presParOf" srcId="{E7F4956A-F118-4CDB-A60C-3EFA22824C6C}" destId="{F7DCDC16-5BD1-40F6-9E58-5656ADB72960}"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684DC4-C876-4A30-AC8D-3E2E82FB4C5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B546E33-E15C-4FC4-808B-C4EC86D3FB8D}">
      <dgm:prSet custT="1"/>
      <dgm:spPr/>
      <dgm:t>
        <a:bodyPr/>
        <a:lstStyle/>
        <a:p>
          <a:r>
            <a:rPr lang="en-GB" sz="2400" dirty="0"/>
            <a:t>In-depth interviews 80 kinship carers and 80 children</a:t>
          </a:r>
          <a:endParaRPr lang="en-US" sz="2400" dirty="0"/>
        </a:p>
      </dgm:t>
    </dgm:pt>
    <dgm:pt modelId="{D3296B09-8CA7-4C60-B17C-1D56B4F58610}" type="parTrans" cxnId="{2A3103B9-E12D-4D33-A465-4347573219E9}">
      <dgm:prSet/>
      <dgm:spPr/>
      <dgm:t>
        <a:bodyPr/>
        <a:lstStyle/>
        <a:p>
          <a:endParaRPr lang="en-US" sz="2000"/>
        </a:p>
      </dgm:t>
    </dgm:pt>
    <dgm:pt modelId="{221DAC36-015B-4D9E-A19E-D21ABF08D1B0}" type="sibTrans" cxnId="{2A3103B9-E12D-4D33-A465-4347573219E9}">
      <dgm:prSet/>
      <dgm:spPr/>
      <dgm:t>
        <a:bodyPr/>
        <a:lstStyle/>
        <a:p>
          <a:endParaRPr lang="en-US" sz="2000"/>
        </a:p>
      </dgm:t>
    </dgm:pt>
    <dgm:pt modelId="{0520AE55-75DB-48F9-BCF2-096DDD745717}">
      <dgm:prSet custT="1"/>
      <dgm:spPr/>
      <dgm:t>
        <a:bodyPr/>
        <a:lstStyle/>
        <a:p>
          <a:r>
            <a:rPr lang="en-GB" sz="2400" dirty="0"/>
            <a:t>Poverty prevalent – just over a third (34%) had incomes of less than £200 per week </a:t>
          </a:r>
          <a:endParaRPr lang="en-US" sz="2400" dirty="0"/>
        </a:p>
      </dgm:t>
    </dgm:pt>
    <dgm:pt modelId="{7A6F6DD7-3CB6-418F-91FE-7985C27C6409}" type="parTrans" cxnId="{A985D4C4-ED53-431A-B7C2-B1710AC55F75}">
      <dgm:prSet/>
      <dgm:spPr/>
      <dgm:t>
        <a:bodyPr/>
        <a:lstStyle/>
        <a:p>
          <a:endParaRPr lang="en-US" sz="2000"/>
        </a:p>
      </dgm:t>
    </dgm:pt>
    <dgm:pt modelId="{939F794D-C892-4925-818A-A632BDC82109}" type="sibTrans" cxnId="{A985D4C4-ED53-431A-B7C2-B1710AC55F75}">
      <dgm:prSet/>
      <dgm:spPr/>
      <dgm:t>
        <a:bodyPr/>
        <a:lstStyle/>
        <a:p>
          <a:endParaRPr lang="en-US" sz="2000"/>
        </a:p>
      </dgm:t>
    </dgm:pt>
    <dgm:pt modelId="{8746F13E-5FBE-4479-B426-15300720ED05}">
      <dgm:prSet custT="1"/>
      <dgm:spPr/>
      <dgm:t>
        <a:bodyPr/>
        <a:lstStyle/>
        <a:p>
          <a:r>
            <a:rPr lang="en-GB" sz="2400" dirty="0"/>
            <a:t>Poverty result of taking on the care of the child/ren</a:t>
          </a:r>
          <a:endParaRPr lang="en-US" sz="2400" dirty="0"/>
        </a:p>
      </dgm:t>
    </dgm:pt>
    <dgm:pt modelId="{D279BABB-EBC1-4EB1-951A-3DAC9F4EB476}" type="parTrans" cxnId="{64D2DFAB-793A-46A6-8B36-9CF4DD345213}">
      <dgm:prSet/>
      <dgm:spPr/>
      <dgm:t>
        <a:bodyPr/>
        <a:lstStyle/>
        <a:p>
          <a:endParaRPr lang="en-US" sz="2000"/>
        </a:p>
      </dgm:t>
    </dgm:pt>
    <dgm:pt modelId="{2DD65DEB-8EDA-4B67-A60E-FDCE447303C3}" type="sibTrans" cxnId="{64D2DFAB-793A-46A6-8B36-9CF4DD345213}">
      <dgm:prSet/>
      <dgm:spPr/>
      <dgm:t>
        <a:bodyPr/>
        <a:lstStyle/>
        <a:p>
          <a:endParaRPr lang="en-US" sz="2000"/>
        </a:p>
      </dgm:t>
    </dgm:pt>
    <dgm:pt modelId="{D3CEB486-FE2D-4E7B-A176-C6BC9A09444B}" type="pres">
      <dgm:prSet presAssocID="{52684DC4-C876-4A30-AC8D-3E2E82FB4C57}" presName="linear" presStyleCnt="0">
        <dgm:presLayoutVars>
          <dgm:animLvl val="lvl"/>
          <dgm:resizeHandles val="exact"/>
        </dgm:presLayoutVars>
      </dgm:prSet>
      <dgm:spPr/>
    </dgm:pt>
    <dgm:pt modelId="{78FB2501-C71C-431D-A0FA-2D9670E793B5}" type="pres">
      <dgm:prSet presAssocID="{DB546E33-E15C-4FC4-808B-C4EC86D3FB8D}" presName="parentText" presStyleLbl="node1" presStyleIdx="0" presStyleCnt="3">
        <dgm:presLayoutVars>
          <dgm:chMax val="0"/>
          <dgm:bulletEnabled val="1"/>
        </dgm:presLayoutVars>
      </dgm:prSet>
      <dgm:spPr/>
    </dgm:pt>
    <dgm:pt modelId="{4B09FF58-1860-4851-A42B-21B6B937D190}" type="pres">
      <dgm:prSet presAssocID="{221DAC36-015B-4D9E-A19E-D21ABF08D1B0}" presName="spacer" presStyleCnt="0"/>
      <dgm:spPr/>
    </dgm:pt>
    <dgm:pt modelId="{9111DE46-EC5E-4EE1-9502-0F17151CD103}" type="pres">
      <dgm:prSet presAssocID="{0520AE55-75DB-48F9-BCF2-096DDD745717}" presName="parentText" presStyleLbl="node1" presStyleIdx="1" presStyleCnt="3">
        <dgm:presLayoutVars>
          <dgm:chMax val="0"/>
          <dgm:bulletEnabled val="1"/>
        </dgm:presLayoutVars>
      </dgm:prSet>
      <dgm:spPr/>
    </dgm:pt>
    <dgm:pt modelId="{02D08B2A-04E2-4310-B5F6-0F019C38EB15}" type="pres">
      <dgm:prSet presAssocID="{939F794D-C892-4925-818A-A632BDC82109}" presName="spacer" presStyleCnt="0"/>
      <dgm:spPr/>
    </dgm:pt>
    <dgm:pt modelId="{ACF1124D-9EF2-412F-AF47-BC61393445A7}" type="pres">
      <dgm:prSet presAssocID="{8746F13E-5FBE-4479-B426-15300720ED05}" presName="parentText" presStyleLbl="node1" presStyleIdx="2" presStyleCnt="3">
        <dgm:presLayoutVars>
          <dgm:chMax val="0"/>
          <dgm:bulletEnabled val="1"/>
        </dgm:presLayoutVars>
      </dgm:prSet>
      <dgm:spPr/>
    </dgm:pt>
  </dgm:ptLst>
  <dgm:cxnLst>
    <dgm:cxn modelId="{88C2692C-B6DF-4677-9E8B-666FDB48A210}" type="presOf" srcId="{DB546E33-E15C-4FC4-808B-C4EC86D3FB8D}" destId="{78FB2501-C71C-431D-A0FA-2D9670E793B5}" srcOrd="0" destOrd="0" presId="urn:microsoft.com/office/officeart/2005/8/layout/vList2"/>
    <dgm:cxn modelId="{9E389286-CA5C-410E-9659-DF0260CF54F4}" type="presOf" srcId="{52684DC4-C876-4A30-AC8D-3E2E82FB4C57}" destId="{D3CEB486-FE2D-4E7B-A176-C6BC9A09444B}" srcOrd="0" destOrd="0" presId="urn:microsoft.com/office/officeart/2005/8/layout/vList2"/>
    <dgm:cxn modelId="{64D2DFAB-793A-46A6-8B36-9CF4DD345213}" srcId="{52684DC4-C876-4A30-AC8D-3E2E82FB4C57}" destId="{8746F13E-5FBE-4479-B426-15300720ED05}" srcOrd="2" destOrd="0" parTransId="{D279BABB-EBC1-4EB1-951A-3DAC9F4EB476}" sibTransId="{2DD65DEB-8EDA-4B67-A60E-FDCE447303C3}"/>
    <dgm:cxn modelId="{2A3103B9-E12D-4D33-A465-4347573219E9}" srcId="{52684DC4-C876-4A30-AC8D-3E2E82FB4C57}" destId="{DB546E33-E15C-4FC4-808B-C4EC86D3FB8D}" srcOrd="0" destOrd="0" parTransId="{D3296B09-8CA7-4C60-B17C-1D56B4F58610}" sibTransId="{221DAC36-015B-4D9E-A19E-D21ABF08D1B0}"/>
    <dgm:cxn modelId="{A985D4C4-ED53-431A-B7C2-B1710AC55F75}" srcId="{52684DC4-C876-4A30-AC8D-3E2E82FB4C57}" destId="{0520AE55-75DB-48F9-BCF2-096DDD745717}" srcOrd="1" destOrd="0" parTransId="{7A6F6DD7-3CB6-418F-91FE-7985C27C6409}" sibTransId="{939F794D-C892-4925-818A-A632BDC82109}"/>
    <dgm:cxn modelId="{E90BDFD7-4857-4FA7-82DB-E0DDBFBC9A3D}" type="presOf" srcId="{0520AE55-75DB-48F9-BCF2-096DDD745717}" destId="{9111DE46-EC5E-4EE1-9502-0F17151CD103}" srcOrd="0" destOrd="0" presId="urn:microsoft.com/office/officeart/2005/8/layout/vList2"/>
    <dgm:cxn modelId="{8F833FFE-8432-4F10-B426-34FB6EE9C81D}" type="presOf" srcId="{8746F13E-5FBE-4479-B426-15300720ED05}" destId="{ACF1124D-9EF2-412F-AF47-BC61393445A7}" srcOrd="0" destOrd="0" presId="urn:microsoft.com/office/officeart/2005/8/layout/vList2"/>
    <dgm:cxn modelId="{C76C78A1-7C4C-4DCD-A737-431BB70AE067}" type="presParOf" srcId="{D3CEB486-FE2D-4E7B-A176-C6BC9A09444B}" destId="{78FB2501-C71C-431D-A0FA-2D9670E793B5}" srcOrd="0" destOrd="0" presId="urn:microsoft.com/office/officeart/2005/8/layout/vList2"/>
    <dgm:cxn modelId="{A1D69705-F6DC-4391-92EF-40C6FAC5023C}" type="presParOf" srcId="{D3CEB486-FE2D-4E7B-A176-C6BC9A09444B}" destId="{4B09FF58-1860-4851-A42B-21B6B937D190}" srcOrd="1" destOrd="0" presId="urn:microsoft.com/office/officeart/2005/8/layout/vList2"/>
    <dgm:cxn modelId="{2530D822-6FF3-4823-8E60-643772601D79}" type="presParOf" srcId="{D3CEB486-FE2D-4E7B-A176-C6BC9A09444B}" destId="{9111DE46-EC5E-4EE1-9502-0F17151CD103}" srcOrd="2" destOrd="0" presId="urn:microsoft.com/office/officeart/2005/8/layout/vList2"/>
    <dgm:cxn modelId="{58B228FD-82BC-4F77-B15F-117ABB937317}" type="presParOf" srcId="{D3CEB486-FE2D-4E7B-A176-C6BC9A09444B}" destId="{02D08B2A-04E2-4310-B5F6-0F019C38EB15}" srcOrd="3" destOrd="0" presId="urn:microsoft.com/office/officeart/2005/8/layout/vList2"/>
    <dgm:cxn modelId="{59B81496-3A46-4378-B35D-DD3CAAB14B7B}" type="presParOf" srcId="{D3CEB486-FE2D-4E7B-A176-C6BC9A09444B}" destId="{ACF1124D-9EF2-412F-AF47-BC61393445A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B2C15B9-AAC0-4728-9969-BED851B8A1BE}">
      <dgm:prSet custT="1"/>
      <dgm:spPr/>
      <dgm:t>
        <a:bodyPr/>
        <a:lstStyle/>
        <a:p>
          <a:r>
            <a:rPr lang="en-GB" sz="1800" dirty="0"/>
            <a:t>A regular allowance and financial support especially at the start of the placement</a:t>
          </a:r>
        </a:p>
      </dgm:t>
    </dgm:pt>
    <dgm:pt modelId="{35F7AD48-0414-4C73-83CC-8DEE456AB2D6}" type="parTrans" cxnId="{6F25746D-6B13-4387-8BF1-7A9FE37334FF}">
      <dgm:prSet/>
      <dgm:spPr/>
      <dgm:t>
        <a:bodyPr/>
        <a:lstStyle/>
        <a:p>
          <a:endParaRPr lang="en-GB"/>
        </a:p>
      </dgm:t>
    </dgm:pt>
    <dgm:pt modelId="{2F83F119-CE57-4F9D-B7D3-B182FAD428DF}" type="sibTrans" cxnId="{6F25746D-6B13-4387-8BF1-7A9FE37334FF}">
      <dgm:prSet/>
      <dgm:spPr/>
      <dgm:t>
        <a:bodyPr/>
        <a:lstStyle/>
        <a:p>
          <a:endParaRPr lang="en-GB"/>
        </a:p>
      </dgm:t>
    </dgm:pt>
    <dgm:pt modelId="{29CE592F-C1DF-4135-895C-8764B063C1D7}">
      <dgm:prSet custT="1"/>
      <dgm:spPr/>
      <dgm:t>
        <a:bodyPr/>
        <a:lstStyle/>
        <a:p>
          <a:r>
            <a:rPr lang="en-GB" sz="1800" dirty="0"/>
            <a:t>SWs who are trained and can help with child benefit/ guardian/DLA application</a:t>
          </a:r>
        </a:p>
      </dgm:t>
    </dgm:pt>
    <dgm:pt modelId="{798EC252-0EB9-4FBA-98BB-9CCAB3BECE62}" type="parTrans" cxnId="{FA87BEFE-561C-4E5D-B886-220928DADC87}">
      <dgm:prSet/>
      <dgm:spPr/>
      <dgm:t>
        <a:bodyPr/>
        <a:lstStyle/>
        <a:p>
          <a:endParaRPr lang="en-GB"/>
        </a:p>
      </dgm:t>
    </dgm:pt>
    <dgm:pt modelId="{A5ED5BE4-FCEA-427B-AA9B-D034304AE056}" type="sibTrans" cxnId="{FA87BEFE-561C-4E5D-B886-220928DADC87}">
      <dgm:prSet/>
      <dgm:spPr/>
      <dgm:t>
        <a:bodyPr/>
        <a:lstStyle/>
        <a:p>
          <a:endParaRPr lang="en-GB"/>
        </a:p>
      </dgm:t>
    </dgm:pt>
    <dgm:pt modelId="{8DBF0018-248F-4F17-843D-2ED00596A60A}">
      <dgm:prSet custT="1"/>
      <dgm:spPr/>
      <dgm:t>
        <a:bodyPr/>
        <a:lstStyle/>
        <a:p>
          <a:r>
            <a:rPr lang="en-GB" sz="1800" dirty="0"/>
            <a:t>Public information campaign. Adoption should not be used as a threat</a:t>
          </a:r>
        </a:p>
      </dgm:t>
    </dgm:pt>
    <dgm:pt modelId="{DACB7A0C-FBE2-4BB7-93B4-3A2796D66164}" type="parTrans" cxnId="{AE6FF1C3-8045-406C-9B66-38ACEF661F3A}">
      <dgm:prSet/>
      <dgm:spPr/>
      <dgm:t>
        <a:bodyPr/>
        <a:lstStyle/>
        <a:p>
          <a:endParaRPr lang="en-GB"/>
        </a:p>
      </dgm:t>
    </dgm:pt>
    <dgm:pt modelId="{EC0CF280-A1EF-479A-9F4E-0E9F2726B3A7}" type="sibTrans" cxnId="{AE6FF1C3-8045-406C-9B66-38ACEF661F3A}">
      <dgm:prSet/>
      <dgm:spPr/>
      <dgm:t>
        <a:bodyPr/>
        <a:lstStyle/>
        <a:p>
          <a:endParaRPr lang="en-GB"/>
        </a:p>
      </dgm:t>
    </dgm:pt>
    <dgm:pt modelId="{15E9CE79-539A-4F5D-B9D0-92C50050486C}">
      <dgm:prSet custT="1"/>
      <dgm:spPr/>
      <dgm:t>
        <a:bodyPr/>
        <a:lstStyle/>
        <a:p>
          <a:r>
            <a:rPr lang="en-GB" sz="1800" dirty="0"/>
            <a:t>Support for contact</a:t>
          </a:r>
        </a:p>
      </dgm:t>
    </dgm:pt>
    <dgm:pt modelId="{E47DDA2B-80C4-4E5D-AC99-3E07004F4973}" type="parTrans" cxnId="{5782837D-025B-4A4D-8B6E-F260B8DEAB74}">
      <dgm:prSet/>
      <dgm:spPr/>
      <dgm:t>
        <a:bodyPr/>
        <a:lstStyle/>
        <a:p>
          <a:endParaRPr lang="en-GB"/>
        </a:p>
      </dgm:t>
    </dgm:pt>
    <dgm:pt modelId="{43D91835-0CA3-4034-9323-719F973F8E18}" type="sibTrans" cxnId="{5782837D-025B-4A4D-8B6E-F260B8DEAB74}">
      <dgm:prSet/>
      <dgm:spPr/>
      <dgm:t>
        <a:bodyPr/>
        <a:lstStyle/>
        <a:p>
          <a:endParaRPr lang="en-GB"/>
        </a:p>
      </dgm:t>
    </dgm:pt>
    <dgm:pt modelId="{A4F1EA3A-7E3D-4C1A-832F-3825B53FE035}">
      <dgm:prSet custT="1"/>
      <dgm:spPr/>
      <dgm:t>
        <a:bodyPr/>
        <a:lstStyle/>
        <a:p>
          <a:r>
            <a:rPr lang="en-GB" sz="1800" dirty="0"/>
            <a:t>Development of bereavement services</a:t>
          </a:r>
        </a:p>
      </dgm:t>
    </dgm:pt>
    <dgm:pt modelId="{53A8750E-6563-410D-86AC-1247AE7045CD}" type="parTrans" cxnId="{127D9BF9-CA31-41E9-BA48-1F3BAC62C5B7}">
      <dgm:prSet/>
      <dgm:spPr/>
      <dgm:t>
        <a:bodyPr/>
        <a:lstStyle/>
        <a:p>
          <a:endParaRPr lang="en-GB"/>
        </a:p>
      </dgm:t>
    </dgm:pt>
    <dgm:pt modelId="{E7AA5112-E076-416F-B5FA-2B21B116F2FE}" type="sibTrans" cxnId="{127D9BF9-CA31-41E9-BA48-1F3BAC62C5B7}">
      <dgm:prSet/>
      <dgm:spPr/>
      <dgm:t>
        <a:bodyPr/>
        <a:lstStyle/>
        <a:p>
          <a:endParaRPr lang="en-GB"/>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8B8A8309-D543-4C82-86CA-AC06F74E2364}" type="pres">
      <dgm:prSet presAssocID="{5B2C15B9-AAC0-4728-9969-BED851B8A1BE}" presName="hierRoot1" presStyleCnt="0"/>
      <dgm:spPr/>
    </dgm:pt>
    <dgm:pt modelId="{C985F974-60DF-42F2-B2C1-E8BA01FB8175}" type="pres">
      <dgm:prSet presAssocID="{5B2C15B9-AAC0-4728-9969-BED851B8A1BE}" presName="composite" presStyleCnt="0"/>
      <dgm:spPr/>
    </dgm:pt>
    <dgm:pt modelId="{1BFD5AB7-8270-478C-B264-55A2A2348B6E}" type="pres">
      <dgm:prSet presAssocID="{5B2C15B9-AAC0-4728-9969-BED851B8A1BE}" presName="background" presStyleLbl="node0" presStyleIdx="0" presStyleCnt="5"/>
      <dgm:spPr/>
    </dgm:pt>
    <dgm:pt modelId="{1CD059F8-7233-4748-86D6-CA07E8A8B50E}" type="pres">
      <dgm:prSet presAssocID="{5B2C15B9-AAC0-4728-9969-BED851B8A1BE}" presName="text" presStyleLbl="fgAcc0" presStyleIdx="0" presStyleCnt="5" custScaleY="212305">
        <dgm:presLayoutVars>
          <dgm:chPref val="3"/>
        </dgm:presLayoutVars>
      </dgm:prSet>
      <dgm:spPr/>
    </dgm:pt>
    <dgm:pt modelId="{F7CD4FC3-5545-4AC7-BCA2-751FC41E73FA}" type="pres">
      <dgm:prSet presAssocID="{5B2C15B9-AAC0-4728-9969-BED851B8A1BE}" presName="hierChild2" presStyleCnt="0"/>
      <dgm:spPr/>
    </dgm:pt>
    <dgm:pt modelId="{B1E1EACE-B8EE-4AC8-810C-34B17D516BDB}" type="pres">
      <dgm:prSet presAssocID="{29CE592F-C1DF-4135-895C-8764B063C1D7}" presName="hierRoot1" presStyleCnt="0"/>
      <dgm:spPr/>
    </dgm:pt>
    <dgm:pt modelId="{C142FE5A-ED00-4386-8E1E-6D1A0A816E22}" type="pres">
      <dgm:prSet presAssocID="{29CE592F-C1DF-4135-895C-8764B063C1D7}" presName="composite" presStyleCnt="0"/>
      <dgm:spPr/>
    </dgm:pt>
    <dgm:pt modelId="{F485E291-A1EB-48A2-9E34-029BA6EB4994}" type="pres">
      <dgm:prSet presAssocID="{29CE592F-C1DF-4135-895C-8764B063C1D7}" presName="background" presStyleLbl="node0" presStyleIdx="1" presStyleCnt="5"/>
      <dgm:spPr/>
    </dgm:pt>
    <dgm:pt modelId="{BC861332-D457-454E-AA0D-25D974E23DFC}" type="pres">
      <dgm:prSet presAssocID="{29CE592F-C1DF-4135-895C-8764B063C1D7}" presName="text" presStyleLbl="fgAcc0" presStyleIdx="1" presStyleCnt="5" custScaleY="232910">
        <dgm:presLayoutVars>
          <dgm:chPref val="3"/>
        </dgm:presLayoutVars>
      </dgm:prSet>
      <dgm:spPr/>
    </dgm:pt>
    <dgm:pt modelId="{1317B7B5-0D78-4751-ACF1-DB7216894B75}" type="pres">
      <dgm:prSet presAssocID="{29CE592F-C1DF-4135-895C-8764B063C1D7}" presName="hierChild2" presStyleCnt="0"/>
      <dgm:spPr/>
    </dgm:pt>
    <dgm:pt modelId="{A0375B1D-1700-4240-95C4-E4A29771520E}" type="pres">
      <dgm:prSet presAssocID="{8DBF0018-248F-4F17-843D-2ED00596A60A}" presName="hierRoot1" presStyleCnt="0"/>
      <dgm:spPr/>
    </dgm:pt>
    <dgm:pt modelId="{607A3611-3940-4357-8AE4-95745A53DAE6}" type="pres">
      <dgm:prSet presAssocID="{8DBF0018-248F-4F17-843D-2ED00596A60A}" presName="composite" presStyleCnt="0"/>
      <dgm:spPr/>
    </dgm:pt>
    <dgm:pt modelId="{A299B954-DFB9-4232-A429-E741F442A5D2}" type="pres">
      <dgm:prSet presAssocID="{8DBF0018-248F-4F17-843D-2ED00596A60A}" presName="background" presStyleLbl="node0" presStyleIdx="2" presStyleCnt="5"/>
      <dgm:spPr/>
    </dgm:pt>
    <dgm:pt modelId="{BC11EC9E-9E11-4104-A4C7-E3544C555FD7}" type="pres">
      <dgm:prSet presAssocID="{8DBF0018-248F-4F17-843D-2ED00596A60A}" presName="text" presStyleLbl="fgAcc0" presStyleIdx="2" presStyleCnt="5" custScaleY="248333">
        <dgm:presLayoutVars>
          <dgm:chPref val="3"/>
        </dgm:presLayoutVars>
      </dgm:prSet>
      <dgm:spPr/>
    </dgm:pt>
    <dgm:pt modelId="{B3B121F5-AB8B-4891-BAB0-8970C96BC84A}" type="pres">
      <dgm:prSet presAssocID="{8DBF0018-248F-4F17-843D-2ED00596A60A}" presName="hierChild2" presStyleCnt="0"/>
      <dgm:spPr/>
    </dgm:pt>
    <dgm:pt modelId="{165F4EB4-834F-41C0-8E31-A713805D6897}" type="pres">
      <dgm:prSet presAssocID="{15E9CE79-539A-4F5D-B9D0-92C50050486C}" presName="hierRoot1" presStyleCnt="0"/>
      <dgm:spPr/>
    </dgm:pt>
    <dgm:pt modelId="{BCD04AF1-BB3A-404E-80BA-CE25DAD505E6}" type="pres">
      <dgm:prSet presAssocID="{15E9CE79-539A-4F5D-B9D0-92C50050486C}" presName="composite" presStyleCnt="0"/>
      <dgm:spPr/>
    </dgm:pt>
    <dgm:pt modelId="{6B5B6261-F6C5-4048-8618-E9AAE379D186}" type="pres">
      <dgm:prSet presAssocID="{15E9CE79-539A-4F5D-B9D0-92C50050486C}" presName="background" presStyleLbl="node0" presStyleIdx="3" presStyleCnt="5"/>
      <dgm:spPr/>
    </dgm:pt>
    <dgm:pt modelId="{5AC786C0-C60F-4CCC-9DA3-F5ECB3B89501}" type="pres">
      <dgm:prSet presAssocID="{15E9CE79-539A-4F5D-B9D0-92C50050486C}" presName="text" presStyleLbl="fgAcc0" presStyleIdx="3" presStyleCnt="5" custScaleY="193120">
        <dgm:presLayoutVars>
          <dgm:chPref val="3"/>
        </dgm:presLayoutVars>
      </dgm:prSet>
      <dgm:spPr/>
    </dgm:pt>
    <dgm:pt modelId="{7745ED13-D1B7-486E-BD87-4EE08234F1C0}" type="pres">
      <dgm:prSet presAssocID="{15E9CE79-539A-4F5D-B9D0-92C50050486C}" presName="hierChild2" presStyleCnt="0"/>
      <dgm:spPr/>
    </dgm:pt>
    <dgm:pt modelId="{640C5FD1-DDEA-451A-B61C-157D26D195E9}" type="pres">
      <dgm:prSet presAssocID="{A4F1EA3A-7E3D-4C1A-832F-3825B53FE035}" presName="hierRoot1" presStyleCnt="0"/>
      <dgm:spPr/>
    </dgm:pt>
    <dgm:pt modelId="{0DDD8F7E-4A34-4D5B-840C-3DB52BF8F472}" type="pres">
      <dgm:prSet presAssocID="{A4F1EA3A-7E3D-4C1A-832F-3825B53FE035}" presName="composite" presStyleCnt="0"/>
      <dgm:spPr/>
    </dgm:pt>
    <dgm:pt modelId="{6009273C-5B5B-46D7-83D7-8B8F0D367F6D}" type="pres">
      <dgm:prSet presAssocID="{A4F1EA3A-7E3D-4C1A-832F-3825B53FE035}" presName="background" presStyleLbl="node0" presStyleIdx="4" presStyleCnt="5"/>
      <dgm:spPr/>
    </dgm:pt>
    <dgm:pt modelId="{66E8D787-760B-4181-9F18-2E8AA2D70EEA}" type="pres">
      <dgm:prSet presAssocID="{A4F1EA3A-7E3D-4C1A-832F-3825B53FE035}" presName="text" presStyleLbl="fgAcc0" presStyleIdx="4" presStyleCnt="5" custScaleY="179107">
        <dgm:presLayoutVars>
          <dgm:chPref val="3"/>
        </dgm:presLayoutVars>
      </dgm:prSet>
      <dgm:spPr/>
    </dgm:pt>
    <dgm:pt modelId="{ADCC1CFF-81CC-461E-A04B-6A6C1FFDCFFF}" type="pres">
      <dgm:prSet presAssocID="{A4F1EA3A-7E3D-4C1A-832F-3825B53FE035}" presName="hierChild2" presStyleCnt="0"/>
      <dgm:spPr/>
    </dgm:pt>
  </dgm:ptLst>
  <dgm:cxnLst>
    <dgm:cxn modelId="{3502F86B-3579-4F0B-B67B-0333CB0167BC}" type="presOf" srcId="{15E9CE79-539A-4F5D-B9D0-92C50050486C}" destId="{5AC786C0-C60F-4CCC-9DA3-F5ECB3B89501}" srcOrd="0" destOrd="0" presId="urn:microsoft.com/office/officeart/2005/8/layout/hierarchy1"/>
    <dgm:cxn modelId="{6F25746D-6B13-4387-8BF1-7A9FE37334FF}" srcId="{A38AA61A-955C-46FA-B8B0-6371511C831F}" destId="{5B2C15B9-AAC0-4728-9969-BED851B8A1BE}" srcOrd="0" destOrd="0" parTransId="{35F7AD48-0414-4C73-83CC-8DEE456AB2D6}" sibTransId="{2F83F119-CE57-4F9D-B7D3-B182FAD428DF}"/>
    <dgm:cxn modelId="{5782837D-025B-4A4D-8B6E-F260B8DEAB74}" srcId="{A38AA61A-955C-46FA-B8B0-6371511C831F}" destId="{15E9CE79-539A-4F5D-B9D0-92C50050486C}" srcOrd="3" destOrd="0" parTransId="{E47DDA2B-80C4-4E5D-AC99-3E07004F4973}" sibTransId="{43D91835-0CA3-4034-9323-719F973F8E18}"/>
    <dgm:cxn modelId="{A7256F93-0369-40C3-BBFE-16EFB5866EF8}" type="presOf" srcId="{8DBF0018-248F-4F17-843D-2ED00596A60A}" destId="{BC11EC9E-9E11-4104-A4C7-E3544C555FD7}" srcOrd="0" destOrd="0" presId="urn:microsoft.com/office/officeart/2005/8/layout/hierarchy1"/>
    <dgm:cxn modelId="{1A51F9A1-0AC8-4EC4-8077-93004EA6DE81}" type="presOf" srcId="{A38AA61A-955C-46FA-B8B0-6371511C831F}" destId="{783C8459-8209-458A-B3B1-AEE0BB659448}" srcOrd="0" destOrd="0" presId="urn:microsoft.com/office/officeart/2005/8/layout/hierarchy1"/>
    <dgm:cxn modelId="{70AF8ABA-5C57-4C0F-A627-72AFE9592FCD}" type="presOf" srcId="{29CE592F-C1DF-4135-895C-8764B063C1D7}" destId="{BC861332-D457-454E-AA0D-25D974E23DFC}" srcOrd="0" destOrd="0" presId="urn:microsoft.com/office/officeart/2005/8/layout/hierarchy1"/>
    <dgm:cxn modelId="{AE6FF1C3-8045-406C-9B66-38ACEF661F3A}" srcId="{A38AA61A-955C-46FA-B8B0-6371511C831F}" destId="{8DBF0018-248F-4F17-843D-2ED00596A60A}" srcOrd="2" destOrd="0" parTransId="{DACB7A0C-FBE2-4BB7-93B4-3A2796D66164}" sibTransId="{EC0CF280-A1EF-479A-9F4E-0E9F2726B3A7}"/>
    <dgm:cxn modelId="{DE6DF9CA-7310-4432-9A0B-5EF6A8160C44}" type="presOf" srcId="{5B2C15B9-AAC0-4728-9969-BED851B8A1BE}" destId="{1CD059F8-7233-4748-86D6-CA07E8A8B50E}" srcOrd="0" destOrd="0" presId="urn:microsoft.com/office/officeart/2005/8/layout/hierarchy1"/>
    <dgm:cxn modelId="{11D757DF-4E05-42A6-9C9D-C83CB4631E1B}" type="presOf" srcId="{A4F1EA3A-7E3D-4C1A-832F-3825B53FE035}" destId="{66E8D787-760B-4181-9F18-2E8AA2D70EEA}" srcOrd="0" destOrd="0" presId="urn:microsoft.com/office/officeart/2005/8/layout/hierarchy1"/>
    <dgm:cxn modelId="{127D9BF9-CA31-41E9-BA48-1F3BAC62C5B7}" srcId="{A38AA61A-955C-46FA-B8B0-6371511C831F}" destId="{A4F1EA3A-7E3D-4C1A-832F-3825B53FE035}" srcOrd="4" destOrd="0" parTransId="{53A8750E-6563-410D-86AC-1247AE7045CD}" sibTransId="{E7AA5112-E076-416F-B5FA-2B21B116F2FE}"/>
    <dgm:cxn modelId="{FA87BEFE-561C-4E5D-B886-220928DADC87}" srcId="{A38AA61A-955C-46FA-B8B0-6371511C831F}" destId="{29CE592F-C1DF-4135-895C-8764B063C1D7}" srcOrd="1" destOrd="0" parTransId="{798EC252-0EB9-4FBA-98BB-9CCAB3BECE62}" sibTransId="{A5ED5BE4-FCEA-427B-AA9B-D034304AE056}"/>
    <dgm:cxn modelId="{ACFD7D84-932C-45A1-9283-E5BA7F737620}" type="presParOf" srcId="{783C8459-8209-458A-B3B1-AEE0BB659448}" destId="{8B8A8309-D543-4C82-86CA-AC06F74E2364}" srcOrd="0" destOrd="0" presId="urn:microsoft.com/office/officeart/2005/8/layout/hierarchy1"/>
    <dgm:cxn modelId="{B81EF2D3-5C36-4C22-951E-1EA948A9FABB}" type="presParOf" srcId="{8B8A8309-D543-4C82-86CA-AC06F74E2364}" destId="{C985F974-60DF-42F2-B2C1-E8BA01FB8175}" srcOrd="0" destOrd="0" presId="urn:microsoft.com/office/officeart/2005/8/layout/hierarchy1"/>
    <dgm:cxn modelId="{FB034DB1-FD73-4162-BA2B-FFC844FC5C93}" type="presParOf" srcId="{C985F974-60DF-42F2-B2C1-E8BA01FB8175}" destId="{1BFD5AB7-8270-478C-B264-55A2A2348B6E}" srcOrd="0" destOrd="0" presId="urn:microsoft.com/office/officeart/2005/8/layout/hierarchy1"/>
    <dgm:cxn modelId="{7E41A685-28AD-40AB-8CD6-482585EE897A}" type="presParOf" srcId="{C985F974-60DF-42F2-B2C1-E8BA01FB8175}" destId="{1CD059F8-7233-4748-86D6-CA07E8A8B50E}" srcOrd="1" destOrd="0" presId="urn:microsoft.com/office/officeart/2005/8/layout/hierarchy1"/>
    <dgm:cxn modelId="{607B8ED2-880F-4E73-97D1-124BED9A36D6}" type="presParOf" srcId="{8B8A8309-D543-4C82-86CA-AC06F74E2364}" destId="{F7CD4FC3-5545-4AC7-BCA2-751FC41E73FA}" srcOrd="1" destOrd="0" presId="urn:microsoft.com/office/officeart/2005/8/layout/hierarchy1"/>
    <dgm:cxn modelId="{1128CBF3-95CC-4606-9764-331A5E32D0FE}" type="presParOf" srcId="{783C8459-8209-458A-B3B1-AEE0BB659448}" destId="{B1E1EACE-B8EE-4AC8-810C-34B17D516BDB}" srcOrd="1" destOrd="0" presId="urn:microsoft.com/office/officeart/2005/8/layout/hierarchy1"/>
    <dgm:cxn modelId="{A62902C6-0E36-48AA-BA92-9C8D4DD7E39C}" type="presParOf" srcId="{B1E1EACE-B8EE-4AC8-810C-34B17D516BDB}" destId="{C142FE5A-ED00-4386-8E1E-6D1A0A816E22}" srcOrd="0" destOrd="0" presId="urn:microsoft.com/office/officeart/2005/8/layout/hierarchy1"/>
    <dgm:cxn modelId="{11FC76D7-84A1-4AC4-87A7-4711B55729F7}" type="presParOf" srcId="{C142FE5A-ED00-4386-8E1E-6D1A0A816E22}" destId="{F485E291-A1EB-48A2-9E34-029BA6EB4994}" srcOrd="0" destOrd="0" presId="urn:microsoft.com/office/officeart/2005/8/layout/hierarchy1"/>
    <dgm:cxn modelId="{09E98820-98CA-489B-B987-699717EEB455}" type="presParOf" srcId="{C142FE5A-ED00-4386-8E1E-6D1A0A816E22}" destId="{BC861332-D457-454E-AA0D-25D974E23DFC}" srcOrd="1" destOrd="0" presId="urn:microsoft.com/office/officeart/2005/8/layout/hierarchy1"/>
    <dgm:cxn modelId="{AE393514-56CB-47DB-BF18-4F7C6857E948}" type="presParOf" srcId="{B1E1EACE-B8EE-4AC8-810C-34B17D516BDB}" destId="{1317B7B5-0D78-4751-ACF1-DB7216894B75}" srcOrd="1" destOrd="0" presId="urn:microsoft.com/office/officeart/2005/8/layout/hierarchy1"/>
    <dgm:cxn modelId="{7DBCF5F0-9841-4A2E-8261-C05808960959}" type="presParOf" srcId="{783C8459-8209-458A-B3B1-AEE0BB659448}" destId="{A0375B1D-1700-4240-95C4-E4A29771520E}" srcOrd="2" destOrd="0" presId="urn:microsoft.com/office/officeart/2005/8/layout/hierarchy1"/>
    <dgm:cxn modelId="{AEFBF3C7-7436-4F82-A0A7-792305DE6254}" type="presParOf" srcId="{A0375B1D-1700-4240-95C4-E4A29771520E}" destId="{607A3611-3940-4357-8AE4-95745A53DAE6}" srcOrd="0" destOrd="0" presId="urn:microsoft.com/office/officeart/2005/8/layout/hierarchy1"/>
    <dgm:cxn modelId="{EEE54F7F-2E03-46C3-A11B-E1ACDC16A550}" type="presParOf" srcId="{607A3611-3940-4357-8AE4-95745A53DAE6}" destId="{A299B954-DFB9-4232-A429-E741F442A5D2}" srcOrd="0" destOrd="0" presId="urn:microsoft.com/office/officeart/2005/8/layout/hierarchy1"/>
    <dgm:cxn modelId="{60BC5937-9ABC-4649-8B93-2C01FD772279}" type="presParOf" srcId="{607A3611-3940-4357-8AE4-95745A53DAE6}" destId="{BC11EC9E-9E11-4104-A4C7-E3544C555FD7}" srcOrd="1" destOrd="0" presId="urn:microsoft.com/office/officeart/2005/8/layout/hierarchy1"/>
    <dgm:cxn modelId="{6376BFAD-5099-4E5B-96EA-69EFA9D583DD}" type="presParOf" srcId="{A0375B1D-1700-4240-95C4-E4A29771520E}" destId="{B3B121F5-AB8B-4891-BAB0-8970C96BC84A}" srcOrd="1" destOrd="0" presId="urn:microsoft.com/office/officeart/2005/8/layout/hierarchy1"/>
    <dgm:cxn modelId="{EC9EE8AE-E640-4C1F-BFB8-FFB1E74F633A}" type="presParOf" srcId="{783C8459-8209-458A-B3B1-AEE0BB659448}" destId="{165F4EB4-834F-41C0-8E31-A713805D6897}" srcOrd="3" destOrd="0" presId="urn:microsoft.com/office/officeart/2005/8/layout/hierarchy1"/>
    <dgm:cxn modelId="{D9FDC380-FDDB-4016-A37E-6BAF7FD6BFFA}" type="presParOf" srcId="{165F4EB4-834F-41C0-8E31-A713805D6897}" destId="{BCD04AF1-BB3A-404E-80BA-CE25DAD505E6}" srcOrd="0" destOrd="0" presId="urn:microsoft.com/office/officeart/2005/8/layout/hierarchy1"/>
    <dgm:cxn modelId="{C1F731DF-CC24-4BFC-BFE7-9C57E25DF811}" type="presParOf" srcId="{BCD04AF1-BB3A-404E-80BA-CE25DAD505E6}" destId="{6B5B6261-F6C5-4048-8618-E9AAE379D186}" srcOrd="0" destOrd="0" presId="urn:microsoft.com/office/officeart/2005/8/layout/hierarchy1"/>
    <dgm:cxn modelId="{830F2FFB-BD35-4947-941C-A55E8D5C0DB3}" type="presParOf" srcId="{BCD04AF1-BB3A-404E-80BA-CE25DAD505E6}" destId="{5AC786C0-C60F-4CCC-9DA3-F5ECB3B89501}" srcOrd="1" destOrd="0" presId="urn:microsoft.com/office/officeart/2005/8/layout/hierarchy1"/>
    <dgm:cxn modelId="{7709F7A4-AC32-4165-B9D5-AED97834AFB2}" type="presParOf" srcId="{165F4EB4-834F-41C0-8E31-A713805D6897}" destId="{7745ED13-D1B7-486E-BD87-4EE08234F1C0}" srcOrd="1" destOrd="0" presId="urn:microsoft.com/office/officeart/2005/8/layout/hierarchy1"/>
    <dgm:cxn modelId="{12E604C2-1F2C-4AEF-B26A-17DECDB662D1}" type="presParOf" srcId="{783C8459-8209-458A-B3B1-AEE0BB659448}" destId="{640C5FD1-DDEA-451A-B61C-157D26D195E9}" srcOrd="4" destOrd="0" presId="urn:microsoft.com/office/officeart/2005/8/layout/hierarchy1"/>
    <dgm:cxn modelId="{7E023D8B-2F19-400E-A15E-BC9087E6702D}" type="presParOf" srcId="{640C5FD1-DDEA-451A-B61C-157D26D195E9}" destId="{0DDD8F7E-4A34-4D5B-840C-3DB52BF8F472}" srcOrd="0" destOrd="0" presId="urn:microsoft.com/office/officeart/2005/8/layout/hierarchy1"/>
    <dgm:cxn modelId="{A7D70D6B-ADE7-47AD-B325-8F12F5A19F08}" type="presParOf" srcId="{0DDD8F7E-4A34-4D5B-840C-3DB52BF8F472}" destId="{6009273C-5B5B-46D7-83D7-8B8F0D367F6D}" srcOrd="0" destOrd="0" presId="urn:microsoft.com/office/officeart/2005/8/layout/hierarchy1"/>
    <dgm:cxn modelId="{567C355D-FC8C-4777-9FD1-00B6C0E9C00B}" type="presParOf" srcId="{0DDD8F7E-4A34-4D5B-840C-3DB52BF8F472}" destId="{66E8D787-760B-4181-9F18-2E8AA2D70EEA}" srcOrd="1" destOrd="0" presId="urn:microsoft.com/office/officeart/2005/8/layout/hierarchy1"/>
    <dgm:cxn modelId="{4AA420A2-3769-4C9E-BDB1-84D8147808C9}" type="presParOf" srcId="{640C5FD1-DDEA-451A-B61C-157D26D195E9}" destId="{ADCC1CFF-81CC-461E-A04B-6A6C1FFDCFFF}"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0E89DBD4-7CC3-412C-9450-300D2255BAFD}">
      <dgm:prSet/>
      <dgm:spPr/>
      <dgm:t>
        <a:bodyPr/>
        <a:lstStyle/>
        <a:p>
          <a:r>
            <a:rPr lang="en-GB" dirty="0"/>
            <a:t>Majority securely attached. Children have a greater sense of belonging compared with those in foster care. </a:t>
          </a:r>
          <a:endParaRPr lang="en-US" dirty="0"/>
        </a:p>
      </dgm:t>
    </dgm:pt>
    <dgm:pt modelId="{8606FCFE-BB65-492D-85EC-D7EB591CB0A6}" type="parTrans" cxnId="{061B1825-4EC6-4BF5-B3BF-A0263C3E81D1}">
      <dgm:prSet/>
      <dgm:spPr/>
      <dgm:t>
        <a:bodyPr/>
        <a:lstStyle/>
        <a:p>
          <a:endParaRPr lang="en-US"/>
        </a:p>
      </dgm:t>
    </dgm:pt>
    <dgm:pt modelId="{05A0165D-9754-41EB-8B00-FF52C1ECB6C7}" type="sibTrans" cxnId="{061B1825-4EC6-4BF5-B3BF-A0263C3E81D1}">
      <dgm:prSet/>
      <dgm:spPr/>
      <dgm:t>
        <a:bodyPr/>
        <a:lstStyle/>
        <a:p>
          <a:endParaRPr lang="en-US"/>
        </a:p>
      </dgm:t>
    </dgm:pt>
    <dgm:pt modelId="{BD7E1D89-88DE-4DEF-9DD2-1CA2EFDB6EDF}">
      <dgm:prSet/>
      <dgm:spPr/>
      <dgm:t>
        <a:bodyPr/>
        <a:lstStyle/>
        <a:p>
          <a:r>
            <a:rPr lang="en-GB" dirty="0"/>
            <a:t>Stability -  3.2% disruption rate 37,000 adoptions tracked over 12yrs</a:t>
          </a:r>
          <a:endParaRPr lang="en-US" dirty="0"/>
        </a:p>
      </dgm:t>
    </dgm:pt>
    <dgm:pt modelId="{E6E40B08-BC0F-4049-85F0-C3875FA2D6F5}" type="parTrans" cxnId="{8BEABD22-0A00-4B35-AFB3-C12142AE0F53}">
      <dgm:prSet/>
      <dgm:spPr/>
      <dgm:t>
        <a:bodyPr/>
        <a:lstStyle/>
        <a:p>
          <a:endParaRPr lang="en-US"/>
        </a:p>
      </dgm:t>
    </dgm:pt>
    <dgm:pt modelId="{B5C9A3BC-B08C-4CD6-81E3-8AE94F17381C}" type="sibTrans" cxnId="{8BEABD22-0A00-4B35-AFB3-C12142AE0F53}">
      <dgm:prSet/>
      <dgm:spPr/>
      <dgm:t>
        <a:bodyPr/>
        <a:lstStyle/>
        <a:p>
          <a:endParaRPr lang="en-US"/>
        </a:p>
      </dgm:t>
    </dgm:pt>
    <dgm:pt modelId="{90086493-FC9F-4C33-B3AA-59C306542A52}">
      <dgm:prSet/>
      <dgm:spPr/>
      <dgm:t>
        <a:bodyPr/>
        <a:lstStyle/>
        <a:p>
          <a:r>
            <a:rPr lang="en-GB" dirty="0"/>
            <a:t>Supported into adulthood. Young people have a sense of a future</a:t>
          </a:r>
          <a:endParaRPr lang="en-US" dirty="0"/>
        </a:p>
      </dgm:t>
    </dgm:pt>
    <dgm:pt modelId="{33F3104C-D662-48D8-AE4F-81C8F60CF8EE}" type="parTrans" cxnId="{DAAA6D64-989C-4B31-AB26-30611B1FD7E3}">
      <dgm:prSet/>
      <dgm:spPr/>
      <dgm:t>
        <a:bodyPr/>
        <a:lstStyle/>
        <a:p>
          <a:endParaRPr lang="en-GB"/>
        </a:p>
      </dgm:t>
    </dgm:pt>
    <dgm:pt modelId="{42E73EBF-EBFA-49AE-928B-77CBCA3F3A13}" type="sibTrans" cxnId="{DAAA6D64-989C-4B31-AB26-30611B1FD7E3}">
      <dgm:prSet/>
      <dgm:spPr/>
      <dgm:t>
        <a:bodyPr/>
        <a:lstStyle/>
        <a:p>
          <a:endParaRPr lang="en-GB"/>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03381FF2-E9A2-4737-A043-E0E4052CBC10}" type="pres">
      <dgm:prSet presAssocID="{0E89DBD4-7CC3-412C-9450-300D2255BAFD}" presName="hierRoot1" presStyleCnt="0"/>
      <dgm:spPr/>
    </dgm:pt>
    <dgm:pt modelId="{945B62B5-A1C3-4869-9A43-8ACCAD2904D0}" type="pres">
      <dgm:prSet presAssocID="{0E89DBD4-7CC3-412C-9450-300D2255BAFD}" presName="composite" presStyleCnt="0"/>
      <dgm:spPr/>
    </dgm:pt>
    <dgm:pt modelId="{43C6370F-53F5-4401-B7FF-CBB0B896FA9E}" type="pres">
      <dgm:prSet presAssocID="{0E89DBD4-7CC3-412C-9450-300D2255BAFD}" presName="background" presStyleLbl="node0" presStyleIdx="0" presStyleCnt="3"/>
      <dgm:spPr/>
    </dgm:pt>
    <dgm:pt modelId="{7DEDCF97-9E0B-4D8E-9B53-662D3257D73E}" type="pres">
      <dgm:prSet presAssocID="{0E89DBD4-7CC3-412C-9450-300D2255BAFD}" presName="text" presStyleLbl="fgAcc0" presStyleIdx="0" presStyleCnt="3" custLinFactX="19629" custLinFactNeighborX="100000" custLinFactNeighborY="-741">
        <dgm:presLayoutVars>
          <dgm:chPref val="3"/>
        </dgm:presLayoutVars>
      </dgm:prSet>
      <dgm:spPr/>
    </dgm:pt>
    <dgm:pt modelId="{0E8164FF-2B00-41D4-9ACB-2CDD4E3BAC14}" type="pres">
      <dgm:prSet presAssocID="{0E89DBD4-7CC3-412C-9450-300D2255BAFD}" presName="hierChild2" presStyleCnt="0"/>
      <dgm:spPr/>
    </dgm:pt>
    <dgm:pt modelId="{48B53F9C-9458-4A4A-A4A1-6026C220C608}" type="pres">
      <dgm:prSet presAssocID="{BD7E1D89-88DE-4DEF-9DD2-1CA2EFDB6EDF}" presName="hierRoot1" presStyleCnt="0"/>
      <dgm:spPr/>
    </dgm:pt>
    <dgm:pt modelId="{68A2FE9D-9A9A-4A94-AC2E-E6BF135ECF02}" type="pres">
      <dgm:prSet presAssocID="{BD7E1D89-88DE-4DEF-9DD2-1CA2EFDB6EDF}" presName="composite" presStyleCnt="0"/>
      <dgm:spPr/>
    </dgm:pt>
    <dgm:pt modelId="{20D725BC-170A-405A-97B5-93D3A08A6E41}" type="pres">
      <dgm:prSet presAssocID="{BD7E1D89-88DE-4DEF-9DD2-1CA2EFDB6EDF}" presName="background" presStyleLbl="node0" presStyleIdx="1" presStyleCnt="3"/>
      <dgm:spPr/>
    </dgm:pt>
    <dgm:pt modelId="{D6F9DE70-8B82-42C8-9B7D-2A4A57980502}" type="pres">
      <dgm:prSet presAssocID="{BD7E1D89-88DE-4DEF-9DD2-1CA2EFDB6EDF}" presName="text" presStyleLbl="fgAcc0" presStyleIdx="1" presStyleCnt="3" custLinFactX="-30862" custLinFactNeighborX="-100000" custLinFactNeighborY="845">
        <dgm:presLayoutVars>
          <dgm:chPref val="3"/>
        </dgm:presLayoutVars>
      </dgm:prSet>
      <dgm:spPr/>
    </dgm:pt>
    <dgm:pt modelId="{208D2207-1AFB-45DB-9E1E-2B94E3A8A6FB}" type="pres">
      <dgm:prSet presAssocID="{BD7E1D89-88DE-4DEF-9DD2-1CA2EFDB6EDF}" presName="hierChild2" presStyleCnt="0"/>
      <dgm:spPr/>
    </dgm:pt>
    <dgm:pt modelId="{B240DEEF-6844-4C93-A27C-719BB041D476}" type="pres">
      <dgm:prSet presAssocID="{90086493-FC9F-4C33-B3AA-59C306542A52}" presName="hierRoot1" presStyleCnt="0"/>
      <dgm:spPr/>
    </dgm:pt>
    <dgm:pt modelId="{159D5F7E-6B1D-4AED-BEB0-FBE8C72826DA}" type="pres">
      <dgm:prSet presAssocID="{90086493-FC9F-4C33-B3AA-59C306542A52}" presName="composite" presStyleCnt="0"/>
      <dgm:spPr/>
    </dgm:pt>
    <dgm:pt modelId="{C0F6E3C0-B9AF-465A-84C5-9AA22FC868B1}" type="pres">
      <dgm:prSet presAssocID="{90086493-FC9F-4C33-B3AA-59C306542A52}" presName="background" presStyleLbl="node0" presStyleIdx="2" presStyleCnt="3"/>
      <dgm:spPr/>
    </dgm:pt>
    <dgm:pt modelId="{A6E8AD26-86EB-4895-85A5-91B4EC4A95C5}" type="pres">
      <dgm:prSet presAssocID="{90086493-FC9F-4C33-B3AA-59C306542A52}" presName="text" presStyleLbl="fgAcc0" presStyleIdx="2" presStyleCnt="3">
        <dgm:presLayoutVars>
          <dgm:chPref val="3"/>
        </dgm:presLayoutVars>
      </dgm:prSet>
      <dgm:spPr/>
    </dgm:pt>
    <dgm:pt modelId="{3413879E-1DDA-4FFF-A0C9-B1B861F6A2E6}" type="pres">
      <dgm:prSet presAssocID="{90086493-FC9F-4C33-B3AA-59C306542A52}" presName="hierChild2" presStyleCnt="0"/>
      <dgm:spPr/>
    </dgm:pt>
  </dgm:ptLst>
  <dgm:cxnLst>
    <dgm:cxn modelId="{8BEABD22-0A00-4B35-AFB3-C12142AE0F53}" srcId="{A38AA61A-955C-46FA-B8B0-6371511C831F}" destId="{BD7E1D89-88DE-4DEF-9DD2-1CA2EFDB6EDF}" srcOrd="1" destOrd="0" parTransId="{E6E40B08-BC0F-4049-85F0-C3875FA2D6F5}" sibTransId="{B5C9A3BC-B08C-4CD6-81E3-8AE94F17381C}"/>
    <dgm:cxn modelId="{061B1825-4EC6-4BF5-B3BF-A0263C3E81D1}" srcId="{A38AA61A-955C-46FA-B8B0-6371511C831F}" destId="{0E89DBD4-7CC3-412C-9450-300D2255BAFD}" srcOrd="0" destOrd="0" parTransId="{8606FCFE-BB65-492D-85EC-D7EB591CB0A6}" sibTransId="{05A0165D-9754-41EB-8B00-FF52C1ECB6C7}"/>
    <dgm:cxn modelId="{F01F592C-4BD4-45EC-9645-04F8DD14463B}" type="presOf" srcId="{0E89DBD4-7CC3-412C-9450-300D2255BAFD}" destId="{7DEDCF97-9E0B-4D8E-9B53-662D3257D73E}" srcOrd="0" destOrd="0" presId="urn:microsoft.com/office/officeart/2005/8/layout/hierarchy1"/>
    <dgm:cxn modelId="{A8C98E47-4229-4895-95F6-AF3CB659E076}" type="presOf" srcId="{90086493-FC9F-4C33-B3AA-59C306542A52}" destId="{A6E8AD26-86EB-4895-85A5-91B4EC4A95C5}" srcOrd="0" destOrd="0" presId="urn:microsoft.com/office/officeart/2005/8/layout/hierarchy1"/>
    <dgm:cxn modelId="{DAAA6D64-989C-4B31-AB26-30611B1FD7E3}" srcId="{A38AA61A-955C-46FA-B8B0-6371511C831F}" destId="{90086493-FC9F-4C33-B3AA-59C306542A52}" srcOrd="2" destOrd="0" parTransId="{33F3104C-D662-48D8-AE4F-81C8F60CF8EE}" sibTransId="{42E73EBF-EBFA-49AE-928B-77CBCA3F3A13}"/>
    <dgm:cxn modelId="{1A51F9A1-0AC8-4EC4-8077-93004EA6DE81}" type="presOf" srcId="{A38AA61A-955C-46FA-B8B0-6371511C831F}" destId="{783C8459-8209-458A-B3B1-AEE0BB659448}" srcOrd="0" destOrd="0" presId="urn:microsoft.com/office/officeart/2005/8/layout/hierarchy1"/>
    <dgm:cxn modelId="{E295C5E1-A451-45C7-9742-5F749C722BC3}" type="presOf" srcId="{BD7E1D89-88DE-4DEF-9DD2-1CA2EFDB6EDF}" destId="{D6F9DE70-8B82-42C8-9B7D-2A4A57980502}" srcOrd="0" destOrd="0" presId="urn:microsoft.com/office/officeart/2005/8/layout/hierarchy1"/>
    <dgm:cxn modelId="{B07A3190-90AD-4B7D-BD00-8D06709FA708}" type="presParOf" srcId="{783C8459-8209-458A-B3B1-AEE0BB659448}" destId="{03381FF2-E9A2-4737-A043-E0E4052CBC10}" srcOrd="0" destOrd="0" presId="urn:microsoft.com/office/officeart/2005/8/layout/hierarchy1"/>
    <dgm:cxn modelId="{AA96E2A7-AD71-4313-A09F-5FD7A49D0A45}" type="presParOf" srcId="{03381FF2-E9A2-4737-A043-E0E4052CBC10}" destId="{945B62B5-A1C3-4869-9A43-8ACCAD2904D0}" srcOrd="0" destOrd="0" presId="urn:microsoft.com/office/officeart/2005/8/layout/hierarchy1"/>
    <dgm:cxn modelId="{B40D1AA7-3F20-40A7-9E54-2E0F0AC88DBD}" type="presParOf" srcId="{945B62B5-A1C3-4869-9A43-8ACCAD2904D0}" destId="{43C6370F-53F5-4401-B7FF-CBB0B896FA9E}" srcOrd="0" destOrd="0" presId="urn:microsoft.com/office/officeart/2005/8/layout/hierarchy1"/>
    <dgm:cxn modelId="{02B25CDE-DC10-4E28-BD05-7B7E7641247D}" type="presParOf" srcId="{945B62B5-A1C3-4869-9A43-8ACCAD2904D0}" destId="{7DEDCF97-9E0B-4D8E-9B53-662D3257D73E}" srcOrd="1" destOrd="0" presId="urn:microsoft.com/office/officeart/2005/8/layout/hierarchy1"/>
    <dgm:cxn modelId="{52428930-2E6D-489D-B43E-53314348C16A}" type="presParOf" srcId="{03381FF2-E9A2-4737-A043-E0E4052CBC10}" destId="{0E8164FF-2B00-41D4-9ACB-2CDD4E3BAC14}" srcOrd="1" destOrd="0" presId="urn:microsoft.com/office/officeart/2005/8/layout/hierarchy1"/>
    <dgm:cxn modelId="{7AAEB0C1-AACB-4C9B-80F4-29B9B00EABB3}" type="presParOf" srcId="{783C8459-8209-458A-B3B1-AEE0BB659448}" destId="{48B53F9C-9458-4A4A-A4A1-6026C220C608}" srcOrd="1" destOrd="0" presId="urn:microsoft.com/office/officeart/2005/8/layout/hierarchy1"/>
    <dgm:cxn modelId="{9FC03193-CC79-4F55-84B2-692CA93A3B1D}" type="presParOf" srcId="{48B53F9C-9458-4A4A-A4A1-6026C220C608}" destId="{68A2FE9D-9A9A-4A94-AC2E-E6BF135ECF02}" srcOrd="0" destOrd="0" presId="urn:microsoft.com/office/officeart/2005/8/layout/hierarchy1"/>
    <dgm:cxn modelId="{A59295E9-399C-4A2B-886D-EC7EE9E8EF0C}" type="presParOf" srcId="{68A2FE9D-9A9A-4A94-AC2E-E6BF135ECF02}" destId="{20D725BC-170A-405A-97B5-93D3A08A6E41}" srcOrd="0" destOrd="0" presId="urn:microsoft.com/office/officeart/2005/8/layout/hierarchy1"/>
    <dgm:cxn modelId="{CB794ABE-2EF9-4B4D-9987-D8D08172BBBF}" type="presParOf" srcId="{68A2FE9D-9A9A-4A94-AC2E-E6BF135ECF02}" destId="{D6F9DE70-8B82-42C8-9B7D-2A4A57980502}" srcOrd="1" destOrd="0" presId="urn:microsoft.com/office/officeart/2005/8/layout/hierarchy1"/>
    <dgm:cxn modelId="{D99772C6-D64F-49D4-A1EF-B205433F05B0}" type="presParOf" srcId="{48B53F9C-9458-4A4A-A4A1-6026C220C608}" destId="{208D2207-1AFB-45DB-9E1E-2B94E3A8A6FB}" srcOrd="1" destOrd="0" presId="urn:microsoft.com/office/officeart/2005/8/layout/hierarchy1"/>
    <dgm:cxn modelId="{E58C5EF1-6C75-4996-A417-024351057E38}" type="presParOf" srcId="{783C8459-8209-458A-B3B1-AEE0BB659448}" destId="{B240DEEF-6844-4C93-A27C-719BB041D476}" srcOrd="2" destOrd="0" presId="urn:microsoft.com/office/officeart/2005/8/layout/hierarchy1"/>
    <dgm:cxn modelId="{C2F89640-314F-4B45-8734-8B3DC233D848}" type="presParOf" srcId="{B240DEEF-6844-4C93-A27C-719BB041D476}" destId="{159D5F7E-6B1D-4AED-BEB0-FBE8C72826DA}" srcOrd="0" destOrd="0" presId="urn:microsoft.com/office/officeart/2005/8/layout/hierarchy1"/>
    <dgm:cxn modelId="{49BB488B-5653-4BBB-AF8E-076D72B3CDF6}" type="presParOf" srcId="{159D5F7E-6B1D-4AED-BEB0-FBE8C72826DA}" destId="{C0F6E3C0-B9AF-465A-84C5-9AA22FC868B1}" srcOrd="0" destOrd="0" presId="urn:microsoft.com/office/officeart/2005/8/layout/hierarchy1"/>
    <dgm:cxn modelId="{FFB87038-94A1-4C19-B850-AE5F2C80287D}" type="presParOf" srcId="{159D5F7E-6B1D-4AED-BEB0-FBE8C72826DA}" destId="{A6E8AD26-86EB-4895-85A5-91B4EC4A95C5}" srcOrd="1" destOrd="0" presId="urn:microsoft.com/office/officeart/2005/8/layout/hierarchy1"/>
    <dgm:cxn modelId="{0E825E69-B273-44F1-8569-A92EB074DDDC}" type="presParOf" srcId="{B240DEEF-6844-4C93-A27C-719BB041D476}" destId="{3413879E-1DDA-4FFF-A0C9-B1B861F6A2E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F28F75C-1ADA-4D71-8AAD-7D923A0750E5}"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E1B63A7D-90AA-4DA6-84A5-E27C6F3BFF3E}">
      <dgm:prSet/>
      <dgm:spPr/>
      <dgm:t>
        <a:bodyPr/>
        <a:lstStyle/>
        <a:p>
          <a:r>
            <a:rPr lang="en-GB" dirty="0"/>
            <a:t>Children have multiple and overlapping difficulties:  FASD, autism, developmental delay, attachment difficulties, sexualised behaviour, ADHD, anxiety etc. </a:t>
          </a:r>
          <a:endParaRPr lang="en-US" dirty="0"/>
        </a:p>
      </dgm:t>
    </dgm:pt>
    <dgm:pt modelId="{F9E655A1-6D13-4C2F-A9E2-35E97DC6A744}" type="parTrans" cxnId="{A46860BF-0C5C-426C-BDA1-985A88BEA410}">
      <dgm:prSet/>
      <dgm:spPr/>
      <dgm:t>
        <a:bodyPr/>
        <a:lstStyle/>
        <a:p>
          <a:endParaRPr lang="en-US"/>
        </a:p>
      </dgm:t>
    </dgm:pt>
    <dgm:pt modelId="{415714FC-6253-4729-A8C4-D16F63377E77}" type="sibTrans" cxnId="{A46860BF-0C5C-426C-BDA1-985A88BEA410}">
      <dgm:prSet/>
      <dgm:spPr/>
      <dgm:t>
        <a:bodyPr/>
        <a:lstStyle/>
        <a:p>
          <a:endParaRPr lang="en-US"/>
        </a:p>
      </dgm:t>
    </dgm:pt>
    <dgm:pt modelId="{244FF929-407C-46F5-8A65-1E511A3E2F57}">
      <dgm:prSet/>
      <dgm:spPr/>
      <dgm:t>
        <a:bodyPr/>
        <a:lstStyle/>
        <a:p>
          <a:r>
            <a:rPr lang="en-GB" dirty="0"/>
            <a:t>Disruption factors - age at  entry and at placement, multiple moves, delays, APV.  Being a teenager. </a:t>
          </a:r>
          <a:endParaRPr lang="en-US" dirty="0"/>
        </a:p>
      </dgm:t>
    </dgm:pt>
    <dgm:pt modelId="{76DA9997-DEB3-453C-8B21-A42ED05E2816}" type="parTrans" cxnId="{03AA51DC-DF8B-47B2-A93E-604AB5091A92}">
      <dgm:prSet/>
      <dgm:spPr/>
      <dgm:t>
        <a:bodyPr/>
        <a:lstStyle/>
        <a:p>
          <a:endParaRPr lang="en-US"/>
        </a:p>
      </dgm:t>
    </dgm:pt>
    <dgm:pt modelId="{24830C81-54CE-4A4C-98AC-8E0E1F851AF4}" type="sibTrans" cxnId="{03AA51DC-DF8B-47B2-A93E-604AB5091A92}">
      <dgm:prSet/>
      <dgm:spPr/>
      <dgm:t>
        <a:bodyPr/>
        <a:lstStyle/>
        <a:p>
          <a:endParaRPr lang="en-US"/>
        </a:p>
      </dgm:t>
    </dgm:pt>
    <dgm:pt modelId="{E6EC2F1C-9A31-46A9-BF79-884AE162B8C1}">
      <dgm:prSet/>
      <dgm:spPr/>
      <dgm:t>
        <a:bodyPr/>
        <a:lstStyle/>
        <a:p>
          <a:r>
            <a:rPr lang="en-GB" dirty="0"/>
            <a:t>A third of families struggling and support services have been  focused on the start and not the teenage years.  </a:t>
          </a:r>
          <a:endParaRPr lang="en-US" dirty="0"/>
        </a:p>
      </dgm:t>
    </dgm:pt>
    <dgm:pt modelId="{D257E535-C0C7-4DDE-9AB8-3B9F535D7F74}" type="parTrans" cxnId="{13CD4059-2976-40B7-B573-0AEE3AF34930}">
      <dgm:prSet/>
      <dgm:spPr/>
      <dgm:t>
        <a:bodyPr/>
        <a:lstStyle/>
        <a:p>
          <a:endParaRPr lang="en-US"/>
        </a:p>
      </dgm:t>
    </dgm:pt>
    <dgm:pt modelId="{C6ABB9E9-F162-4735-9E3D-D5919B897888}" type="sibTrans" cxnId="{13CD4059-2976-40B7-B573-0AEE3AF34930}">
      <dgm:prSet/>
      <dgm:spPr/>
      <dgm:t>
        <a:bodyPr/>
        <a:lstStyle/>
        <a:p>
          <a:endParaRPr lang="en-US"/>
        </a:p>
      </dgm:t>
    </dgm:pt>
    <dgm:pt modelId="{837A6976-E5A1-488A-BCF3-AC687244E159}">
      <dgm:prSet/>
      <dgm:spPr/>
      <dgm:t>
        <a:bodyPr/>
        <a:lstStyle/>
        <a:p>
          <a:r>
            <a:rPr lang="en-GB" dirty="0"/>
            <a:t>RAAs are fledgling organisations to be supported. </a:t>
          </a:r>
        </a:p>
        <a:p>
          <a:r>
            <a:rPr lang="en-GB" dirty="0"/>
            <a:t>Very successful  leadership programme and a new group of 30 sector leaders.  </a:t>
          </a:r>
          <a:endParaRPr lang="en-US" dirty="0"/>
        </a:p>
      </dgm:t>
    </dgm:pt>
    <dgm:pt modelId="{DCDC794B-7CC7-4728-8F2E-9DE457DA4EC3}" type="parTrans" cxnId="{12C6123B-E6F0-45D7-8C58-6A5B862A7A67}">
      <dgm:prSet/>
      <dgm:spPr/>
      <dgm:t>
        <a:bodyPr/>
        <a:lstStyle/>
        <a:p>
          <a:endParaRPr lang="en-US"/>
        </a:p>
      </dgm:t>
    </dgm:pt>
    <dgm:pt modelId="{77B730A4-916F-48D3-BB86-ABD7F19D144F}" type="sibTrans" cxnId="{12C6123B-E6F0-45D7-8C58-6A5B862A7A67}">
      <dgm:prSet/>
      <dgm:spPr/>
      <dgm:t>
        <a:bodyPr/>
        <a:lstStyle/>
        <a:p>
          <a:endParaRPr lang="en-US"/>
        </a:p>
      </dgm:t>
    </dgm:pt>
    <dgm:pt modelId="{74D96DDF-54F0-40EF-8DCB-353B873D8C48}" type="pres">
      <dgm:prSet presAssocID="{8F28F75C-1ADA-4D71-8AAD-7D923A0750E5}" presName="diagram" presStyleCnt="0">
        <dgm:presLayoutVars>
          <dgm:dir/>
          <dgm:resizeHandles val="exact"/>
        </dgm:presLayoutVars>
      </dgm:prSet>
      <dgm:spPr/>
    </dgm:pt>
    <dgm:pt modelId="{DB3A9B98-01E6-440C-8489-5DFC6F0DE804}" type="pres">
      <dgm:prSet presAssocID="{E1B63A7D-90AA-4DA6-84A5-E27C6F3BFF3E}" presName="node" presStyleLbl="node1" presStyleIdx="0" presStyleCnt="4">
        <dgm:presLayoutVars>
          <dgm:bulletEnabled val="1"/>
        </dgm:presLayoutVars>
      </dgm:prSet>
      <dgm:spPr/>
    </dgm:pt>
    <dgm:pt modelId="{EB3106AD-8B4C-4968-A7E9-62C435910087}" type="pres">
      <dgm:prSet presAssocID="{415714FC-6253-4729-A8C4-D16F63377E77}" presName="sibTrans" presStyleCnt="0"/>
      <dgm:spPr/>
    </dgm:pt>
    <dgm:pt modelId="{07DDE0EB-3154-477D-9B64-77234B95E4BD}" type="pres">
      <dgm:prSet presAssocID="{244FF929-407C-46F5-8A65-1E511A3E2F57}" presName="node" presStyleLbl="node1" presStyleIdx="1" presStyleCnt="4">
        <dgm:presLayoutVars>
          <dgm:bulletEnabled val="1"/>
        </dgm:presLayoutVars>
      </dgm:prSet>
      <dgm:spPr/>
    </dgm:pt>
    <dgm:pt modelId="{2123A959-9158-4922-9E76-B5C321E64A3D}" type="pres">
      <dgm:prSet presAssocID="{24830C81-54CE-4A4C-98AC-8E0E1F851AF4}" presName="sibTrans" presStyleCnt="0"/>
      <dgm:spPr/>
    </dgm:pt>
    <dgm:pt modelId="{7B557CA3-7E62-45DE-8945-A41FCE8C0EAF}" type="pres">
      <dgm:prSet presAssocID="{E6EC2F1C-9A31-46A9-BF79-884AE162B8C1}" presName="node" presStyleLbl="node1" presStyleIdx="2" presStyleCnt="4">
        <dgm:presLayoutVars>
          <dgm:bulletEnabled val="1"/>
        </dgm:presLayoutVars>
      </dgm:prSet>
      <dgm:spPr/>
    </dgm:pt>
    <dgm:pt modelId="{50E6268B-30A2-4D55-82D1-F12BFFD78D92}" type="pres">
      <dgm:prSet presAssocID="{C6ABB9E9-F162-4735-9E3D-D5919B897888}" presName="sibTrans" presStyleCnt="0"/>
      <dgm:spPr/>
    </dgm:pt>
    <dgm:pt modelId="{549CF70D-7D89-4D2C-9224-E75737C4070C}" type="pres">
      <dgm:prSet presAssocID="{837A6976-E5A1-488A-BCF3-AC687244E159}" presName="node" presStyleLbl="node1" presStyleIdx="3" presStyleCnt="4">
        <dgm:presLayoutVars>
          <dgm:bulletEnabled val="1"/>
        </dgm:presLayoutVars>
      </dgm:prSet>
      <dgm:spPr/>
    </dgm:pt>
  </dgm:ptLst>
  <dgm:cxnLst>
    <dgm:cxn modelId="{50B97829-CD48-4F73-9625-36C8586F15A3}" type="presOf" srcId="{8F28F75C-1ADA-4D71-8AAD-7D923A0750E5}" destId="{74D96DDF-54F0-40EF-8DCB-353B873D8C48}" srcOrd="0" destOrd="0" presId="urn:microsoft.com/office/officeart/2005/8/layout/default"/>
    <dgm:cxn modelId="{12C6123B-E6F0-45D7-8C58-6A5B862A7A67}" srcId="{8F28F75C-1ADA-4D71-8AAD-7D923A0750E5}" destId="{837A6976-E5A1-488A-BCF3-AC687244E159}" srcOrd="3" destOrd="0" parTransId="{DCDC794B-7CC7-4728-8F2E-9DE457DA4EC3}" sibTransId="{77B730A4-916F-48D3-BB86-ABD7F19D144F}"/>
    <dgm:cxn modelId="{A6007D4C-6B2B-42F0-8F7E-6FBD1CD1C17B}" type="presOf" srcId="{E1B63A7D-90AA-4DA6-84A5-E27C6F3BFF3E}" destId="{DB3A9B98-01E6-440C-8489-5DFC6F0DE804}" srcOrd="0" destOrd="0" presId="urn:microsoft.com/office/officeart/2005/8/layout/default"/>
    <dgm:cxn modelId="{13CD4059-2976-40B7-B573-0AEE3AF34930}" srcId="{8F28F75C-1ADA-4D71-8AAD-7D923A0750E5}" destId="{E6EC2F1C-9A31-46A9-BF79-884AE162B8C1}" srcOrd="2" destOrd="0" parTransId="{D257E535-C0C7-4DDE-9AB8-3B9F535D7F74}" sibTransId="{C6ABB9E9-F162-4735-9E3D-D5919B897888}"/>
    <dgm:cxn modelId="{440C9E5F-6230-47CE-A1EB-6100B772EFF1}" type="presOf" srcId="{837A6976-E5A1-488A-BCF3-AC687244E159}" destId="{549CF70D-7D89-4D2C-9224-E75737C4070C}" srcOrd="0" destOrd="0" presId="urn:microsoft.com/office/officeart/2005/8/layout/default"/>
    <dgm:cxn modelId="{A46860BF-0C5C-426C-BDA1-985A88BEA410}" srcId="{8F28F75C-1ADA-4D71-8AAD-7D923A0750E5}" destId="{E1B63A7D-90AA-4DA6-84A5-E27C6F3BFF3E}" srcOrd="0" destOrd="0" parTransId="{F9E655A1-6D13-4C2F-A9E2-35E97DC6A744}" sibTransId="{415714FC-6253-4729-A8C4-D16F63377E77}"/>
    <dgm:cxn modelId="{93D8EBCD-EE5D-458A-AB11-C7C8F5B25BA3}" type="presOf" srcId="{E6EC2F1C-9A31-46A9-BF79-884AE162B8C1}" destId="{7B557CA3-7E62-45DE-8945-A41FCE8C0EAF}" srcOrd="0" destOrd="0" presId="urn:microsoft.com/office/officeart/2005/8/layout/default"/>
    <dgm:cxn modelId="{03AA51DC-DF8B-47B2-A93E-604AB5091A92}" srcId="{8F28F75C-1ADA-4D71-8AAD-7D923A0750E5}" destId="{244FF929-407C-46F5-8A65-1E511A3E2F57}" srcOrd="1" destOrd="0" parTransId="{76DA9997-DEB3-453C-8B21-A42ED05E2816}" sibTransId="{24830C81-54CE-4A4C-98AC-8E0E1F851AF4}"/>
    <dgm:cxn modelId="{A07A13E9-4E0E-4306-B264-00B4098EC21F}" type="presOf" srcId="{244FF929-407C-46F5-8A65-1E511A3E2F57}" destId="{07DDE0EB-3154-477D-9B64-77234B95E4BD}" srcOrd="0" destOrd="0" presId="urn:microsoft.com/office/officeart/2005/8/layout/default"/>
    <dgm:cxn modelId="{544C3F8D-2D8F-4A74-9804-6622E16C9B78}" type="presParOf" srcId="{74D96DDF-54F0-40EF-8DCB-353B873D8C48}" destId="{DB3A9B98-01E6-440C-8489-5DFC6F0DE804}" srcOrd="0" destOrd="0" presId="urn:microsoft.com/office/officeart/2005/8/layout/default"/>
    <dgm:cxn modelId="{023911F3-868A-4062-AC2C-E9F96F484B53}" type="presParOf" srcId="{74D96DDF-54F0-40EF-8DCB-353B873D8C48}" destId="{EB3106AD-8B4C-4968-A7E9-62C435910087}" srcOrd="1" destOrd="0" presId="urn:microsoft.com/office/officeart/2005/8/layout/default"/>
    <dgm:cxn modelId="{61C5789E-5047-46B6-9808-9C880FB8A38C}" type="presParOf" srcId="{74D96DDF-54F0-40EF-8DCB-353B873D8C48}" destId="{07DDE0EB-3154-477D-9B64-77234B95E4BD}" srcOrd="2" destOrd="0" presId="urn:microsoft.com/office/officeart/2005/8/layout/default"/>
    <dgm:cxn modelId="{1E96E90C-9C30-49FF-91F7-F289806287FA}" type="presParOf" srcId="{74D96DDF-54F0-40EF-8DCB-353B873D8C48}" destId="{2123A959-9158-4922-9E76-B5C321E64A3D}" srcOrd="3" destOrd="0" presId="urn:microsoft.com/office/officeart/2005/8/layout/default"/>
    <dgm:cxn modelId="{0D4EBD07-DBE9-4CD9-A7A1-C23085A009AE}" type="presParOf" srcId="{74D96DDF-54F0-40EF-8DCB-353B873D8C48}" destId="{7B557CA3-7E62-45DE-8945-A41FCE8C0EAF}" srcOrd="4" destOrd="0" presId="urn:microsoft.com/office/officeart/2005/8/layout/default"/>
    <dgm:cxn modelId="{06BF9706-F600-4EE0-891E-9D2A4797D311}" type="presParOf" srcId="{74D96DDF-54F0-40EF-8DCB-353B873D8C48}" destId="{50E6268B-30A2-4D55-82D1-F12BFFD78D92}" srcOrd="5" destOrd="0" presId="urn:microsoft.com/office/officeart/2005/8/layout/default"/>
    <dgm:cxn modelId="{3DDAB552-B746-442D-8007-354221724EC4}" type="presParOf" srcId="{74D96DDF-54F0-40EF-8DCB-353B873D8C48}" destId="{549CF70D-7D89-4D2C-9224-E75737C4070C}"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B2C15B9-AAC0-4728-9969-BED851B8A1BE}">
      <dgm:prSet custT="1"/>
      <dgm:spPr/>
      <dgm:t>
        <a:bodyPr/>
        <a:lstStyle/>
        <a:p>
          <a:r>
            <a:rPr lang="en-GB" sz="1800" dirty="0"/>
            <a:t>The Adoption Support Fund -  change the name! </a:t>
          </a:r>
        </a:p>
        <a:p>
          <a:r>
            <a:rPr lang="en-GB" sz="1800" dirty="0"/>
            <a:t>Remove the uncertainty of yearly funding announcements.</a:t>
          </a:r>
        </a:p>
      </dgm:t>
    </dgm:pt>
    <dgm:pt modelId="{35F7AD48-0414-4C73-83CC-8DEE456AB2D6}" type="parTrans" cxnId="{6F25746D-6B13-4387-8BF1-7A9FE37334FF}">
      <dgm:prSet/>
      <dgm:spPr/>
      <dgm:t>
        <a:bodyPr/>
        <a:lstStyle/>
        <a:p>
          <a:endParaRPr lang="en-GB"/>
        </a:p>
      </dgm:t>
    </dgm:pt>
    <dgm:pt modelId="{2F83F119-CE57-4F9D-B7D3-B182FAD428DF}" type="sibTrans" cxnId="{6F25746D-6B13-4387-8BF1-7A9FE37334FF}">
      <dgm:prSet/>
      <dgm:spPr/>
      <dgm:t>
        <a:bodyPr/>
        <a:lstStyle/>
        <a:p>
          <a:endParaRPr lang="en-GB"/>
        </a:p>
      </dgm:t>
    </dgm:pt>
    <dgm:pt modelId="{29CE592F-C1DF-4135-895C-8764B063C1D7}">
      <dgm:prSet custT="1"/>
      <dgm:spPr/>
      <dgm:t>
        <a:bodyPr/>
        <a:lstStyle/>
        <a:p>
          <a:r>
            <a:rPr lang="en-GB" sz="1800" dirty="0"/>
            <a:t>Life story work/books are poor  or non existent for many children</a:t>
          </a:r>
        </a:p>
      </dgm:t>
    </dgm:pt>
    <dgm:pt modelId="{798EC252-0EB9-4FBA-98BB-9CCAB3BECE62}" type="parTrans" cxnId="{FA87BEFE-561C-4E5D-B886-220928DADC87}">
      <dgm:prSet/>
      <dgm:spPr/>
      <dgm:t>
        <a:bodyPr/>
        <a:lstStyle/>
        <a:p>
          <a:endParaRPr lang="en-GB"/>
        </a:p>
      </dgm:t>
    </dgm:pt>
    <dgm:pt modelId="{A5ED5BE4-FCEA-427B-AA9B-D034304AE056}" type="sibTrans" cxnId="{FA87BEFE-561C-4E5D-B886-220928DADC87}">
      <dgm:prSet/>
      <dgm:spPr/>
      <dgm:t>
        <a:bodyPr/>
        <a:lstStyle/>
        <a:p>
          <a:endParaRPr lang="en-GB"/>
        </a:p>
      </dgm:t>
    </dgm:pt>
    <dgm:pt modelId="{8DBF0018-248F-4F17-843D-2ED00596A60A}">
      <dgm:prSet custT="1"/>
      <dgm:spPr/>
      <dgm:t>
        <a:bodyPr/>
        <a:lstStyle/>
        <a:p>
          <a:r>
            <a:rPr lang="en-GB" sz="1800" dirty="0"/>
            <a:t>An adoption support ‘offer’ would increase the number and capacity of adoptive families.</a:t>
          </a:r>
        </a:p>
      </dgm:t>
    </dgm:pt>
    <dgm:pt modelId="{DACB7A0C-FBE2-4BB7-93B4-3A2796D66164}" type="parTrans" cxnId="{AE6FF1C3-8045-406C-9B66-38ACEF661F3A}">
      <dgm:prSet/>
      <dgm:spPr/>
      <dgm:t>
        <a:bodyPr/>
        <a:lstStyle/>
        <a:p>
          <a:endParaRPr lang="en-GB"/>
        </a:p>
      </dgm:t>
    </dgm:pt>
    <dgm:pt modelId="{EC0CF280-A1EF-479A-9F4E-0E9F2726B3A7}" type="sibTrans" cxnId="{AE6FF1C3-8045-406C-9B66-38ACEF661F3A}">
      <dgm:prSet/>
      <dgm:spPr/>
      <dgm:t>
        <a:bodyPr/>
        <a:lstStyle/>
        <a:p>
          <a:endParaRPr lang="en-GB"/>
        </a:p>
      </dgm:t>
    </dgm:pt>
    <dgm:pt modelId="{15E9CE79-539A-4F5D-B9D0-92C50050486C}">
      <dgm:prSet custT="1"/>
      <dgm:spPr/>
      <dgm:t>
        <a:bodyPr/>
        <a:lstStyle/>
        <a:p>
          <a:r>
            <a:rPr lang="en-GB" sz="1800" dirty="0"/>
            <a:t>Contact plans need to move into the 21</a:t>
          </a:r>
          <a:r>
            <a:rPr lang="en-GB" sz="1800" baseline="30000" dirty="0"/>
            <a:t>st</a:t>
          </a:r>
          <a:r>
            <a:rPr lang="en-GB" sz="1800" dirty="0"/>
            <a:t> century while ensuring they are in children’s best interests.</a:t>
          </a:r>
        </a:p>
      </dgm:t>
    </dgm:pt>
    <dgm:pt modelId="{E47DDA2B-80C4-4E5D-AC99-3E07004F4973}" type="parTrans" cxnId="{5782837D-025B-4A4D-8B6E-F260B8DEAB74}">
      <dgm:prSet/>
      <dgm:spPr/>
      <dgm:t>
        <a:bodyPr/>
        <a:lstStyle/>
        <a:p>
          <a:endParaRPr lang="en-GB"/>
        </a:p>
      </dgm:t>
    </dgm:pt>
    <dgm:pt modelId="{43D91835-0CA3-4034-9323-719F973F8E18}" type="sibTrans" cxnId="{5782837D-025B-4A4D-8B6E-F260B8DEAB74}">
      <dgm:prSet/>
      <dgm:spPr/>
      <dgm:t>
        <a:bodyPr/>
        <a:lstStyle/>
        <a:p>
          <a:endParaRPr lang="en-GB"/>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8B8A8309-D543-4C82-86CA-AC06F74E2364}" type="pres">
      <dgm:prSet presAssocID="{5B2C15B9-AAC0-4728-9969-BED851B8A1BE}" presName="hierRoot1" presStyleCnt="0"/>
      <dgm:spPr/>
    </dgm:pt>
    <dgm:pt modelId="{C985F974-60DF-42F2-B2C1-E8BA01FB8175}" type="pres">
      <dgm:prSet presAssocID="{5B2C15B9-AAC0-4728-9969-BED851B8A1BE}" presName="composite" presStyleCnt="0"/>
      <dgm:spPr/>
    </dgm:pt>
    <dgm:pt modelId="{1BFD5AB7-8270-478C-B264-55A2A2348B6E}" type="pres">
      <dgm:prSet presAssocID="{5B2C15B9-AAC0-4728-9969-BED851B8A1BE}" presName="background" presStyleLbl="node0" presStyleIdx="0" presStyleCnt="4"/>
      <dgm:spPr/>
    </dgm:pt>
    <dgm:pt modelId="{1CD059F8-7233-4748-86D6-CA07E8A8B50E}" type="pres">
      <dgm:prSet presAssocID="{5B2C15B9-AAC0-4728-9969-BED851B8A1BE}" presName="text" presStyleLbl="fgAcc0" presStyleIdx="0" presStyleCnt="4" custScaleY="212305">
        <dgm:presLayoutVars>
          <dgm:chPref val="3"/>
        </dgm:presLayoutVars>
      </dgm:prSet>
      <dgm:spPr/>
    </dgm:pt>
    <dgm:pt modelId="{F7CD4FC3-5545-4AC7-BCA2-751FC41E73FA}" type="pres">
      <dgm:prSet presAssocID="{5B2C15B9-AAC0-4728-9969-BED851B8A1BE}" presName="hierChild2" presStyleCnt="0"/>
      <dgm:spPr/>
    </dgm:pt>
    <dgm:pt modelId="{B1E1EACE-B8EE-4AC8-810C-34B17D516BDB}" type="pres">
      <dgm:prSet presAssocID="{29CE592F-C1DF-4135-895C-8764B063C1D7}" presName="hierRoot1" presStyleCnt="0"/>
      <dgm:spPr/>
    </dgm:pt>
    <dgm:pt modelId="{C142FE5A-ED00-4386-8E1E-6D1A0A816E22}" type="pres">
      <dgm:prSet presAssocID="{29CE592F-C1DF-4135-895C-8764B063C1D7}" presName="composite" presStyleCnt="0"/>
      <dgm:spPr/>
    </dgm:pt>
    <dgm:pt modelId="{F485E291-A1EB-48A2-9E34-029BA6EB4994}" type="pres">
      <dgm:prSet presAssocID="{29CE592F-C1DF-4135-895C-8764B063C1D7}" presName="background" presStyleLbl="node0" presStyleIdx="1" presStyleCnt="4"/>
      <dgm:spPr/>
    </dgm:pt>
    <dgm:pt modelId="{BC861332-D457-454E-AA0D-25D974E23DFC}" type="pres">
      <dgm:prSet presAssocID="{29CE592F-C1DF-4135-895C-8764B063C1D7}" presName="text" presStyleLbl="fgAcc0" presStyleIdx="1" presStyleCnt="4" custScaleY="232910">
        <dgm:presLayoutVars>
          <dgm:chPref val="3"/>
        </dgm:presLayoutVars>
      </dgm:prSet>
      <dgm:spPr/>
    </dgm:pt>
    <dgm:pt modelId="{1317B7B5-0D78-4751-ACF1-DB7216894B75}" type="pres">
      <dgm:prSet presAssocID="{29CE592F-C1DF-4135-895C-8764B063C1D7}" presName="hierChild2" presStyleCnt="0"/>
      <dgm:spPr/>
    </dgm:pt>
    <dgm:pt modelId="{A0375B1D-1700-4240-95C4-E4A29771520E}" type="pres">
      <dgm:prSet presAssocID="{8DBF0018-248F-4F17-843D-2ED00596A60A}" presName="hierRoot1" presStyleCnt="0"/>
      <dgm:spPr/>
    </dgm:pt>
    <dgm:pt modelId="{607A3611-3940-4357-8AE4-95745A53DAE6}" type="pres">
      <dgm:prSet presAssocID="{8DBF0018-248F-4F17-843D-2ED00596A60A}" presName="composite" presStyleCnt="0"/>
      <dgm:spPr/>
    </dgm:pt>
    <dgm:pt modelId="{A299B954-DFB9-4232-A429-E741F442A5D2}" type="pres">
      <dgm:prSet presAssocID="{8DBF0018-248F-4F17-843D-2ED00596A60A}" presName="background" presStyleLbl="node0" presStyleIdx="2" presStyleCnt="4"/>
      <dgm:spPr/>
    </dgm:pt>
    <dgm:pt modelId="{BC11EC9E-9E11-4104-A4C7-E3544C555FD7}" type="pres">
      <dgm:prSet presAssocID="{8DBF0018-248F-4F17-843D-2ED00596A60A}" presName="text" presStyleLbl="fgAcc0" presStyleIdx="2" presStyleCnt="4" custScaleY="248333">
        <dgm:presLayoutVars>
          <dgm:chPref val="3"/>
        </dgm:presLayoutVars>
      </dgm:prSet>
      <dgm:spPr/>
    </dgm:pt>
    <dgm:pt modelId="{B3B121F5-AB8B-4891-BAB0-8970C96BC84A}" type="pres">
      <dgm:prSet presAssocID="{8DBF0018-248F-4F17-843D-2ED00596A60A}" presName="hierChild2" presStyleCnt="0"/>
      <dgm:spPr/>
    </dgm:pt>
    <dgm:pt modelId="{165F4EB4-834F-41C0-8E31-A713805D6897}" type="pres">
      <dgm:prSet presAssocID="{15E9CE79-539A-4F5D-B9D0-92C50050486C}" presName="hierRoot1" presStyleCnt="0"/>
      <dgm:spPr/>
    </dgm:pt>
    <dgm:pt modelId="{BCD04AF1-BB3A-404E-80BA-CE25DAD505E6}" type="pres">
      <dgm:prSet presAssocID="{15E9CE79-539A-4F5D-B9D0-92C50050486C}" presName="composite" presStyleCnt="0"/>
      <dgm:spPr/>
    </dgm:pt>
    <dgm:pt modelId="{6B5B6261-F6C5-4048-8618-E9AAE379D186}" type="pres">
      <dgm:prSet presAssocID="{15E9CE79-539A-4F5D-B9D0-92C50050486C}" presName="background" presStyleLbl="node0" presStyleIdx="3" presStyleCnt="4"/>
      <dgm:spPr/>
    </dgm:pt>
    <dgm:pt modelId="{5AC786C0-C60F-4CCC-9DA3-F5ECB3B89501}" type="pres">
      <dgm:prSet presAssocID="{15E9CE79-539A-4F5D-B9D0-92C50050486C}" presName="text" presStyleLbl="fgAcc0" presStyleIdx="3" presStyleCnt="4" custScaleY="193120">
        <dgm:presLayoutVars>
          <dgm:chPref val="3"/>
        </dgm:presLayoutVars>
      </dgm:prSet>
      <dgm:spPr/>
    </dgm:pt>
    <dgm:pt modelId="{7745ED13-D1B7-486E-BD87-4EE08234F1C0}" type="pres">
      <dgm:prSet presAssocID="{15E9CE79-539A-4F5D-B9D0-92C50050486C}" presName="hierChild2" presStyleCnt="0"/>
      <dgm:spPr/>
    </dgm:pt>
  </dgm:ptLst>
  <dgm:cxnLst>
    <dgm:cxn modelId="{3502F86B-3579-4F0B-B67B-0333CB0167BC}" type="presOf" srcId="{15E9CE79-539A-4F5D-B9D0-92C50050486C}" destId="{5AC786C0-C60F-4CCC-9DA3-F5ECB3B89501}" srcOrd="0" destOrd="0" presId="urn:microsoft.com/office/officeart/2005/8/layout/hierarchy1"/>
    <dgm:cxn modelId="{6F25746D-6B13-4387-8BF1-7A9FE37334FF}" srcId="{A38AA61A-955C-46FA-B8B0-6371511C831F}" destId="{5B2C15B9-AAC0-4728-9969-BED851B8A1BE}" srcOrd="0" destOrd="0" parTransId="{35F7AD48-0414-4C73-83CC-8DEE456AB2D6}" sibTransId="{2F83F119-CE57-4F9D-B7D3-B182FAD428DF}"/>
    <dgm:cxn modelId="{5782837D-025B-4A4D-8B6E-F260B8DEAB74}" srcId="{A38AA61A-955C-46FA-B8B0-6371511C831F}" destId="{15E9CE79-539A-4F5D-B9D0-92C50050486C}" srcOrd="3" destOrd="0" parTransId="{E47DDA2B-80C4-4E5D-AC99-3E07004F4973}" sibTransId="{43D91835-0CA3-4034-9323-719F973F8E18}"/>
    <dgm:cxn modelId="{A7256F93-0369-40C3-BBFE-16EFB5866EF8}" type="presOf" srcId="{8DBF0018-248F-4F17-843D-2ED00596A60A}" destId="{BC11EC9E-9E11-4104-A4C7-E3544C555FD7}" srcOrd="0" destOrd="0" presId="urn:microsoft.com/office/officeart/2005/8/layout/hierarchy1"/>
    <dgm:cxn modelId="{1A51F9A1-0AC8-4EC4-8077-93004EA6DE81}" type="presOf" srcId="{A38AA61A-955C-46FA-B8B0-6371511C831F}" destId="{783C8459-8209-458A-B3B1-AEE0BB659448}" srcOrd="0" destOrd="0" presId="urn:microsoft.com/office/officeart/2005/8/layout/hierarchy1"/>
    <dgm:cxn modelId="{70AF8ABA-5C57-4C0F-A627-72AFE9592FCD}" type="presOf" srcId="{29CE592F-C1DF-4135-895C-8764B063C1D7}" destId="{BC861332-D457-454E-AA0D-25D974E23DFC}" srcOrd="0" destOrd="0" presId="urn:microsoft.com/office/officeart/2005/8/layout/hierarchy1"/>
    <dgm:cxn modelId="{AE6FF1C3-8045-406C-9B66-38ACEF661F3A}" srcId="{A38AA61A-955C-46FA-B8B0-6371511C831F}" destId="{8DBF0018-248F-4F17-843D-2ED00596A60A}" srcOrd="2" destOrd="0" parTransId="{DACB7A0C-FBE2-4BB7-93B4-3A2796D66164}" sibTransId="{EC0CF280-A1EF-479A-9F4E-0E9F2726B3A7}"/>
    <dgm:cxn modelId="{DE6DF9CA-7310-4432-9A0B-5EF6A8160C44}" type="presOf" srcId="{5B2C15B9-AAC0-4728-9969-BED851B8A1BE}" destId="{1CD059F8-7233-4748-86D6-CA07E8A8B50E}" srcOrd="0" destOrd="0" presId="urn:microsoft.com/office/officeart/2005/8/layout/hierarchy1"/>
    <dgm:cxn modelId="{FA87BEFE-561C-4E5D-B886-220928DADC87}" srcId="{A38AA61A-955C-46FA-B8B0-6371511C831F}" destId="{29CE592F-C1DF-4135-895C-8764B063C1D7}" srcOrd="1" destOrd="0" parTransId="{798EC252-0EB9-4FBA-98BB-9CCAB3BECE62}" sibTransId="{A5ED5BE4-FCEA-427B-AA9B-D034304AE056}"/>
    <dgm:cxn modelId="{ACFD7D84-932C-45A1-9283-E5BA7F737620}" type="presParOf" srcId="{783C8459-8209-458A-B3B1-AEE0BB659448}" destId="{8B8A8309-D543-4C82-86CA-AC06F74E2364}" srcOrd="0" destOrd="0" presId="urn:microsoft.com/office/officeart/2005/8/layout/hierarchy1"/>
    <dgm:cxn modelId="{B81EF2D3-5C36-4C22-951E-1EA948A9FABB}" type="presParOf" srcId="{8B8A8309-D543-4C82-86CA-AC06F74E2364}" destId="{C985F974-60DF-42F2-B2C1-E8BA01FB8175}" srcOrd="0" destOrd="0" presId="urn:microsoft.com/office/officeart/2005/8/layout/hierarchy1"/>
    <dgm:cxn modelId="{FB034DB1-FD73-4162-BA2B-FFC844FC5C93}" type="presParOf" srcId="{C985F974-60DF-42F2-B2C1-E8BA01FB8175}" destId="{1BFD5AB7-8270-478C-B264-55A2A2348B6E}" srcOrd="0" destOrd="0" presId="urn:microsoft.com/office/officeart/2005/8/layout/hierarchy1"/>
    <dgm:cxn modelId="{7E41A685-28AD-40AB-8CD6-482585EE897A}" type="presParOf" srcId="{C985F974-60DF-42F2-B2C1-E8BA01FB8175}" destId="{1CD059F8-7233-4748-86D6-CA07E8A8B50E}" srcOrd="1" destOrd="0" presId="urn:microsoft.com/office/officeart/2005/8/layout/hierarchy1"/>
    <dgm:cxn modelId="{607B8ED2-880F-4E73-97D1-124BED9A36D6}" type="presParOf" srcId="{8B8A8309-D543-4C82-86CA-AC06F74E2364}" destId="{F7CD4FC3-5545-4AC7-BCA2-751FC41E73FA}" srcOrd="1" destOrd="0" presId="urn:microsoft.com/office/officeart/2005/8/layout/hierarchy1"/>
    <dgm:cxn modelId="{1128CBF3-95CC-4606-9764-331A5E32D0FE}" type="presParOf" srcId="{783C8459-8209-458A-B3B1-AEE0BB659448}" destId="{B1E1EACE-B8EE-4AC8-810C-34B17D516BDB}" srcOrd="1" destOrd="0" presId="urn:microsoft.com/office/officeart/2005/8/layout/hierarchy1"/>
    <dgm:cxn modelId="{A62902C6-0E36-48AA-BA92-9C8D4DD7E39C}" type="presParOf" srcId="{B1E1EACE-B8EE-4AC8-810C-34B17D516BDB}" destId="{C142FE5A-ED00-4386-8E1E-6D1A0A816E22}" srcOrd="0" destOrd="0" presId="urn:microsoft.com/office/officeart/2005/8/layout/hierarchy1"/>
    <dgm:cxn modelId="{11FC76D7-84A1-4AC4-87A7-4711B55729F7}" type="presParOf" srcId="{C142FE5A-ED00-4386-8E1E-6D1A0A816E22}" destId="{F485E291-A1EB-48A2-9E34-029BA6EB4994}" srcOrd="0" destOrd="0" presId="urn:microsoft.com/office/officeart/2005/8/layout/hierarchy1"/>
    <dgm:cxn modelId="{09E98820-98CA-489B-B987-699717EEB455}" type="presParOf" srcId="{C142FE5A-ED00-4386-8E1E-6D1A0A816E22}" destId="{BC861332-D457-454E-AA0D-25D974E23DFC}" srcOrd="1" destOrd="0" presId="urn:microsoft.com/office/officeart/2005/8/layout/hierarchy1"/>
    <dgm:cxn modelId="{AE393514-56CB-47DB-BF18-4F7C6857E948}" type="presParOf" srcId="{B1E1EACE-B8EE-4AC8-810C-34B17D516BDB}" destId="{1317B7B5-0D78-4751-ACF1-DB7216894B75}" srcOrd="1" destOrd="0" presId="urn:microsoft.com/office/officeart/2005/8/layout/hierarchy1"/>
    <dgm:cxn modelId="{7DBCF5F0-9841-4A2E-8261-C05808960959}" type="presParOf" srcId="{783C8459-8209-458A-B3B1-AEE0BB659448}" destId="{A0375B1D-1700-4240-95C4-E4A29771520E}" srcOrd="2" destOrd="0" presId="urn:microsoft.com/office/officeart/2005/8/layout/hierarchy1"/>
    <dgm:cxn modelId="{AEFBF3C7-7436-4F82-A0A7-792305DE6254}" type="presParOf" srcId="{A0375B1D-1700-4240-95C4-E4A29771520E}" destId="{607A3611-3940-4357-8AE4-95745A53DAE6}" srcOrd="0" destOrd="0" presId="urn:microsoft.com/office/officeart/2005/8/layout/hierarchy1"/>
    <dgm:cxn modelId="{EEE54F7F-2E03-46C3-A11B-E1ACDC16A550}" type="presParOf" srcId="{607A3611-3940-4357-8AE4-95745A53DAE6}" destId="{A299B954-DFB9-4232-A429-E741F442A5D2}" srcOrd="0" destOrd="0" presId="urn:microsoft.com/office/officeart/2005/8/layout/hierarchy1"/>
    <dgm:cxn modelId="{60BC5937-9ABC-4649-8B93-2C01FD772279}" type="presParOf" srcId="{607A3611-3940-4357-8AE4-95745A53DAE6}" destId="{BC11EC9E-9E11-4104-A4C7-E3544C555FD7}" srcOrd="1" destOrd="0" presId="urn:microsoft.com/office/officeart/2005/8/layout/hierarchy1"/>
    <dgm:cxn modelId="{6376BFAD-5099-4E5B-96EA-69EFA9D583DD}" type="presParOf" srcId="{A0375B1D-1700-4240-95C4-E4A29771520E}" destId="{B3B121F5-AB8B-4891-BAB0-8970C96BC84A}" srcOrd="1" destOrd="0" presId="urn:microsoft.com/office/officeart/2005/8/layout/hierarchy1"/>
    <dgm:cxn modelId="{EC9EE8AE-E640-4C1F-BFB8-FFB1E74F633A}" type="presParOf" srcId="{783C8459-8209-458A-B3B1-AEE0BB659448}" destId="{165F4EB4-834F-41C0-8E31-A713805D6897}" srcOrd="3" destOrd="0" presId="urn:microsoft.com/office/officeart/2005/8/layout/hierarchy1"/>
    <dgm:cxn modelId="{D9FDC380-FDDB-4016-A37E-6BAF7FD6BFFA}" type="presParOf" srcId="{165F4EB4-834F-41C0-8E31-A713805D6897}" destId="{BCD04AF1-BB3A-404E-80BA-CE25DAD505E6}" srcOrd="0" destOrd="0" presId="urn:microsoft.com/office/officeart/2005/8/layout/hierarchy1"/>
    <dgm:cxn modelId="{C1F731DF-CC24-4BFC-BFE7-9C57E25DF811}" type="presParOf" srcId="{BCD04AF1-BB3A-404E-80BA-CE25DAD505E6}" destId="{6B5B6261-F6C5-4048-8618-E9AAE379D186}" srcOrd="0" destOrd="0" presId="urn:microsoft.com/office/officeart/2005/8/layout/hierarchy1"/>
    <dgm:cxn modelId="{830F2FFB-BD35-4947-941C-A55E8D5C0DB3}" type="presParOf" srcId="{BCD04AF1-BB3A-404E-80BA-CE25DAD505E6}" destId="{5AC786C0-C60F-4CCC-9DA3-F5ECB3B89501}" srcOrd="1" destOrd="0" presId="urn:microsoft.com/office/officeart/2005/8/layout/hierarchy1"/>
    <dgm:cxn modelId="{7709F7A4-AC32-4165-B9D5-AED97834AFB2}" type="presParOf" srcId="{165F4EB4-834F-41C0-8E31-A713805D6897}" destId="{7745ED13-D1B7-486E-BD87-4EE08234F1C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B796687C-7898-460A-862C-E5CE9ADA725E}">
      <dgm:prSet/>
      <dgm:spPr/>
      <dgm:t>
        <a:bodyPr/>
        <a:lstStyle/>
        <a:p>
          <a:r>
            <a:rPr lang="en-GB" dirty="0"/>
            <a:t>Many children need help with difficulties – e.g. PTSD, trauma, anxiety/depression, ADHD.  Services are very variable and in some areas non existent/ inadequate. We’ve known this for a long time.   </a:t>
          </a:r>
        </a:p>
      </dgm:t>
    </dgm:pt>
    <dgm:pt modelId="{0B3A75F9-9D8B-42A2-A07A-AB1541572D21}" type="parTrans" cxnId="{ED8EB2B3-5EA3-464A-A0B6-B5ED3C0C7645}">
      <dgm:prSet/>
      <dgm:spPr/>
      <dgm:t>
        <a:bodyPr/>
        <a:lstStyle/>
        <a:p>
          <a:endParaRPr lang="en-GB"/>
        </a:p>
      </dgm:t>
    </dgm:pt>
    <dgm:pt modelId="{10ABD25F-1068-457E-82C9-BDF4DE4B61AF}" type="sibTrans" cxnId="{ED8EB2B3-5EA3-464A-A0B6-B5ED3C0C7645}">
      <dgm:prSet/>
      <dgm:spPr/>
      <dgm:t>
        <a:bodyPr/>
        <a:lstStyle/>
        <a:p>
          <a:endParaRPr lang="en-GB"/>
        </a:p>
      </dgm:t>
    </dgm:pt>
    <dgm:pt modelId="{83B03053-C80F-4969-A8F0-5A32BD48F26D}">
      <dgm:prSet/>
      <dgm:spPr/>
      <dgm:t>
        <a:bodyPr/>
        <a:lstStyle/>
        <a:p>
          <a:r>
            <a:rPr lang="en-GB" dirty="0"/>
            <a:t>Interventions are provided but evaluated differently and findings can’t be compared.  No core set of measures. Are evidence based interventions being offered to children and families? </a:t>
          </a:r>
        </a:p>
      </dgm:t>
    </dgm:pt>
    <dgm:pt modelId="{8DE72AE0-B76B-4541-92FF-A57E7D094176}" type="parTrans" cxnId="{6A3BD970-FC93-43B4-A881-AD03D7F6F2B2}">
      <dgm:prSet/>
      <dgm:spPr/>
      <dgm:t>
        <a:bodyPr/>
        <a:lstStyle/>
        <a:p>
          <a:endParaRPr lang="en-GB"/>
        </a:p>
      </dgm:t>
    </dgm:pt>
    <dgm:pt modelId="{96AFE5BD-AE51-4DDF-88E9-127863D122ED}" type="sibTrans" cxnId="{6A3BD970-FC93-43B4-A881-AD03D7F6F2B2}">
      <dgm:prSet/>
      <dgm:spPr/>
      <dgm:t>
        <a:bodyPr/>
        <a:lstStyle/>
        <a:p>
          <a:endParaRPr lang="en-GB"/>
        </a:p>
      </dgm:t>
    </dgm:pt>
    <dgm:pt modelId="{AA2433C0-F2E5-4E1E-8E2F-BC8D670C70E9}">
      <dgm:prSet/>
      <dgm:spPr/>
      <dgm:t>
        <a:bodyPr/>
        <a:lstStyle/>
        <a:p>
          <a:r>
            <a:rPr lang="en-GB" dirty="0"/>
            <a:t>Multiple high profile sector reviews but not seeing children and young people’s needs in the round with sectors interlinked.   Too siloed an approach</a:t>
          </a:r>
        </a:p>
      </dgm:t>
    </dgm:pt>
    <dgm:pt modelId="{BA34204A-37F9-47A8-AB96-DBDBB948AE74}" type="parTrans" cxnId="{47D6FABD-0123-48F5-8A27-57F491D1ADB0}">
      <dgm:prSet/>
      <dgm:spPr/>
      <dgm:t>
        <a:bodyPr/>
        <a:lstStyle/>
        <a:p>
          <a:endParaRPr lang="en-GB"/>
        </a:p>
      </dgm:t>
    </dgm:pt>
    <dgm:pt modelId="{E854252E-184D-4508-8006-5E6531768BDE}" type="sibTrans" cxnId="{47D6FABD-0123-48F5-8A27-57F491D1ADB0}">
      <dgm:prSet/>
      <dgm:spPr/>
      <dgm:t>
        <a:bodyPr/>
        <a:lstStyle/>
        <a:p>
          <a:endParaRPr lang="en-GB"/>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42C0DE02-C9BD-41F8-BAAE-8E9653BF29A4}" type="pres">
      <dgm:prSet presAssocID="{B796687C-7898-460A-862C-E5CE9ADA725E}" presName="hierRoot1" presStyleCnt="0"/>
      <dgm:spPr/>
    </dgm:pt>
    <dgm:pt modelId="{4B75ABA6-24A7-4201-BB34-D8C3D5BCE5DD}" type="pres">
      <dgm:prSet presAssocID="{B796687C-7898-460A-862C-E5CE9ADA725E}" presName="composite" presStyleCnt="0"/>
      <dgm:spPr/>
    </dgm:pt>
    <dgm:pt modelId="{8F6E354F-9EC8-4A18-90BC-A56A39D34394}" type="pres">
      <dgm:prSet presAssocID="{B796687C-7898-460A-862C-E5CE9ADA725E}" presName="background" presStyleLbl="node0" presStyleIdx="0" presStyleCnt="3"/>
      <dgm:spPr/>
    </dgm:pt>
    <dgm:pt modelId="{28EA272D-33CB-47E8-AA84-9B5B650F7B94}" type="pres">
      <dgm:prSet presAssocID="{B796687C-7898-460A-862C-E5CE9ADA725E}" presName="text" presStyleLbl="fgAcc0" presStyleIdx="0" presStyleCnt="3">
        <dgm:presLayoutVars>
          <dgm:chPref val="3"/>
        </dgm:presLayoutVars>
      </dgm:prSet>
      <dgm:spPr/>
    </dgm:pt>
    <dgm:pt modelId="{2A579CE6-B4CD-4328-BCFD-3A0CEE6C71E5}" type="pres">
      <dgm:prSet presAssocID="{B796687C-7898-460A-862C-E5CE9ADA725E}" presName="hierChild2" presStyleCnt="0"/>
      <dgm:spPr/>
    </dgm:pt>
    <dgm:pt modelId="{03669460-365A-4607-9B3C-71952580B9A4}" type="pres">
      <dgm:prSet presAssocID="{83B03053-C80F-4969-A8F0-5A32BD48F26D}" presName="hierRoot1" presStyleCnt="0"/>
      <dgm:spPr/>
    </dgm:pt>
    <dgm:pt modelId="{7592EF05-99D3-4B9B-B753-C408747D8C9A}" type="pres">
      <dgm:prSet presAssocID="{83B03053-C80F-4969-A8F0-5A32BD48F26D}" presName="composite" presStyleCnt="0"/>
      <dgm:spPr/>
    </dgm:pt>
    <dgm:pt modelId="{0684FB2E-B05C-41FE-B99D-A201CA957716}" type="pres">
      <dgm:prSet presAssocID="{83B03053-C80F-4969-A8F0-5A32BD48F26D}" presName="background" presStyleLbl="node0" presStyleIdx="1" presStyleCnt="3"/>
      <dgm:spPr/>
    </dgm:pt>
    <dgm:pt modelId="{426208A1-7B6B-4341-87D6-4F5062414DBF}" type="pres">
      <dgm:prSet presAssocID="{83B03053-C80F-4969-A8F0-5A32BD48F26D}" presName="text" presStyleLbl="fgAcc0" presStyleIdx="1" presStyleCnt="3">
        <dgm:presLayoutVars>
          <dgm:chPref val="3"/>
        </dgm:presLayoutVars>
      </dgm:prSet>
      <dgm:spPr/>
    </dgm:pt>
    <dgm:pt modelId="{E5BE1FE4-98FD-4014-B313-A6CA86122918}" type="pres">
      <dgm:prSet presAssocID="{83B03053-C80F-4969-A8F0-5A32BD48F26D}" presName="hierChild2" presStyleCnt="0"/>
      <dgm:spPr/>
    </dgm:pt>
    <dgm:pt modelId="{4AED9B1F-4DF8-485F-9BB5-3A8CBB820594}" type="pres">
      <dgm:prSet presAssocID="{AA2433C0-F2E5-4E1E-8E2F-BC8D670C70E9}" presName="hierRoot1" presStyleCnt="0"/>
      <dgm:spPr/>
    </dgm:pt>
    <dgm:pt modelId="{798361D5-FC22-4D87-9208-BE0172064D92}" type="pres">
      <dgm:prSet presAssocID="{AA2433C0-F2E5-4E1E-8E2F-BC8D670C70E9}" presName="composite" presStyleCnt="0"/>
      <dgm:spPr/>
    </dgm:pt>
    <dgm:pt modelId="{4F48DA16-BF07-49FC-8EF6-E570D1A2F725}" type="pres">
      <dgm:prSet presAssocID="{AA2433C0-F2E5-4E1E-8E2F-BC8D670C70E9}" presName="background" presStyleLbl="node0" presStyleIdx="2" presStyleCnt="3"/>
      <dgm:spPr/>
    </dgm:pt>
    <dgm:pt modelId="{9BEBFA9B-F2DA-4C89-A02A-6056634E9704}" type="pres">
      <dgm:prSet presAssocID="{AA2433C0-F2E5-4E1E-8E2F-BC8D670C70E9}" presName="text" presStyleLbl="fgAcc0" presStyleIdx="2" presStyleCnt="3">
        <dgm:presLayoutVars>
          <dgm:chPref val="3"/>
        </dgm:presLayoutVars>
      </dgm:prSet>
      <dgm:spPr/>
    </dgm:pt>
    <dgm:pt modelId="{0A4B6E30-F339-4B6B-A2BF-659896B9F90F}" type="pres">
      <dgm:prSet presAssocID="{AA2433C0-F2E5-4E1E-8E2F-BC8D670C70E9}" presName="hierChild2" presStyleCnt="0"/>
      <dgm:spPr/>
    </dgm:pt>
  </dgm:ptLst>
  <dgm:cxnLst>
    <dgm:cxn modelId="{1EAE9117-F92A-48FE-A3E3-510F93366D02}" type="presOf" srcId="{AA2433C0-F2E5-4E1E-8E2F-BC8D670C70E9}" destId="{9BEBFA9B-F2DA-4C89-A02A-6056634E9704}" srcOrd="0" destOrd="0" presId="urn:microsoft.com/office/officeart/2005/8/layout/hierarchy1"/>
    <dgm:cxn modelId="{EF5AB33A-C8BF-483E-9655-96C868B33D8F}" type="presOf" srcId="{B796687C-7898-460A-862C-E5CE9ADA725E}" destId="{28EA272D-33CB-47E8-AA84-9B5B650F7B94}" srcOrd="0" destOrd="0" presId="urn:microsoft.com/office/officeart/2005/8/layout/hierarchy1"/>
    <dgm:cxn modelId="{6A3BD970-FC93-43B4-A881-AD03D7F6F2B2}" srcId="{A38AA61A-955C-46FA-B8B0-6371511C831F}" destId="{83B03053-C80F-4969-A8F0-5A32BD48F26D}" srcOrd="1" destOrd="0" parTransId="{8DE72AE0-B76B-4541-92FF-A57E7D094176}" sibTransId="{96AFE5BD-AE51-4DDF-88E9-127863D122ED}"/>
    <dgm:cxn modelId="{1A51F9A1-0AC8-4EC4-8077-93004EA6DE81}" type="presOf" srcId="{A38AA61A-955C-46FA-B8B0-6371511C831F}" destId="{783C8459-8209-458A-B3B1-AEE0BB659448}" srcOrd="0" destOrd="0" presId="urn:microsoft.com/office/officeart/2005/8/layout/hierarchy1"/>
    <dgm:cxn modelId="{ED8EB2B3-5EA3-464A-A0B6-B5ED3C0C7645}" srcId="{A38AA61A-955C-46FA-B8B0-6371511C831F}" destId="{B796687C-7898-460A-862C-E5CE9ADA725E}" srcOrd="0" destOrd="0" parTransId="{0B3A75F9-9D8B-42A2-A07A-AB1541572D21}" sibTransId="{10ABD25F-1068-457E-82C9-BDF4DE4B61AF}"/>
    <dgm:cxn modelId="{47D6FABD-0123-48F5-8A27-57F491D1ADB0}" srcId="{A38AA61A-955C-46FA-B8B0-6371511C831F}" destId="{AA2433C0-F2E5-4E1E-8E2F-BC8D670C70E9}" srcOrd="2" destOrd="0" parTransId="{BA34204A-37F9-47A8-AB96-DBDBB948AE74}" sibTransId="{E854252E-184D-4508-8006-5E6531768BDE}"/>
    <dgm:cxn modelId="{4126FAE4-FC3D-4296-8211-D3A3F470DF49}" type="presOf" srcId="{83B03053-C80F-4969-A8F0-5A32BD48F26D}" destId="{426208A1-7B6B-4341-87D6-4F5062414DBF}" srcOrd="0" destOrd="0" presId="urn:microsoft.com/office/officeart/2005/8/layout/hierarchy1"/>
    <dgm:cxn modelId="{EC57668E-3C40-4F5B-88B3-12EAF3A75348}" type="presParOf" srcId="{783C8459-8209-458A-B3B1-AEE0BB659448}" destId="{42C0DE02-C9BD-41F8-BAAE-8E9653BF29A4}" srcOrd="0" destOrd="0" presId="urn:microsoft.com/office/officeart/2005/8/layout/hierarchy1"/>
    <dgm:cxn modelId="{7BDE1176-060E-46CD-A5AB-76E91CA55428}" type="presParOf" srcId="{42C0DE02-C9BD-41F8-BAAE-8E9653BF29A4}" destId="{4B75ABA6-24A7-4201-BB34-D8C3D5BCE5DD}" srcOrd="0" destOrd="0" presId="urn:microsoft.com/office/officeart/2005/8/layout/hierarchy1"/>
    <dgm:cxn modelId="{B34ED7B5-BD76-40DE-B12F-98A8C9E9E52C}" type="presParOf" srcId="{4B75ABA6-24A7-4201-BB34-D8C3D5BCE5DD}" destId="{8F6E354F-9EC8-4A18-90BC-A56A39D34394}" srcOrd="0" destOrd="0" presId="urn:microsoft.com/office/officeart/2005/8/layout/hierarchy1"/>
    <dgm:cxn modelId="{7207748C-15D8-4C54-A837-073F84BBEF9B}" type="presParOf" srcId="{4B75ABA6-24A7-4201-BB34-D8C3D5BCE5DD}" destId="{28EA272D-33CB-47E8-AA84-9B5B650F7B94}" srcOrd="1" destOrd="0" presId="urn:microsoft.com/office/officeart/2005/8/layout/hierarchy1"/>
    <dgm:cxn modelId="{7179D527-DC4A-4E02-924A-FC9DC87F6887}" type="presParOf" srcId="{42C0DE02-C9BD-41F8-BAAE-8E9653BF29A4}" destId="{2A579CE6-B4CD-4328-BCFD-3A0CEE6C71E5}" srcOrd="1" destOrd="0" presId="urn:microsoft.com/office/officeart/2005/8/layout/hierarchy1"/>
    <dgm:cxn modelId="{FED030FC-A7E7-4587-B132-26F919B0C8E3}" type="presParOf" srcId="{783C8459-8209-458A-B3B1-AEE0BB659448}" destId="{03669460-365A-4607-9B3C-71952580B9A4}" srcOrd="1" destOrd="0" presId="urn:microsoft.com/office/officeart/2005/8/layout/hierarchy1"/>
    <dgm:cxn modelId="{7D00ABC4-499B-4AD6-A54A-6B567B7B5617}" type="presParOf" srcId="{03669460-365A-4607-9B3C-71952580B9A4}" destId="{7592EF05-99D3-4B9B-B753-C408747D8C9A}" srcOrd="0" destOrd="0" presId="urn:microsoft.com/office/officeart/2005/8/layout/hierarchy1"/>
    <dgm:cxn modelId="{B66AF917-5070-4BFF-9540-C2AEDF152468}" type="presParOf" srcId="{7592EF05-99D3-4B9B-B753-C408747D8C9A}" destId="{0684FB2E-B05C-41FE-B99D-A201CA957716}" srcOrd="0" destOrd="0" presId="urn:microsoft.com/office/officeart/2005/8/layout/hierarchy1"/>
    <dgm:cxn modelId="{A6132BEC-CD77-475E-BCDF-7F7261381A46}" type="presParOf" srcId="{7592EF05-99D3-4B9B-B753-C408747D8C9A}" destId="{426208A1-7B6B-4341-87D6-4F5062414DBF}" srcOrd="1" destOrd="0" presId="urn:microsoft.com/office/officeart/2005/8/layout/hierarchy1"/>
    <dgm:cxn modelId="{FA603284-A536-4EBA-9926-6D78823285AB}" type="presParOf" srcId="{03669460-365A-4607-9B3C-71952580B9A4}" destId="{E5BE1FE4-98FD-4014-B313-A6CA86122918}" srcOrd="1" destOrd="0" presId="urn:microsoft.com/office/officeart/2005/8/layout/hierarchy1"/>
    <dgm:cxn modelId="{6536346B-8AB7-4F5A-8C0D-EF0606588A7E}" type="presParOf" srcId="{783C8459-8209-458A-B3B1-AEE0BB659448}" destId="{4AED9B1F-4DF8-485F-9BB5-3A8CBB820594}" srcOrd="2" destOrd="0" presId="urn:microsoft.com/office/officeart/2005/8/layout/hierarchy1"/>
    <dgm:cxn modelId="{8F2B86CB-ED0A-45BB-BEB9-04A787FA9012}" type="presParOf" srcId="{4AED9B1F-4DF8-485F-9BB5-3A8CBB820594}" destId="{798361D5-FC22-4D87-9208-BE0172064D92}" srcOrd="0" destOrd="0" presId="urn:microsoft.com/office/officeart/2005/8/layout/hierarchy1"/>
    <dgm:cxn modelId="{2ED2AB18-5507-47C8-9F19-2EF3E6362BE5}" type="presParOf" srcId="{798361D5-FC22-4D87-9208-BE0172064D92}" destId="{4F48DA16-BF07-49FC-8EF6-E570D1A2F725}" srcOrd="0" destOrd="0" presId="urn:microsoft.com/office/officeart/2005/8/layout/hierarchy1"/>
    <dgm:cxn modelId="{A68A8D90-9724-4518-B88A-FDCF83CF0F51}" type="presParOf" srcId="{798361D5-FC22-4D87-9208-BE0172064D92}" destId="{9BEBFA9B-F2DA-4C89-A02A-6056634E9704}" srcOrd="1" destOrd="0" presId="urn:microsoft.com/office/officeart/2005/8/layout/hierarchy1"/>
    <dgm:cxn modelId="{2712746B-CC99-4516-9437-4787D1E31C90}" type="presParOf" srcId="{4AED9B1F-4DF8-485F-9BB5-3A8CBB820594}" destId="{0A4B6E30-F339-4B6B-A2BF-659896B9F90F}"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38AA61A-955C-46FA-B8B0-6371511C831F}"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83B03053-C80F-4969-A8F0-5A32BD48F26D}">
      <dgm:prSet/>
      <dgm:spPr/>
      <dgm:t>
        <a:bodyPr/>
        <a:lstStyle/>
        <a:p>
          <a:r>
            <a:rPr lang="en-GB" dirty="0"/>
            <a:t>Lack</a:t>
          </a:r>
          <a:r>
            <a:rPr lang="en-GB" baseline="0" dirty="0"/>
            <a:t> of evidence informed decision making. Often costs rather than needs led. Market pressures and higher costs associated with higher staffing ratios</a:t>
          </a:r>
          <a:endParaRPr lang="en-GB" dirty="0"/>
        </a:p>
      </dgm:t>
    </dgm:pt>
    <dgm:pt modelId="{8DE72AE0-B76B-4541-92FF-A57E7D094176}" type="parTrans" cxnId="{6A3BD970-FC93-43B4-A881-AD03D7F6F2B2}">
      <dgm:prSet/>
      <dgm:spPr/>
      <dgm:t>
        <a:bodyPr/>
        <a:lstStyle/>
        <a:p>
          <a:endParaRPr lang="en-GB"/>
        </a:p>
      </dgm:t>
    </dgm:pt>
    <dgm:pt modelId="{96AFE5BD-AE51-4DDF-88E9-127863D122ED}" type="sibTrans" cxnId="{6A3BD970-FC93-43B4-A881-AD03D7F6F2B2}">
      <dgm:prSet/>
      <dgm:spPr/>
      <dgm:t>
        <a:bodyPr/>
        <a:lstStyle/>
        <a:p>
          <a:endParaRPr lang="en-GB"/>
        </a:p>
      </dgm:t>
    </dgm:pt>
    <dgm:pt modelId="{E6091D64-A81D-724C-93B7-E54240E775F4}">
      <dgm:prSet/>
      <dgm:spPr/>
      <dgm:t>
        <a:bodyPr/>
        <a:lstStyle/>
        <a:p>
          <a:r>
            <a:rPr lang="en-US" dirty="0"/>
            <a:t>Small</a:t>
          </a:r>
          <a:r>
            <a:rPr lang="en-US" baseline="0" dirty="0"/>
            <a:t> proportion of placement skew the budget:</a:t>
          </a:r>
        </a:p>
        <a:p>
          <a:r>
            <a:rPr lang="en-US" baseline="0" dirty="0"/>
            <a:t>Up to 16% of the budget spent on the 10 highest cost placements</a:t>
          </a:r>
        </a:p>
        <a:p>
          <a:r>
            <a:rPr lang="en-US" baseline="0" dirty="0"/>
            <a:t>Weekly unit costs in excess of £7,000</a:t>
          </a:r>
        </a:p>
        <a:p>
          <a:r>
            <a:rPr lang="en-US" baseline="0" dirty="0"/>
            <a:t>Lack of control over annual uplifts, especially where supply is limited</a:t>
          </a:r>
          <a:endParaRPr lang="en-US" dirty="0"/>
        </a:p>
      </dgm:t>
    </dgm:pt>
    <dgm:pt modelId="{584802A0-7D2D-1E43-AF73-8D29FC044D03}" type="parTrans" cxnId="{D4AD57DF-B36C-374A-BDD0-548F3C980B4A}">
      <dgm:prSet/>
      <dgm:spPr/>
      <dgm:t>
        <a:bodyPr/>
        <a:lstStyle/>
        <a:p>
          <a:endParaRPr lang="en-US"/>
        </a:p>
      </dgm:t>
    </dgm:pt>
    <dgm:pt modelId="{3D204833-EC15-3340-B405-373DDA6D58BE}" type="sibTrans" cxnId="{D4AD57DF-B36C-374A-BDD0-548F3C980B4A}">
      <dgm:prSet/>
      <dgm:spPr/>
      <dgm:t>
        <a:bodyPr/>
        <a:lstStyle/>
        <a:p>
          <a:endParaRPr lang="en-US"/>
        </a:p>
      </dgm:t>
    </dgm:pt>
    <dgm:pt modelId="{783C8459-8209-458A-B3B1-AEE0BB659448}" type="pres">
      <dgm:prSet presAssocID="{A38AA61A-955C-46FA-B8B0-6371511C831F}" presName="hierChild1" presStyleCnt="0">
        <dgm:presLayoutVars>
          <dgm:chPref val="1"/>
          <dgm:dir/>
          <dgm:animOne val="branch"/>
          <dgm:animLvl val="lvl"/>
          <dgm:resizeHandles/>
        </dgm:presLayoutVars>
      </dgm:prSet>
      <dgm:spPr/>
    </dgm:pt>
    <dgm:pt modelId="{03669460-365A-4607-9B3C-71952580B9A4}" type="pres">
      <dgm:prSet presAssocID="{83B03053-C80F-4969-A8F0-5A32BD48F26D}" presName="hierRoot1" presStyleCnt="0"/>
      <dgm:spPr/>
    </dgm:pt>
    <dgm:pt modelId="{7592EF05-99D3-4B9B-B753-C408747D8C9A}" type="pres">
      <dgm:prSet presAssocID="{83B03053-C80F-4969-A8F0-5A32BD48F26D}" presName="composite" presStyleCnt="0"/>
      <dgm:spPr/>
    </dgm:pt>
    <dgm:pt modelId="{0684FB2E-B05C-41FE-B99D-A201CA957716}" type="pres">
      <dgm:prSet presAssocID="{83B03053-C80F-4969-A8F0-5A32BD48F26D}" presName="background" presStyleLbl="node0" presStyleIdx="0" presStyleCnt="2"/>
      <dgm:spPr/>
    </dgm:pt>
    <dgm:pt modelId="{426208A1-7B6B-4341-87D6-4F5062414DBF}" type="pres">
      <dgm:prSet presAssocID="{83B03053-C80F-4969-A8F0-5A32BD48F26D}" presName="text" presStyleLbl="fgAcc0" presStyleIdx="0" presStyleCnt="2">
        <dgm:presLayoutVars>
          <dgm:chPref val="3"/>
        </dgm:presLayoutVars>
      </dgm:prSet>
      <dgm:spPr/>
    </dgm:pt>
    <dgm:pt modelId="{E5BE1FE4-98FD-4014-B313-A6CA86122918}" type="pres">
      <dgm:prSet presAssocID="{83B03053-C80F-4969-A8F0-5A32BD48F26D}" presName="hierChild2" presStyleCnt="0"/>
      <dgm:spPr/>
    </dgm:pt>
    <dgm:pt modelId="{D326B8F4-535D-C940-8E78-CDF43E52D9AE}" type="pres">
      <dgm:prSet presAssocID="{E6091D64-A81D-724C-93B7-E54240E775F4}" presName="hierRoot1" presStyleCnt="0"/>
      <dgm:spPr/>
    </dgm:pt>
    <dgm:pt modelId="{DF234D2E-0E7C-C641-98BC-283FEB1F43C3}" type="pres">
      <dgm:prSet presAssocID="{E6091D64-A81D-724C-93B7-E54240E775F4}" presName="composite" presStyleCnt="0"/>
      <dgm:spPr/>
    </dgm:pt>
    <dgm:pt modelId="{E24FD728-E751-4941-9042-1ADAB9C9CC14}" type="pres">
      <dgm:prSet presAssocID="{E6091D64-A81D-724C-93B7-E54240E775F4}" presName="background" presStyleLbl="node0" presStyleIdx="1" presStyleCnt="2"/>
      <dgm:spPr/>
    </dgm:pt>
    <dgm:pt modelId="{90727B8E-1720-5448-9D05-0E223D5B4613}" type="pres">
      <dgm:prSet presAssocID="{E6091D64-A81D-724C-93B7-E54240E775F4}" presName="text" presStyleLbl="fgAcc0" presStyleIdx="1" presStyleCnt="2">
        <dgm:presLayoutVars>
          <dgm:chPref val="3"/>
        </dgm:presLayoutVars>
      </dgm:prSet>
      <dgm:spPr/>
    </dgm:pt>
    <dgm:pt modelId="{40651E8A-F1EA-7F4D-88D9-25CB3CE6DD8C}" type="pres">
      <dgm:prSet presAssocID="{E6091D64-A81D-724C-93B7-E54240E775F4}" presName="hierChild2" presStyleCnt="0"/>
      <dgm:spPr/>
    </dgm:pt>
  </dgm:ptLst>
  <dgm:cxnLst>
    <dgm:cxn modelId="{6A3BD970-FC93-43B4-A881-AD03D7F6F2B2}" srcId="{A38AA61A-955C-46FA-B8B0-6371511C831F}" destId="{83B03053-C80F-4969-A8F0-5A32BD48F26D}" srcOrd="0" destOrd="0" parTransId="{8DE72AE0-B76B-4541-92FF-A57E7D094176}" sibTransId="{96AFE5BD-AE51-4DDF-88E9-127863D122ED}"/>
    <dgm:cxn modelId="{1A51F9A1-0AC8-4EC4-8077-93004EA6DE81}" type="presOf" srcId="{A38AA61A-955C-46FA-B8B0-6371511C831F}" destId="{783C8459-8209-458A-B3B1-AEE0BB659448}" srcOrd="0" destOrd="0" presId="urn:microsoft.com/office/officeart/2005/8/layout/hierarchy1"/>
    <dgm:cxn modelId="{D4AD57DF-B36C-374A-BDD0-548F3C980B4A}" srcId="{A38AA61A-955C-46FA-B8B0-6371511C831F}" destId="{E6091D64-A81D-724C-93B7-E54240E775F4}" srcOrd="1" destOrd="0" parTransId="{584802A0-7D2D-1E43-AF73-8D29FC044D03}" sibTransId="{3D204833-EC15-3340-B405-373DDA6D58BE}"/>
    <dgm:cxn modelId="{4126FAE4-FC3D-4296-8211-D3A3F470DF49}" type="presOf" srcId="{83B03053-C80F-4969-A8F0-5A32BD48F26D}" destId="{426208A1-7B6B-4341-87D6-4F5062414DBF}" srcOrd="0" destOrd="0" presId="urn:microsoft.com/office/officeart/2005/8/layout/hierarchy1"/>
    <dgm:cxn modelId="{84D23FF3-D57C-7847-869C-76078B1BED31}" type="presOf" srcId="{E6091D64-A81D-724C-93B7-E54240E775F4}" destId="{90727B8E-1720-5448-9D05-0E223D5B4613}" srcOrd="0" destOrd="0" presId="urn:microsoft.com/office/officeart/2005/8/layout/hierarchy1"/>
    <dgm:cxn modelId="{FED030FC-A7E7-4587-B132-26F919B0C8E3}" type="presParOf" srcId="{783C8459-8209-458A-B3B1-AEE0BB659448}" destId="{03669460-365A-4607-9B3C-71952580B9A4}" srcOrd="0" destOrd="0" presId="urn:microsoft.com/office/officeart/2005/8/layout/hierarchy1"/>
    <dgm:cxn modelId="{7D00ABC4-499B-4AD6-A54A-6B567B7B5617}" type="presParOf" srcId="{03669460-365A-4607-9B3C-71952580B9A4}" destId="{7592EF05-99D3-4B9B-B753-C408747D8C9A}" srcOrd="0" destOrd="0" presId="urn:microsoft.com/office/officeart/2005/8/layout/hierarchy1"/>
    <dgm:cxn modelId="{B66AF917-5070-4BFF-9540-C2AEDF152468}" type="presParOf" srcId="{7592EF05-99D3-4B9B-B753-C408747D8C9A}" destId="{0684FB2E-B05C-41FE-B99D-A201CA957716}" srcOrd="0" destOrd="0" presId="urn:microsoft.com/office/officeart/2005/8/layout/hierarchy1"/>
    <dgm:cxn modelId="{A6132BEC-CD77-475E-BCDF-7F7261381A46}" type="presParOf" srcId="{7592EF05-99D3-4B9B-B753-C408747D8C9A}" destId="{426208A1-7B6B-4341-87D6-4F5062414DBF}" srcOrd="1" destOrd="0" presId="urn:microsoft.com/office/officeart/2005/8/layout/hierarchy1"/>
    <dgm:cxn modelId="{FA603284-A536-4EBA-9926-6D78823285AB}" type="presParOf" srcId="{03669460-365A-4607-9B3C-71952580B9A4}" destId="{E5BE1FE4-98FD-4014-B313-A6CA86122918}" srcOrd="1" destOrd="0" presId="urn:microsoft.com/office/officeart/2005/8/layout/hierarchy1"/>
    <dgm:cxn modelId="{CFE5F121-58C2-5946-9763-25A9329A5A4E}" type="presParOf" srcId="{783C8459-8209-458A-B3B1-AEE0BB659448}" destId="{D326B8F4-535D-C940-8E78-CDF43E52D9AE}" srcOrd="1" destOrd="0" presId="urn:microsoft.com/office/officeart/2005/8/layout/hierarchy1"/>
    <dgm:cxn modelId="{F3424FB7-E219-2648-A5B4-4D5EFC00FB2A}" type="presParOf" srcId="{D326B8F4-535D-C940-8E78-CDF43E52D9AE}" destId="{DF234D2E-0E7C-C641-98BC-283FEB1F43C3}" srcOrd="0" destOrd="0" presId="urn:microsoft.com/office/officeart/2005/8/layout/hierarchy1"/>
    <dgm:cxn modelId="{F96BDF52-68D1-824A-A983-01D08037FBA0}" type="presParOf" srcId="{DF234D2E-0E7C-C641-98BC-283FEB1F43C3}" destId="{E24FD728-E751-4941-9042-1ADAB9C9CC14}" srcOrd="0" destOrd="0" presId="urn:microsoft.com/office/officeart/2005/8/layout/hierarchy1"/>
    <dgm:cxn modelId="{36E37629-D562-CF4F-8B77-48615AA77846}" type="presParOf" srcId="{DF234D2E-0E7C-C641-98BC-283FEB1F43C3}" destId="{90727B8E-1720-5448-9D05-0E223D5B4613}" srcOrd="1" destOrd="0" presId="urn:microsoft.com/office/officeart/2005/8/layout/hierarchy1"/>
    <dgm:cxn modelId="{7EFA7A9C-5B7D-E644-BEA1-8A9C169BBEE5}" type="presParOf" srcId="{D326B8F4-535D-C940-8E78-CDF43E52D9AE}" destId="{40651E8A-F1EA-7F4D-88D9-25CB3CE6DD8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6370F-53F5-4401-B7FF-CBB0B896FA9E}">
      <dsp:nvSpPr>
        <dsp:cNvPr id="0" name=""/>
        <dsp:cNvSpPr/>
      </dsp:nvSpPr>
      <dsp:spPr>
        <a:xfrm>
          <a:off x="5391270" y="227387"/>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EDCF97-9E0B-4D8E-9B53-662D3257D73E}">
      <dsp:nvSpPr>
        <dsp:cNvPr id="0" name=""/>
        <dsp:cNvSpPr/>
      </dsp:nvSpPr>
      <dsp:spPr>
        <a:xfrm>
          <a:off x="5891891" y="702977"/>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More children leaving care on permanence orders </a:t>
          </a:r>
          <a:endParaRPr lang="en-US" sz="2200" kern="1200" dirty="0"/>
        </a:p>
      </dsp:txBody>
      <dsp:txXfrm>
        <a:off x="5975688" y="786774"/>
        <a:ext cx="4337991" cy="2693452"/>
      </dsp:txXfrm>
    </dsp:sp>
    <dsp:sp modelId="{20D725BC-170A-405A-97B5-93D3A08A6E41}">
      <dsp:nvSpPr>
        <dsp:cNvPr id="0" name=""/>
        <dsp:cNvSpPr/>
      </dsp:nvSpPr>
      <dsp:spPr>
        <a:xfrm>
          <a:off x="-387988" y="272763"/>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F9DE70-8B82-42C8-9B7D-2A4A57980502}">
      <dsp:nvSpPr>
        <dsp:cNvPr id="0" name=""/>
        <dsp:cNvSpPr/>
      </dsp:nvSpPr>
      <dsp:spPr>
        <a:xfrm>
          <a:off x="112631" y="748353"/>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 to ensure that children have a secure, stable, and loving family to support them throughout childhood and beyond and to give them a sense of security, continuity, commitment, identity, and belonging.” (The Care Planning Regulations, 2015, p 22). </a:t>
          </a:r>
          <a:endParaRPr lang="en-US" sz="2200" kern="1200" dirty="0"/>
        </a:p>
      </dsp:txBody>
      <dsp:txXfrm>
        <a:off x="196428" y="832150"/>
        <a:ext cx="4337991" cy="26934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84FB2E-B05C-41FE-B99D-A201CA957716}">
      <dsp:nvSpPr>
        <dsp:cNvPr id="0" name=""/>
        <dsp:cNvSpPr/>
      </dsp:nvSpPr>
      <dsp:spPr>
        <a:xfrm>
          <a:off x="1283" y="248587"/>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6208A1-7B6B-4341-87D6-4F5062414DBF}">
      <dsp:nvSpPr>
        <dsp:cNvPr id="0" name=""/>
        <dsp:cNvSpPr/>
      </dsp:nvSpPr>
      <dsp:spPr>
        <a:xfrm>
          <a:off x="501904" y="724177"/>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The establishment of regional and/or sub-regional consortia:</a:t>
          </a:r>
        </a:p>
        <a:p>
          <a:pPr marL="0" lvl="0" indent="0" algn="ctr" defTabSz="977900">
            <a:lnSpc>
              <a:spcPct val="90000"/>
            </a:lnSpc>
            <a:spcBef>
              <a:spcPct val="0"/>
            </a:spcBef>
            <a:spcAft>
              <a:spcPct val="35000"/>
            </a:spcAft>
            <a:buNone/>
          </a:pPr>
          <a:r>
            <a:rPr lang="en-GB" sz="2200" kern="1200" dirty="0"/>
            <a:t>Address market pressures</a:t>
          </a:r>
        </a:p>
        <a:p>
          <a:pPr marL="0" lvl="0" indent="0" algn="ctr" defTabSz="977900">
            <a:lnSpc>
              <a:spcPct val="90000"/>
            </a:lnSpc>
            <a:spcBef>
              <a:spcPct val="0"/>
            </a:spcBef>
            <a:spcAft>
              <a:spcPct val="35000"/>
            </a:spcAft>
            <a:buNone/>
          </a:pPr>
          <a:r>
            <a:rPr lang="en-GB" sz="2200" kern="1200" dirty="0"/>
            <a:t>Transparency in commissioning and procurement practices</a:t>
          </a:r>
        </a:p>
        <a:p>
          <a:pPr marL="0" lvl="0" indent="0" algn="ctr" defTabSz="977900">
            <a:lnSpc>
              <a:spcPct val="90000"/>
            </a:lnSpc>
            <a:spcBef>
              <a:spcPct val="0"/>
            </a:spcBef>
            <a:spcAft>
              <a:spcPct val="35000"/>
            </a:spcAft>
            <a:buNone/>
          </a:pPr>
          <a:r>
            <a:rPr lang="en-GB" sz="2200" kern="1200" dirty="0"/>
            <a:t>Efficiencies in quality assurance and placement monitoring</a:t>
          </a:r>
        </a:p>
      </dsp:txBody>
      <dsp:txXfrm>
        <a:off x="585701" y="807974"/>
        <a:ext cx="4337991" cy="2693452"/>
      </dsp:txXfrm>
    </dsp:sp>
    <dsp:sp modelId="{E24FD728-E751-4941-9042-1ADAB9C9CC14}">
      <dsp:nvSpPr>
        <dsp:cNvPr id="0" name=""/>
        <dsp:cNvSpPr/>
      </dsp:nvSpPr>
      <dsp:spPr>
        <a:xfrm>
          <a:off x="5508110" y="248587"/>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727B8E-1720-5448-9D05-0E223D5B4613}">
      <dsp:nvSpPr>
        <dsp:cNvPr id="0" name=""/>
        <dsp:cNvSpPr/>
      </dsp:nvSpPr>
      <dsp:spPr>
        <a:xfrm>
          <a:off x="6008730" y="724177"/>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Establish</a:t>
          </a:r>
          <a:r>
            <a:rPr lang="en-US" sz="2200" kern="1200" baseline="0" dirty="0"/>
            <a:t> a clear strategic vision for the use of residential care:</a:t>
          </a:r>
        </a:p>
        <a:p>
          <a:pPr marL="0" lvl="0" indent="0" algn="ctr" defTabSz="977900">
            <a:lnSpc>
              <a:spcPct val="90000"/>
            </a:lnSpc>
            <a:spcBef>
              <a:spcPct val="0"/>
            </a:spcBef>
            <a:spcAft>
              <a:spcPct val="35000"/>
            </a:spcAft>
            <a:buNone/>
          </a:pPr>
          <a:r>
            <a:rPr lang="en-US" sz="2200" kern="1200" baseline="0" dirty="0"/>
            <a:t>Right placement at the right time</a:t>
          </a:r>
        </a:p>
        <a:p>
          <a:pPr marL="0" lvl="0" indent="0" algn="ctr" defTabSz="977900">
            <a:lnSpc>
              <a:spcPct val="90000"/>
            </a:lnSpc>
            <a:spcBef>
              <a:spcPct val="0"/>
            </a:spcBef>
            <a:spcAft>
              <a:spcPct val="35000"/>
            </a:spcAft>
            <a:buNone/>
          </a:pPr>
          <a:r>
            <a:rPr lang="en-US" sz="2200" kern="1200" baseline="0" dirty="0"/>
            <a:t>Agreed definition of ‘Therapeutic Residential Care’</a:t>
          </a:r>
        </a:p>
        <a:p>
          <a:pPr marL="0" lvl="0" indent="0" algn="ctr" defTabSz="977900">
            <a:lnSpc>
              <a:spcPct val="90000"/>
            </a:lnSpc>
            <a:spcBef>
              <a:spcPct val="0"/>
            </a:spcBef>
            <a:spcAft>
              <a:spcPct val="35000"/>
            </a:spcAft>
            <a:buNone/>
          </a:pPr>
          <a:r>
            <a:rPr lang="en-US" sz="2200" kern="1200" baseline="0" dirty="0"/>
            <a:t>Examine use and capacity of residential care</a:t>
          </a:r>
          <a:endParaRPr lang="en-US" sz="2200" kern="1200" dirty="0"/>
        </a:p>
      </dsp:txBody>
      <dsp:txXfrm>
        <a:off x="6092527" y="807974"/>
        <a:ext cx="4337991" cy="269345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D5AB7-8270-478C-B264-55A2A2348B6E}">
      <dsp:nvSpPr>
        <dsp:cNvPr id="0" name=""/>
        <dsp:cNvSpPr/>
      </dsp:nvSpPr>
      <dsp:spPr>
        <a:xfrm>
          <a:off x="3080" y="66483"/>
          <a:ext cx="2199649" cy="29654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D059F8-7233-4748-86D6-CA07E8A8B50E}">
      <dsp:nvSpPr>
        <dsp:cNvPr id="0" name=""/>
        <dsp:cNvSpPr/>
      </dsp:nvSpPr>
      <dsp:spPr>
        <a:xfrm>
          <a:off x="247486" y="298668"/>
          <a:ext cx="2199649" cy="29654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Placement</a:t>
          </a:r>
          <a:r>
            <a:rPr lang="en-GB" sz="1800" kern="1200" baseline="0" dirty="0"/>
            <a:t> of ‘last resort’</a:t>
          </a:r>
        </a:p>
        <a:p>
          <a:pPr marL="0" lvl="0" indent="0" algn="ctr" defTabSz="800100">
            <a:lnSpc>
              <a:spcPct val="90000"/>
            </a:lnSpc>
            <a:spcBef>
              <a:spcPct val="0"/>
            </a:spcBef>
            <a:spcAft>
              <a:spcPct val="35000"/>
            </a:spcAft>
            <a:buNone/>
          </a:pPr>
          <a:r>
            <a:rPr lang="en-GB" sz="1800" kern="1200" baseline="0" dirty="0"/>
            <a:t>(Last detailed analysis in 2014 – more than a quarter had at least 5 previous placements)</a:t>
          </a:r>
          <a:endParaRPr lang="en-GB" sz="1800" kern="1200" dirty="0"/>
        </a:p>
      </dsp:txBody>
      <dsp:txXfrm>
        <a:off x="311912" y="363094"/>
        <a:ext cx="2070797" cy="2836576"/>
      </dsp:txXfrm>
    </dsp:sp>
    <dsp:sp modelId="{F485E291-A1EB-48A2-9E34-029BA6EB4994}">
      <dsp:nvSpPr>
        <dsp:cNvPr id="0" name=""/>
        <dsp:cNvSpPr/>
      </dsp:nvSpPr>
      <dsp:spPr>
        <a:xfrm>
          <a:off x="2691541" y="66483"/>
          <a:ext cx="2199649" cy="32532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861332-D457-454E-AA0D-25D974E23DFC}">
      <dsp:nvSpPr>
        <dsp:cNvPr id="0" name=""/>
        <dsp:cNvSpPr/>
      </dsp:nvSpPr>
      <dsp:spPr>
        <a:xfrm>
          <a:off x="2935947" y="298668"/>
          <a:ext cx="2199649" cy="325323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Variable quality: 4 out of 5 homes rated as ‘good’ or ‘outstanding’ by Ofsted</a:t>
          </a:r>
        </a:p>
      </dsp:txBody>
      <dsp:txXfrm>
        <a:off x="3000373" y="363094"/>
        <a:ext cx="2070797" cy="3124382"/>
      </dsp:txXfrm>
    </dsp:sp>
    <dsp:sp modelId="{A299B954-DFB9-4232-A429-E741F442A5D2}">
      <dsp:nvSpPr>
        <dsp:cNvPr id="0" name=""/>
        <dsp:cNvSpPr/>
      </dsp:nvSpPr>
      <dsp:spPr>
        <a:xfrm>
          <a:off x="5380002" y="66483"/>
          <a:ext cx="2199649" cy="34686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11EC9E-9E11-4104-A4C7-E3544C555FD7}">
      <dsp:nvSpPr>
        <dsp:cNvPr id="0" name=""/>
        <dsp:cNvSpPr/>
      </dsp:nvSpPr>
      <dsp:spPr>
        <a:xfrm>
          <a:off x="5624408" y="298668"/>
          <a:ext cx="2199649" cy="346865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Geographical</a:t>
          </a:r>
          <a:r>
            <a:rPr lang="en-GB" sz="1800" kern="1200" baseline="0" dirty="0"/>
            <a:t> location: children’s homes are not evenly distributed. A quarter of all placements are in the North West. Some children are placed at a distance</a:t>
          </a:r>
          <a:endParaRPr lang="en-GB" sz="1800" kern="1200" dirty="0"/>
        </a:p>
      </dsp:txBody>
      <dsp:txXfrm>
        <a:off x="5688834" y="363094"/>
        <a:ext cx="2070797" cy="3339807"/>
      </dsp:txXfrm>
    </dsp:sp>
    <dsp:sp modelId="{6B5B6261-F6C5-4048-8618-E9AAE379D186}">
      <dsp:nvSpPr>
        <dsp:cNvPr id="0" name=""/>
        <dsp:cNvSpPr/>
      </dsp:nvSpPr>
      <dsp:spPr>
        <a:xfrm>
          <a:off x="8068463" y="66483"/>
          <a:ext cx="2199649" cy="26974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C786C0-C60F-4CCC-9DA3-F5ECB3B89501}">
      <dsp:nvSpPr>
        <dsp:cNvPr id="0" name=""/>
        <dsp:cNvSpPr/>
      </dsp:nvSpPr>
      <dsp:spPr>
        <a:xfrm>
          <a:off x="8312869" y="298668"/>
          <a:ext cx="2199649" cy="26974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Unregulated placements: growing use – &gt;12,800 children and young people in 2018-19</a:t>
          </a:r>
        </a:p>
      </dsp:txBody>
      <dsp:txXfrm>
        <a:off x="8377295" y="363094"/>
        <a:ext cx="2070797" cy="256860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6370F-53F5-4401-B7FF-CBB0B896FA9E}">
      <dsp:nvSpPr>
        <dsp:cNvPr id="0" name=""/>
        <dsp:cNvSpPr/>
      </dsp:nvSpPr>
      <dsp:spPr>
        <a:xfrm>
          <a:off x="3589148" y="74600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EDCF97-9E0B-4D8E-9B53-662D3257D73E}">
      <dsp:nvSpPr>
        <dsp:cNvPr id="0" name=""/>
        <dsp:cNvSpPr/>
      </dsp:nvSpPr>
      <dsp:spPr>
        <a:xfrm>
          <a:off x="3917760" y="105818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Internationally agreed definition of therapeutic residential care.</a:t>
          </a:r>
          <a:endParaRPr lang="en-US" sz="1800" kern="1200" dirty="0"/>
        </a:p>
      </dsp:txBody>
      <dsp:txXfrm>
        <a:off x="3972765" y="1113194"/>
        <a:ext cx="2847502" cy="1768010"/>
      </dsp:txXfrm>
    </dsp:sp>
    <dsp:sp modelId="{20D725BC-170A-405A-97B5-93D3A08A6E41}">
      <dsp:nvSpPr>
        <dsp:cNvPr id="0" name=""/>
        <dsp:cNvSpPr/>
      </dsp:nvSpPr>
      <dsp:spPr>
        <a:xfrm>
          <a:off x="53626" y="769483"/>
          <a:ext cx="2957512" cy="18310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F9DE70-8B82-42C8-9B7D-2A4A57980502}">
      <dsp:nvSpPr>
        <dsp:cNvPr id="0" name=""/>
        <dsp:cNvSpPr/>
      </dsp:nvSpPr>
      <dsp:spPr>
        <a:xfrm>
          <a:off x="382238" y="1081665"/>
          <a:ext cx="2957512" cy="183108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Residential</a:t>
          </a:r>
          <a:r>
            <a:rPr lang="en-US" sz="1800" kern="1200" baseline="0" dirty="0"/>
            <a:t> care has a role and purpose in child welfare systems. If used in a planned and purposeful way to meet the needs of children.</a:t>
          </a:r>
          <a:endParaRPr lang="en-US" sz="1800" kern="1200" dirty="0"/>
        </a:p>
      </dsp:txBody>
      <dsp:txXfrm>
        <a:off x="435869" y="1135296"/>
        <a:ext cx="2850250" cy="1723826"/>
      </dsp:txXfrm>
    </dsp:sp>
    <dsp:sp modelId="{C0F6E3C0-B9AF-465A-84C5-9AA22FC868B1}">
      <dsp:nvSpPr>
        <dsp:cNvPr id="0" name=""/>
        <dsp:cNvSpPr/>
      </dsp:nvSpPr>
      <dsp:spPr>
        <a:xfrm>
          <a:off x="7229475" y="746007"/>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E8AD26-86EB-4895-85A5-91B4EC4A95C5}">
      <dsp:nvSpPr>
        <dsp:cNvPr id="0" name=""/>
        <dsp:cNvSpPr/>
      </dsp:nvSpPr>
      <dsp:spPr>
        <a:xfrm>
          <a:off x="7558087" y="105818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Set of guiding principles:</a:t>
          </a:r>
        </a:p>
        <a:p>
          <a:pPr marL="0" lvl="0" indent="0" algn="ctr" defTabSz="711200">
            <a:lnSpc>
              <a:spcPct val="90000"/>
            </a:lnSpc>
            <a:spcBef>
              <a:spcPct val="0"/>
            </a:spcBef>
            <a:spcAft>
              <a:spcPct val="35000"/>
            </a:spcAft>
            <a:buNone/>
          </a:pPr>
          <a:r>
            <a:rPr lang="en-US" sz="1600" kern="1200" dirty="0"/>
            <a:t>Safety first</a:t>
          </a:r>
        </a:p>
        <a:p>
          <a:pPr marL="0" lvl="0" indent="0" algn="ctr" defTabSz="711200">
            <a:lnSpc>
              <a:spcPct val="90000"/>
            </a:lnSpc>
            <a:spcBef>
              <a:spcPct val="0"/>
            </a:spcBef>
            <a:spcAft>
              <a:spcPct val="35000"/>
            </a:spcAft>
            <a:buNone/>
          </a:pPr>
          <a:r>
            <a:rPr lang="en-US" sz="1600" kern="1200" dirty="0"/>
            <a:t>Family engagement</a:t>
          </a:r>
        </a:p>
        <a:p>
          <a:pPr marL="0" lvl="0" indent="0" algn="ctr" defTabSz="711200">
            <a:lnSpc>
              <a:spcPct val="90000"/>
            </a:lnSpc>
            <a:spcBef>
              <a:spcPct val="0"/>
            </a:spcBef>
            <a:spcAft>
              <a:spcPct val="35000"/>
            </a:spcAft>
            <a:buNone/>
          </a:pPr>
          <a:r>
            <a:rPr lang="en-US" sz="1600" kern="1200" dirty="0"/>
            <a:t>Contextually grounded</a:t>
          </a:r>
        </a:p>
        <a:p>
          <a:pPr marL="0" lvl="0" indent="0" algn="ctr" defTabSz="711200">
            <a:lnSpc>
              <a:spcPct val="90000"/>
            </a:lnSpc>
            <a:spcBef>
              <a:spcPct val="0"/>
            </a:spcBef>
            <a:spcAft>
              <a:spcPct val="35000"/>
            </a:spcAft>
            <a:buNone/>
          </a:pPr>
          <a:r>
            <a:rPr lang="en-US" sz="1600" kern="1200" dirty="0"/>
            <a:t>Relational</a:t>
          </a:r>
        </a:p>
      </dsp:txBody>
      <dsp:txXfrm>
        <a:off x="7613092" y="1113194"/>
        <a:ext cx="2847502" cy="17680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CB9EA8-0475-8345-822C-6AC8770B6A0F}">
      <dsp:nvSpPr>
        <dsp:cNvPr id="0" name=""/>
        <dsp:cNvSpPr/>
      </dsp:nvSpPr>
      <dsp:spPr>
        <a:xfrm>
          <a:off x="5130077" y="1461256"/>
          <a:ext cx="2809893" cy="668626"/>
        </a:xfrm>
        <a:custGeom>
          <a:avLst/>
          <a:gdLst/>
          <a:ahLst/>
          <a:cxnLst/>
          <a:rect l="0" t="0" r="0" b="0"/>
          <a:pathLst>
            <a:path>
              <a:moveTo>
                <a:pt x="0" y="0"/>
              </a:moveTo>
              <a:lnTo>
                <a:pt x="0" y="455649"/>
              </a:lnTo>
              <a:lnTo>
                <a:pt x="2809893" y="455649"/>
              </a:lnTo>
              <a:lnTo>
                <a:pt x="2809893" y="6686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E8C821-D485-0341-BFAD-ED3B6FCF617C}">
      <dsp:nvSpPr>
        <dsp:cNvPr id="0" name=""/>
        <dsp:cNvSpPr/>
      </dsp:nvSpPr>
      <dsp:spPr>
        <a:xfrm>
          <a:off x="5084357" y="1461256"/>
          <a:ext cx="91440" cy="668626"/>
        </a:xfrm>
        <a:custGeom>
          <a:avLst/>
          <a:gdLst/>
          <a:ahLst/>
          <a:cxnLst/>
          <a:rect l="0" t="0" r="0" b="0"/>
          <a:pathLst>
            <a:path>
              <a:moveTo>
                <a:pt x="45720" y="0"/>
              </a:moveTo>
              <a:lnTo>
                <a:pt x="45720" y="6686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02E579-C022-4345-B12D-346862F708C7}">
      <dsp:nvSpPr>
        <dsp:cNvPr id="0" name=""/>
        <dsp:cNvSpPr/>
      </dsp:nvSpPr>
      <dsp:spPr>
        <a:xfrm>
          <a:off x="2320183" y="1461256"/>
          <a:ext cx="2809893" cy="668626"/>
        </a:xfrm>
        <a:custGeom>
          <a:avLst/>
          <a:gdLst/>
          <a:ahLst/>
          <a:cxnLst/>
          <a:rect l="0" t="0" r="0" b="0"/>
          <a:pathLst>
            <a:path>
              <a:moveTo>
                <a:pt x="2809893" y="0"/>
              </a:moveTo>
              <a:lnTo>
                <a:pt x="2809893" y="455649"/>
              </a:lnTo>
              <a:lnTo>
                <a:pt x="0" y="455649"/>
              </a:lnTo>
              <a:lnTo>
                <a:pt x="0" y="6686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84FB2E-B05C-41FE-B99D-A201CA957716}">
      <dsp:nvSpPr>
        <dsp:cNvPr id="0" name=""/>
        <dsp:cNvSpPr/>
      </dsp:nvSpPr>
      <dsp:spPr>
        <a:xfrm>
          <a:off x="3980575" y="1388"/>
          <a:ext cx="2299003" cy="14598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6208A1-7B6B-4341-87D6-4F5062414DBF}">
      <dsp:nvSpPr>
        <dsp:cNvPr id="0" name=""/>
        <dsp:cNvSpPr/>
      </dsp:nvSpPr>
      <dsp:spPr>
        <a:xfrm>
          <a:off x="4236020" y="244061"/>
          <a:ext cx="2299003" cy="145986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Aim</a:t>
          </a:r>
          <a:r>
            <a:rPr lang="en-GB" sz="1700" kern="1200" baseline="0" dirty="0"/>
            <a:t> to reduce externally provided placements and children being placed out of area</a:t>
          </a:r>
          <a:endParaRPr lang="en-GB" sz="1700" kern="1200" dirty="0"/>
        </a:p>
      </dsp:txBody>
      <dsp:txXfrm>
        <a:off x="4278778" y="286819"/>
        <a:ext cx="2213487" cy="1374351"/>
      </dsp:txXfrm>
    </dsp:sp>
    <dsp:sp modelId="{68A112C0-E712-864B-A288-E1CC09055AD0}">
      <dsp:nvSpPr>
        <dsp:cNvPr id="0" name=""/>
        <dsp:cNvSpPr/>
      </dsp:nvSpPr>
      <dsp:spPr>
        <a:xfrm>
          <a:off x="1170682" y="2129883"/>
          <a:ext cx="2299003" cy="145986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49B652-D447-1140-94B4-C18774208A5C}">
      <dsp:nvSpPr>
        <dsp:cNvPr id="0" name=""/>
        <dsp:cNvSpPr/>
      </dsp:nvSpPr>
      <dsp:spPr>
        <a:xfrm>
          <a:off x="1426126" y="2372555"/>
          <a:ext cx="2299003" cy="145986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No Wrong Door </a:t>
          </a:r>
          <a:r>
            <a:rPr lang="en-US" sz="1700" kern="1200" dirty="0"/>
            <a:t>developed by North Yorkshire Children’s Services</a:t>
          </a:r>
        </a:p>
      </dsp:txBody>
      <dsp:txXfrm>
        <a:off x="1468884" y="2415313"/>
        <a:ext cx="2213487" cy="1374351"/>
      </dsp:txXfrm>
    </dsp:sp>
    <dsp:sp modelId="{D3481D67-7699-7D4F-80FF-8D05ED435F7B}">
      <dsp:nvSpPr>
        <dsp:cNvPr id="0" name=""/>
        <dsp:cNvSpPr/>
      </dsp:nvSpPr>
      <dsp:spPr>
        <a:xfrm>
          <a:off x="3980575" y="2129883"/>
          <a:ext cx="2299003" cy="145986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99EBA9-CD77-CC49-81AE-EBE350D91C9F}">
      <dsp:nvSpPr>
        <dsp:cNvPr id="0" name=""/>
        <dsp:cNvSpPr/>
      </dsp:nvSpPr>
      <dsp:spPr>
        <a:xfrm>
          <a:off x="4236020" y="2372555"/>
          <a:ext cx="2299003" cy="145986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Residential hub with an integrated system of services, support and accommodation</a:t>
          </a:r>
        </a:p>
      </dsp:txBody>
      <dsp:txXfrm>
        <a:off x="4278778" y="2415313"/>
        <a:ext cx="2213487" cy="1374351"/>
      </dsp:txXfrm>
    </dsp:sp>
    <dsp:sp modelId="{D2A7F65D-C516-5344-BAE6-E82FB47BFF40}">
      <dsp:nvSpPr>
        <dsp:cNvPr id="0" name=""/>
        <dsp:cNvSpPr/>
      </dsp:nvSpPr>
      <dsp:spPr>
        <a:xfrm>
          <a:off x="6790469" y="2129883"/>
          <a:ext cx="2299003" cy="145986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24C13F-910D-CB46-A666-66B71AF1FBE4}">
      <dsp:nvSpPr>
        <dsp:cNvPr id="0" name=""/>
        <dsp:cNvSpPr/>
      </dsp:nvSpPr>
      <dsp:spPr>
        <a:xfrm>
          <a:off x="7045914" y="2372555"/>
          <a:ext cx="2299003" cy="145986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8 non-negotiables</a:t>
          </a:r>
        </a:p>
        <a:p>
          <a:pPr marL="0" lvl="0" indent="0" algn="ctr" defTabSz="755650">
            <a:lnSpc>
              <a:spcPct val="90000"/>
            </a:lnSpc>
            <a:spcBef>
              <a:spcPct val="0"/>
            </a:spcBef>
            <a:spcAft>
              <a:spcPct val="35000"/>
            </a:spcAft>
            <a:buNone/>
          </a:pPr>
          <a:r>
            <a:rPr lang="en-US" sz="1700" kern="1200" dirty="0"/>
            <a:t>10 distinguishing features</a:t>
          </a:r>
        </a:p>
        <a:p>
          <a:pPr marL="0" lvl="0" indent="0" algn="ctr" defTabSz="755650">
            <a:lnSpc>
              <a:spcPct val="90000"/>
            </a:lnSpc>
            <a:spcBef>
              <a:spcPct val="0"/>
            </a:spcBef>
            <a:spcAft>
              <a:spcPct val="35000"/>
            </a:spcAft>
            <a:buNone/>
          </a:pPr>
          <a:r>
            <a:rPr lang="en-US" sz="1700" kern="1200" dirty="0"/>
            <a:t>4 provocations</a:t>
          </a:r>
        </a:p>
      </dsp:txBody>
      <dsp:txXfrm>
        <a:off x="7088672" y="2415313"/>
        <a:ext cx="2213487" cy="137435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84FB2E-B05C-41FE-B99D-A201CA957716}">
      <dsp:nvSpPr>
        <dsp:cNvPr id="0" name=""/>
        <dsp:cNvSpPr/>
      </dsp:nvSpPr>
      <dsp:spPr>
        <a:xfrm>
          <a:off x="1283" y="248587"/>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6208A1-7B6B-4341-87D6-4F5062414DBF}">
      <dsp:nvSpPr>
        <dsp:cNvPr id="0" name=""/>
        <dsp:cNvSpPr/>
      </dsp:nvSpPr>
      <dsp:spPr>
        <a:xfrm>
          <a:off x="501904" y="724177"/>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Predominantly measured by placement stability and number of placements</a:t>
          </a:r>
        </a:p>
        <a:p>
          <a:pPr marL="0" lvl="0" indent="0" algn="ctr" defTabSz="1200150">
            <a:lnSpc>
              <a:spcPct val="90000"/>
            </a:lnSpc>
            <a:spcBef>
              <a:spcPct val="0"/>
            </a:spcBef>
            <a:spcAft>
              <a:spcPct val="35000"/>
            </a:spcAft>
            <a:buNone/>
          </a:pPr>
          <a:r>
            <a:rPr lang="en-GB" sz="2700" kern="1200" dirty="0"/>
            <a:t>OCC research extended focus to social worker and school stability</a:t>
          </a:r>
        </a:p>
      </dsp:txBody>
      <dsp:txXfrm>
        <a:off x="585701" y="807974"/>
        <a:ext cx="4337991" cy="2693452"/>
      </dsp:txXfrm>
    </dsp:sp>
    <dsp:sp modelId="{E24FD728-E751-4941-9042-1ADAB9C9CC14}">
      <dsp:nvSpPr>
        <dsp:cNvPr id="0" name=""/>
        <dsp:cNvSpPr/>
      </dsp:nvSpPr>
      <dsp:spPr>
        <a:xfrm>
          <a:off x="5508110" y="248587"/>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727B8E-1720-5448-9D05-0E223D5B4613}">
      <dsp:nvSpPr>
        <dsp:cNvPr id="0" name=""/>
        <dsp:cNvSpPr/>
      </dsp:nvSpPr>
      <dsp:spPr>
        <a:xfrm>
          <a:off x="6008730" y="724177"/>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US" sz="2700" kern="1200" dirty="0"/>
            <a:t>Relational stability</a:t>
          </a:r>
        </a:p>
        <a:p>
          <a:pPr marL="0" lvl="0" indent="0" algn="ctr" defTabSz="1200150">
            <a:lnSpc>
              <a:spcPct val="90000"/>
            </a:lnSpc>
            <a:spcBef>
              <a:spcPct val="0"/>
            </a:spcBef>
            <a:spcAft>
              <a:spcPct val="35000"/>
            </a:spcAft>
            <a:buNone/>
          </a:pPr>
          <a:r>
            <a:rPr lang="en-US" sz="2700" kern="1200" dirty="0"/>
            <a:t>A care system that breaks rather than makes relationships – an unintended consequence (Care inquiry, 2013)</a:t>
          </a:r>
        </a:p>
      </dsp:txBody>
      <dsp:txXfrm>
        <a:off x="6092527" y="807974"/>
        <a:ext cx="4337991" cy="269345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6370F-53F5-4401-B7FF-CBB0B896FA9E}">
      <dsp:nvSpPr>
        <dsp:cNvPr id="0" name=""/>
        <dsp:cNvSpPr/>
      </dsp:nvSpPr>
      <dsp:spPr>
        <a:xfrm>
          <a:off x="5469126" y="-33912"/>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EDCF97-9E0B-4D8E-9B53-662D3257D73E}">
      <dsp:nvSpPr>
        <dsp:cNvPr id="0" name=""/>
        <dsp:cNvSpPr/>
      </dsp:nvSpPr>
      <dsp:spPr>
        <a:xfrm>
          <a:off x="5969747" y="441677"/>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Objectives set by children and young people at the outset</a:t>
          </a:r>
        </a:p>
        <a:p>
          <a:pPr marL="0" lvl="0" indent="0" algn="ctr" defTabSz="755650">
            <a:lnSpc>
              <a:spcPct val="90000"/>
            </a:lnSpc>
            <a:spcBef>
              <a:spcPct val="0"/>
            </a:spcBef>
            <a:spcAft>
              <a:spcPct val="35000"/>
            </a:spcAft>
            <a:buNone/>
          </a:pPr>
          <a:r>
            <a:rPr lang="en-GB" sz="1700" kern="1200" dirty="0"/>
            <a:t>Identified between 1 and 25 people who they wanted to connect with</a:t>
          </a:r>
        </a:p>
        <a:p>
          <a:pPr marL="0" lvl="0" indent="0" algn="ctr" defTabSz="755650">
            <a:lnSpc>
              <a:spcPct val="90000"/>
            </a:lnSpc>
            <a:spcBef>
              <a:spcPct val="0"/>
            </a:spcBef>
            <a:spcAft>
              <a:spcPct val="35000"/>
            </a:spcAft>
            <a:buNone/>
          </a:pPr>
          <a:r>
            <a:rPr lang="en-GB" sz="1700" kern="1200" dirty="0"/>
            <a:t>91% positive outcome from direct contact</a:t>
          </a:r>
        </a:p>
        <a:p>
          <a:pPr marL="0" lvl="0" indent="0" algn="ctr" defTabSz="755650">
            <a:lnSpc>
              <a:spcPct val="90000"/>
            </a:lnSpc>
            <a:spcBef>
              <a:spcPct val="0"/>
            </a:spcBef>
            <a:spcAft>
              <a:spcPct val="35000"/>
            </a:spcAft>
            <a:buNone/>
          </a:pPr>
          <a:r>
            <a:rPr lang="en-GB" sz="1700" kern="1200" dirty="0"/>
            <a:t>More children and young people remained in their placements than comparison group     (74%: 41%)</a:t>
          </a:r>
          <a:endParaRPr lang="en-US" sz="1700" kern="1200" dirty="0"/>
        </a:p>
      </dsp:txBody>
      <dsp:txXfrm>
        <a:off x="6053544" y="525474"/>
        <a:ext cx="4337991" cy="2693452"/>
      </dsp:txXfrm>
    </dsp:sp>
    <dsp:sp modelId="{20D725BC-170A-405A-97B5-93D3A08A6E41}">
      <dsp:nvSpPr>
        <dsp:cNvPr id="0" name=""/>
        <dsp:cNvSpPr/>
      </dsp:nvSpPr>
      <dsp:spPr>
        <a:xfrm>
          <a:off x="82979" y="1851"/>
          <a:ext cx="4505585" cy="278954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F9DE70-8B82-42C8-9B7D-2A4A57980502}">
      <dsp:nvSpPr>
        <dsp:cNvPr id="0" name=""/>
        <dsp:cNvSpPr/>
      </dsp:nvSpPr>
      <dsp:spPr>
        <a:xfrm>
          <a:off x="583600" y="477440"/>
          <a:ext cx="4505585" cy="278954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Positive impact on the lives of children in care:</a:t>
          </a:r>
        </a:p>
        <a:p>
          <a:pPr marL="0" lvl="0" indent="0" algn="ctr" defTabSz="755650">
            <a:lnSpc>
              <a:spcPct val="90000"/>
            </a:lnSpc>
            <a:spcBef>
              <a:spcPct val="0"/>
            </a:spcBef>
            <a:spcAft>
              <a:spcPct val="35000"/>
            </a:spcAft>
            <a:buNone/>
          </a:pPr>
          <a:r>
            <a:rPr lang="en-US" sz="1700" kern="1200" dirty="0"/>
            <a:t>Contribution to young people’s identity</a:t>
          </a:r>
        </a:p>
        <a:p>
          <a:pPr marL="0" lvl="0" indent="0" algn="ctr" defTabSz="755650">
            <a:lnSpc>
              <a:spcPct val="90000"/>
            </a:lnSpc>
            <a:spcBef>
              <a:spcPct val="0"/>
            </a:spcBef>
            <a:spcAft>
              <a:spcPct val="35000"/>
            </a:spcAft>
            <a:buNone/>
          </a:pPr>
          <a:r>
            <a:rPr lang="en-US" sz="1700" kern="1200" dirty="0"/>
            <a:t>Build own narratives and build safe connections</a:t>
          </a:r>
        </a:p>
        <a:p>
          <a:pPr marL="0" lvl="0" indent="0" algn="ctr" defTabSz="755650">
            <a:lnSpc>
              <a:spcPct val="90000"/>
            </a:lnSpc>
            <a:spcBef>
              <a:spcPct val="0"/>
            </a:spcBef>
            <a:spcAft>
              <a:spcPct val="35000"/>
            </a:spcAft>
            <a:buNone/>
          </a:pPr>
          <a:r>
            <a:rPr lang="en-US" sz="1700" kern="1200" dirty="0"/>
            <a:t>Restorative (birth families, previous care carers, teachers and social workers)</a:t>
          </a:r>
        </a:p>
        <a:p>
          <a:pPr marL="0" lvl="0" indent="0" algn="ctr" defTabSz="755650">
            <a:lnSpc>
              <a:spcPct val="90000"/>
            </a:lnSpc>
            <a:spcBef>
              <a:spcPct val="0"/>
            </a:spcBef>
            <a:spcAft>
              <a:spcPct val="35000"/>
            </a:spcAft>
            <a:buNone/>
          </a:pPr>
          <a:r>
            <a:rPr lang="en-US" sz="1700" kern="1200" dirty="0"/>
            <a:t>Prevents disconnects in the lives of children in care</a:t>
          </a:r>
        </a:p>
      </dsp:txBody>
      <dsp:txXfrm>
        <a:off x="665303" y="559143"/>
        <a:ext cx="4342179" cy="262614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725BC-170A-405A-97B5-93D3A08A6E41}">
      <dsp:nvSpPr>
        <dsp:cNvPr id="0" name=""/>
        <dsp:cNvSpPr/>
      </dsp:nvSpPr>
      <dsp:spPr>
        <a:xfrm>
          <a:off x="-312181" y="23295"/>
          <a:ext cx="2809636" cy="33912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F9DE70-8B82-42C8-9B7D-2A4A57980502}">
      <dsp:nvSpPr>
        <dsp:cNvPr id="0" name=""/>
        <dsp:cNvSpPr/>
      </dsp:nvSpPr>
      <dsp:spPr>
        <a:xfrm>
          <a:off x="0" y="319868"/>
          <a:ext cx="2809636" cy="339123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Concerns in at least 18 countries led to:</a:t>
          </a:r>
        </a:p>
        <a:p>
          <a:pPr marL="0" lvl="0" indent="0" algn="ctr" defTabSz="1066800">
            <a:lnSpc>
              <a:spcPct val="90000"/>
            </a:lnSpc>
            <a:spcBef>
              <a:spcPct val="0"/>
            </a:spcBef>
            <a:spcAft>
              <a:spcPct val="35000"/>
            </a:spcAft>
            <a:buNone/>
          </a:pPr>
          <a:r>
            <a:rPr lang="en-US" sz="2400" kern="1200" dirty="0"/>
            <a:t>International Network on Infants and Toddlers in Child Protection </a:t>
          </a:r>
        </a:p>
      </dsp:txBody>
      <dsp:txXfrm>
        <a:off x="82291" y="402159"/>
        <a:ext cx="2645054" cy="3226654"/>
      </dsp:txXfrm>
    </dsp:sp>
    <dsp:sp modelId="{C0F6E3C0-B9AF-465A-84C5-9AA22FC868B1}">
      <dsp:nvSpPr>
        <dsp:cNvPr id="0" name=""/>
        <dsp:cNvSpPr/>
      </dsp:nvSpPr>
      <dsp:spPr>
        <a:xfrm>
          <a:off x="3348383" y="72876"/>
          <a:ext cx="2809636" cy="25544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E8AD26-86EB-4895-85A5-91B4EC4A95C5}">
      <dsp:nvSpPr>
        <dsp:cNvPr id="0" name=""/>
        <dsp:cNvSpPr/>
      </dsp:nvSpPr>
      <dsp:spPr>
        <a:xfrm>
          <a:off x="3660565" y="369449"/>
          <a:ext cx="2809636" cy="25544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High proportion of entrants to care are under one year old: 19% in England; 25% in USA</a:t>
          </a:r>
        </a:p>
      </dsp:txBody>
      <dsp:txXfrm>
        <a:off x="3735381" y="444265"/>
        <a:ext cx="2660004" cy="2404780"/>
      </dsp:txXfrm>
    </dsp:sp>
    <dsp:sp modelId="{AD68C538-3BF6-2C4B-B765-1769351517C2}">
      <dsp:nvSpPr>
        <dsp:cNvPr id="0" name=""/>
        <dsp:cNvSpPr/>
      </dsp:nvSpPr>
      <dsp:spPr>
        <a:xfrm>
          <a:off x="6874062" y="73001"/>
          <a:ext cx="3323294" cy="33527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639757-6564-EB4B-85F9-4141CB15BFD8}">
      <dsp:nvSpPr>
        <dsp:cNvPr id="0" name=""/>
        <dsp:cNvSpPr/>
      </dsp:nvSpPr>
      <dsp:spPr>
        <a:xfrm>
          <a:off x="7186244" y="369574"/>
          <a:ext cx="3323294" cy="335275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Increase in removals of </a:t>
          </a:r>
          <a:r>
            <a:rPr lang="en-GB" sz="2400" kern="1200" dirty="0" err="1"/>
            <a:t>newborns</a:t>
          </a:r>
          <a:r>
            <a:rPr lang="en-GB" sz="2400" kern="1200" dirty="0"/>
            <a:t> (under one month)</a:t>
          </a:r>
        </a:p>
        <a:p>
          <a:pPr marL="0" lvl="0" indent="0" algn="l" defTabSz="1066800">
            <a:lnSpc>
              <a:spcPct val="90000"/>
            </a:lnSpc>
            <a:spcBef>
              <a:spcPct val="0"/>
            </a:spcBef>
            <a:spcAft>
              <a:spcPct val="35000"/>
            </a:spcAft>
            <a:buNone/>
          </a:pPr>
          <a:r>
            <a:rPr lang="en-GB" sz="2400" kern="1200" dirty="0"/>
            <a:t>In England 10% increase in </a:t>
          </a:r>
          <a:r>
            <a:rPr lang="en-GB" sz="2400" kern="1200" dirty="0" err="1"/>
            <a:t>newborns</a:t>
          </a:r>
          <a:r>
            <a:rPr lang="en-GB" sz="2400" kern="1200" dirty="0"/>
            <a:t> in care proceedings (2007-2016)</a:t>
          </a:r>
        </a:p>
      </dsp:txBody>
      <dsp:txXfrm>
        <a:off x="7283580" y="466910"/>
        <a:ext cx="3128622" cy="3158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86357E-84D5-4939-B97D-D84963E407BF}">
      <dsp:nvSpPr>
        <dsp:cNvPr id="0" name=""/>
        <dsp:cNvSpPr/>
      </dsp:nvSpPr>
      <dsp:spPr>
        <a:xfrm>
          <a:off x="542210" y="1197"/>
          <a:ext cx="2947243" cy="176834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152,910 children living with relatives without a parent in the h/hold</a:t>
          </a:r>
          <a:endParaRPr lang="en-US" sz="2200" kern="1200"/>
        </a:p>
      </dsp:txBody>
      <dsp:txXfrm>
        <a:off x="542210" y="1197"/>
        <a:ext cx="2947243" cy="1768346"/>
      </dsp:txXfrm>
    </dsp:sp>
    <dsp:sp modelId="{F806F546-72F2-495C-935A-002BFF969D68}">
      <dsp:nvSpPr>
        <dsp:cNvPr id="0" name=""/>
        <dsp:cNvSpPr/>
      </dsp:nvSpPr>
      <dsp:spPr>
        <a:xfrm>
          <a:off x="3784178" y="1197"/>
          <a:ext cx="2947243" cy="176834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7% growth in the kinship population since  previous census</a:t>
          </a:r>
          <a:endParaRPr lang="en-US" sz="2200" kern="1200"/>
        </a:p>
      </dsp:txBody>
      <dsp:txXfrm>
        <a:off x="3784178" y="1197"/>
        <a:ext cx="2947243" cy="1768346"/>
      </dsp:txXfrm>
    </dsp:sp>
    <dsp:sp modelId="{2C231EB5-E55B-4AB0-9890-B133F2EC3914}">
      <dsp:nvSpPr>
        <dsp:cNvPr id="0" name=""/>
        <dsp:cNvSpPr/>
      </dsp:nvSpPr>
      <dsp:spPr>
        <a:xfrm>
          <a:off x="7026146" y="1197"/>
          <a:ext cx="2947243" cy="176834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32% of the children were from an ethnic minority</a:t>
          </a:r>
          <a:endParaRPr lang="en-US" sz="2200" kern="1200"/>
        </a:p>
      </dsp:txBody>
      <dsp:txXfrm>
        <a:off x="7026146" y="1197"/>
        <a:ext cx="2947243" cy="1768346"/>
      </dsp:txXfrm>
    </dsp:sp>
    <dsp:sp modelId="{CA66BA22-7689-4765-A4D9-22D67C8E20A6}">
      <dsp:nvSpPr>
        <dsp:cNvPr id="0" name=""/>
        <dsp:cNvSpPr/>
      </dsp:nvSpPr>
      <dsp:spPr>
        <a:xfrm>
          <a:off x="2163194" y="2064268"/>
          <a:ext cx="2947243" cy="176834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About half (51%) the children were living with a grandparent </a:t>
          </a:r>
        </a:p>
        <a:p>
          <a:pPr marL="0" lvl="0" indent="0" algn="ctr" defTabSz="977900">
            <a:lnSpc>
              <a:spcPct val="90000"/>
            </a:lnSpc>
            <a:spcBef>
              <a:spcPct val="0"/>
            </a:spcBef>
            <a:spcAft>
              <a:spcPct val="35000"/>
            </a:spcAft>
            <a:buNone/>
          </a:pPr>
          <a:r>
            <a:rPr lang="en-GB" sz="2200" kern="1200" dirty="0"/>
            <a:t>23% with a sibling</a:t>
          </a:r>
          <a:endParaRPr lang="en-US" sz="2200" kern="1200" dirty="0"/>
        </a:p>
      </dsp:txBody>
      <dsp:txXfrm>
        <a:off x="2163194" y="2064268"/>
        <a:ext cx="2947243" cy="1768346"/>
      </dsp:txXfrm>
    </dsp:sp>
    <dsp:sp modelId="{F7DCDC16-5BD1-40F6-9E58-5656ADB72960}">
      <dsp:nvSpPr>
        <dsp:cNvPr id="0" name=""/>
        <dsp:cNvSpPr/>
      </dsp:nvSpPr>
      <dsp:spPr>
        <a:xfrm>
          <a:off x="5405162" y="2064268"/>
          <a:ext cx="2947243" cy="176834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One in every 46 children living in the poorest 20% of areas in England was a child living in kinship care. </a:t>
          </a:r>
          <a:endParaRPr lang="en-US" sz="2200" kern="1200" dirty="0"/>
        </a:p>
      </dsp:txBody>
      <dsp:txXfrm>
        <a:off x="5405162" y="2064268"/>
        <a:ext cx="2947243" cy="17683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B2501-C71C-431D-A0FA-2D9670E793B5}">
      <dsp:nvSpPr>
        <dsp:cNvPr id="0" name=""/>
        <dsp:cNvSpPr/>
      </dsp:nvSpPr>
      <dsp:spPr>
        <a:xfrm>
          <a:off x="0" y="838"/>
          <a:ext cx="5154580" cy="11955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In-depth interviews 80 kinship carers and 80 children</a:t>
          </a:r>
          <a:endParaRPr lang="en-US" sz="2400" kern="1200" dirty="0"/>
        </a:p>
      </dsp:txBody>
      <dsp:txXfrm>
        <a:off x="58360" y="59198"/>
        <a:ext cx="5037860" cy="1078782"/>
      </dsp:txXfrm>
    </dsp:sp>
    <dsp:sp modelId="{9111DE46-EC5E-4EE1-9502-0F17151CD103}">
      <dsp:nvSpPr>
        <dsp:cNvPr id="0" name=""/>
        <dsp:cNvSpPr/>
      </dsp:nvSpPr>
      <dsp:spPr>
        <a:xfrm>
          <a:off x="0" y="1209390"/>
          <a:ext cx="5154580" cy="11955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Poverty prevalent – just over a third (34%) had incomes of less than £200 per week </a:t>
          </a:r>
          <a:endParaRPr lang="en-US" sz="2400" kern="1200" dirty="0"/>
        </a:p>
      </dsp:txBody>
      <dsp:txXfrm>
        <a:off x="58360" y="1267750"/>
        <a:ext cx="5037860" cy="1078782"/>
      </dsp:txXfrm>
    </dsp:sp>
    <dsp:sp modelId="{ACF1124D-9EF2-412F-AF47-BC61393445A7}">
      <dsp:nvSpPr>
        <dsp:cNvPr id="0" name=""/>
        <dsp:cNvSpPr/>
      </dsp:nvSpPr>
      <dsp:spPr>
        <a:xfrm>
          <a:off x="0" y="2417943"/>
          <a:ext cx="5154580" cy="119550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GB" sz="2400" kern="1200" dirty="0"/>
            <a:t>Poverty result of taking on the care of the child/ren</a:t>
          </a:r>
          <a:endParaRPr lang="en-US" sz="2400" kern="1200" dirty="0"/>
        </a:p>
      </dsp:txBody>
      <dsp:txXfrm>
        <a:off x="58360" y="2476303"/>
        <a:ext cx="5037860" cy="10787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D5AB7-8270-478C-B264-55A2A2348B6E}">
      <dsp:nvSpPr>
        <dsp:cNvPr id="0" name=""/>
        <dsp:cNvSpPr/>
      </dsp:nvSpPr>
      <dsp:spPr>
        <a:xfrm>
          <a:off x="3594" y="443565"/>
          <a:ext cx="1751401" cy="236112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D059F8-7233-4748-86D6-CA07E8A8B50E}">
      <dsp:nvSpPr>
        <dsp:cNvPr id="0" name=""/>
        <dsp:cNvSpPr/>
      </dsp:nvSpPr>
      <dsp:spPr>
        <a:xfrm>
          <a:off x="198194" y="628435"/>
          <a:ext cx="1751401" cy="236112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A regular allowance and financial support especially at the start of the placement</a:t>
          </a:r>
        </a:p>
      </dsp:txBody>
      <dsp:txXfrm>
        <a:off x="249491" y="679732"/>
        <a:ext cx="1648807" cy="2258535"/>
      </dsp:txXfrm>
    </dsp:sp>
    <dsp:sp modelId="{F485E291-A1EB-48A2-9E34-029BA6EB4994}">
      <dsp:nvSpPr>
        <dsp:cNvPr id="0" name=""/>
        <dsp:cNvSpPr/>
      </dsp:nvSpPr>
      <dsp:spPr>
        <a:xfrm>
          <a:off x="2144196" y="443565"/>
          <a:ext cx="1751401" cy="259028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861332-D457-454E-AA0D-25D974E23DFC}">
      <dsp:nvSpPr>
        <dsp:cNvPr id="0" name=""/>
        <dsp:cNvSpPr/>
      </dsp:nvSpPr>
      <dsp:spPr>
        <a:xfrm>
          <a:off x="2338796" y="628435"/>
          <a:ext cx="1751401" cy="259028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SWs who are trained and can help with child benefit/ guardian/DLA application</a:t>
          </a:r>
        </a:p>
      </dsp:txBody>
      <dsp:txXfrm>
        <a:off x="2390093" y="679732"/>
        <a:ext cx="1648807" cy="2487691"/>
      </dsp:txXfrm>
    </dsp:sp>
    <dsp:sp modelId="{A299B954-DFB9-4232-A429-E741F442A5D2}">
      <dsp:nvSpPr>
        <dsp:cNvPr id="0" name=""/>
        <dsp:cNvSpPr/>
      </dsp:nvSpPr>
      <dsp:spPr>
        <a:xfrm>
          <a:off x="4284798" y="443565"/>
          <a:ext cx="1751401" cy="276181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11EC9E-9E11-4104-A4C7-E3544C555FD7}">
      <dsp:nvSpPr>
        <dsp:cNvPr id="0" name=""/>
        <dsp:cNvSpPr/>
      </dsp:nvSpPr>
      <dsp:spPr>
        <a:xfrm>
          <a:off x="4479399" y="628435"/>
          <a:ext cx="1751401" cy="276181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Public information campaign. Adoption should not be used as a threat</a:t>
          </a:r>
        </a:p>
      </dsp:txBody>
      <dsp:txXfrm>
        <a:off x="4530696" y="679732"/>
        <a:ext cx="1648807" cy="2659217"/>
      </dsp:txXfrm>
    </dsp:sp>
    <dsp:sp modelId="{6B5B6261-F6C5-4048-8618-E9AAE379D186}">
      <dsp:nvSpPr>
        <dsp:cNvPr id="0" name=""/>
        <dsp:cNvSpPr/>
      </dsp:nvSpPr>
      <dsp:spPr>
        <a:xfrm>
          <a:off x="6425401" y="443565"/>
          <a:ext cx="1751401" cy="21477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C786C0-C60F-4CCC-9DA3-F5ECB3B89501}">
      <dsp:nvSpPr>
        <dsp:cNvPr id="0" name=""/>
        <dsp:cNvSpPr/>
      </dsp:nvSpPr>
      <dsp:spPr>
        <a:xfrm>
          <a:off x="6620001" y="628435"/>
          <a:ext cx="1751401" cy="214776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Support for contact</a:t>
          </a:r>
        </a:p>
      </dsp:txBody>
      <dsp:txXfrm>
        <a:off x="6671298" y="679732"/>
        <a:ext cx="1648807" cy="2045171"/>
      </dsp:txXfrm>
    </dsp:sp>
    <dsp:sp modelId="{6009273C-5B5B-46D7-83D7-8B8F0D367F6D}">
      <dsp:nvSpPr>
        <dsp:cNvPr id="0" name=""/>
        <dsp:cNvSpPr/>
      </dsp:nvSpPr>
      <dsp:spPr>
        <a:xfrm>
          <a:off x="8566003" y="443565"/>
          <a:ext cx="1751401" cy="19919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E8D787-760B-4181-9F18-2E8AA2D70EEA}">
      <dsp:nvSpPr>
        <dsp:cNvPr id="0" name=""/>
        <dsp:cNvSpPr/>
      </dsp:nvSpPr>
      <dsp:spPr>
        <a:xfrm>
          <a:off x="8760603" y="628435"/>
          <a:ext cx="1751401" cy="19919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Development of bereavement services</a:t>
          </a:r>
        </a:p>
      </dsp:txBody>
      <dsp:txXfrm>
        <a:off x="8811900" y="679732"/>
        <a:ext cx="1648807" cy="18893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C6370F-53F5-4401-B7FF-CBB0B896FA9E}">
      <dsp:nvSpPr>
        <dsp:cNvPr id="0" name=""/>
        <dsp:cNvSpPr/>
      </dsp:nvSpPr>
      <dsp:spPr>
        <a:xfrm>
          <a:off x="3538042" y="807888"/>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EDCF97-9E0B-4D8E-9B53-662D3257D73E}">
      <dsp:nvSpPr>
        <dsp:cNvPr id="0" name=""/>
        <dsp:cNvSpPr/>
      </dsp:nvSpPr>
      <dsp:spPr>
        <a:xfrm>
          <a:off x="3866655" y="1120070"/>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Majority securely attached. Children have a greater sense of belonging compared with those in foster care. </a:t>
          </a:r>
          <a:endParaRPr lang="en-US" sz="2000" kern="1200" dirty="0"/>
        </a:p>
      </dsp:txBody>
      <dsp:txXfrm>
        <a:off x="3921660" y="1175075"/>
        <a:ext cx="2847502" cy="1768010"/>
      </dsp:txXfrm>
    </dsp:sp>
    <dsp:sp modelId="{20D725BC-170A-405A-97B5-93D3A08A6E41}">
      <dsp:nvSpPr>
        <dsp:cNvPr id="0" name=""/>
        <dsp:cNvSpPr/>
      </dsp:nvSpPr>
      <dsp:spPr>
        <a:xfrm>
          <a:off x="-255522" y="837674"/>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F9DE70-8B82-42C8-9B7D-2A4A57980502}">
      <dsp:nvSpPr>
        <dsp:cNvPr id="0" name=""/>
        <dsp:cNvSpPr/>
      </dsp:nvSpPr>
      <dsp:spPr>
        <a:xfrm>
          <a:off x="73089" y="1149855"/>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Stability -  3.2% disruption rate 37,000 adoptions tracked over 12yrs</a:t>
          </a:r>
          <a:endParaRPr lang="en-US" sz="2000" kern="1200" dirty="0"/>
        </a:p>
      </dsp:txBody>
      <dsp:txXfrm>
        <a:off x="128094" y="1204860"/>
        <a:ext cx="2847502" cy="1768010"/>
      </dsp:txXfrm>
    </dsp:sp>
    <dsp:sp modelId="{C0F6E3C0-B9AF-465A-84C5-9AA22FC868B1}">
      <dsp:nvSpPr>
        <dsp:cNvPr id="0" name=""/>
        <dsp:cNvSpPr/>
      </dsp:nvSpPr>
      <dsp:spPr>
        <a:xfrm>
          <a:off x="7229475" y="821804"/>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E8AD26-86EB-4895-85A5-91B4EC4A95C5}">
      <dsp:nvSpPr>
        <dsp:cNvPr id="0" name=""/>
        <dsp:cNvSpPr/>
      </dsp:nvSpPr>
      <dsp:spPr>
        <a:xfrm>
          <a:off x="7558087" y="1133986"/>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Supported into adulthood. Young people have a sense of a future</a:t>
          </a:r>
          <a:endParaRPr lang="en-US" sz="2000" kern="1200" dirty="0"/>
        </a:p>
      </dsp:txBody>
      <dsp:txXfrm>
        <a:off x="7613092" y="1188991"/>
        <a:ext cx="2847502" cy="17680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3A9B98-01E6-440C-8489-5DFC6F0DE804}">
      <dsp:nvSpPr>
        <dsp:cNvPr id="0" name=""/>
        <dsp:cNvSpPr/>
      </dsp:nvSpPr>
      <dsp:spPr>
        <a:xfrm>
          <a:off x="722947" y="1937"/>
          <a:ext cx="2834282" cy="170056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Children have multiple and overlapping difficulties:  FASD, autism, developmental delay, attachment difficulties, sexualised behaviour, ADHD, anxiety etc. </a:t>
          </a:r>
          <a:endParaRPr lang="en-US" sz="1700" kern="1200" dirty="0"/>
        </a:p>
      </dsp:txBody>
      <dsp:txXfrm>
        <a:off x="722947" y="1937"/>
        <a:ext cx="2834282" cy="1700569"/>
      </dsp:txXfrm>
    </dsp:sp>
    <dsp:sp modelId="{07DDE0EB-3154-477D-9B64-77234B95E4BD}">
      <dsp:nvSpPr>
        <dsp:cNvPr id="0" name=""/>
        <dsp:cNvSpPr/>
      </dsp:nvSpPr>
      <dsp:spPr>
        <a:xfrm>
          <a:off x="3840658" y="1937"/>
          <a:ext cx="2834282" cy="170056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Disruption factors - age at  entry and at placement, multiple moves, delays, APV.  Being a teenager. </a:t>
          </a:r>
          <a:endParaRPr lang="en-US" sz="1700" kern="1200" dirty="0"/>
        </a:p>
      </dsp:txBody>
      <dsp:txXfrm>
        <a:off x="3840658" y="1937"/>
        <a:ext cx="2834282" cy="1700569"/>
      </dsp:txXfrm>
    </dsp:sp>
    <dsp:sp modelId="{7B557CA3-7E62-45DE-8945-A41FCE8C0EAF}">
      <dsp:nvSpPr>
        <dsp:cNvPr id="0" name=""/>
        <dsp:cNvSpPr/>
      </dsp:nvSpPr>
      <dsp:spPr>
        <a:xfrm>
          <a:off x="6958369" y="1937"/>
          <a:ext cx="2834282" cy="170056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A third of families struggling and support services have been  focused on the start and not the teenage years.  </a:t>
          </a:r>
          <a:endParaRPr lang="en-US" sz="1700" kern="1200" dirty="0"/>
        </a:p>
      </dsp:txBody>
      <dsp:txXfrm>
        <a:off x="6958369" y="1937"/>
        <a:ext cx="2834282" cy="1700569"/>
      </dsp:txXfrm>
    </dsp:sp>
    <dsp:sp modelId="{549CF70D-7D89-4D2C-9224-E75737C4070C}">
      <dsp:nvSpPr>
        <dsp:cNvPr id="0" name=""/>
        <dsp:cNvSpPr/>
      </dsp:nvSpPr>
      <dsp:spPr>
        <a:xfrm>
          <a:off x="3840658" y="1985935"/>
          <a:ext cx="2834282" cy="170056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RAAs are fledgling organisations to be supported. </a:t>
          </a:r>
        </a:p>
        <a:p>
          <a:pPr marL="0" lvl="0" indent="0" algn="ctr" defTabSz="755650">
            <a:lnSpc>
              <a:spcPct val="90000"/>
            </a:lnSpc>
            <a:spcBef>
              <a:spcPct val="0"/>
            </a:spcBef>
            <a:spcAft>
              <a:spcPct val="35000"/>
            </a:spcAft>
            <a:buNone/>
          </a:pPr>
          <a:r>
            <a:rPr lang="en-GB" sz="1700" kern="1200" dirty="0"/>
            <a:t>Very successful  leadership programme and a new group of 30 sector leaders.  </a:t>
          </a:r>
          <a:endParaRPr lang="en-US" sz="1700" kern="1200" dirty="0"/>
        </a:p>
      </dsp:txBody>
      <dsp:txXfrm>
        <a:off x="3840658" y="1985935"/>
        <a:ext cx="2834282" cy="170056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FD5AB7-8270-478C-B264-55A2A2348B6E}">
      <dsp:nvSpPr>
        <dsp:cNvPr id="0" name=""/>
        <dsp:cNvSpPr/>
      </dsp:nvSpPr>
      <dsp:spPr>
        <a:xfrm>
          <a:off x="3080" y="66483"/>
          <a:ext cx="2199649" cy="29654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D059F8-7233-4748-86D6-CA07E8A8B50E}">
      <dsp:nvSpPr>
        <dsp:cNvPr id="0" name=""/>
        <dsp:cNvSpPr/>
      </dsp:nvSpPr>
      <dsp:spPr>
        <a:xfrm>
          <a:off x="247486" y="298668"/>
          <a:ext cx="2199649" cy="296542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The Adoption Support Fund -  change the name! </a:t>
          </a:r>
        </a:p>
        <a:p>
          <a:pPr marL="0" lvl="0" indent="0" algn="ctr" defTabSz="800100">
            <a:lnSpc>
              <a:spcPct val="90000"/>
            </a:lnSpc>
            <a:spcBef>
              <a:spcPct val="0"/>
            </a:spcBef>
            <a:spcAft>
              <a:spcPct val="35000"/>
            </a:spcAft>
            <a:buNone/>
          </a:pPr>
          <a:r>
            <a:rPr lang="en-GB" sz="1800" kern="1200" dirty="0"/>
            <a:t>Remove the uncertainty of yearly funding announcements.</a:t>
          </a:r>
        </a:p>
      </dsp:txBody>
      <dsp:txXfrm>
        <a:off x="311912" y="363094"/>
        <a:ext cx="2070797" cy="2836576"/>
      </dsp:txXfrm>
    </dsp:sp>
    <dsp:sp modelId="{F485E291-A1EB-48A2-9E34-029BA6EB4994}">
      <dsp:nvSpPr>
        <dsp:cNvPr id="0" name=""/>
        <dsp:cNvSpPr/>
      </dsp:nvSpPr>
      <dsp:spPr>
        <a:xfrm>
          <a:off x="2691541" y="66483"/>
          <a:ext cx="2199649" cy="32532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861332-D457-454E-AA0D-25D974E23DFC}">
      <dsp:nvSpPr>
        <dsp:cNvPr id="0" name=""/>
        <dsp:cNvSpPr/>
      </dsp:nvSpPr>
      <dsp:spPr>
        <a:xfrm>
          <a:off x="2935947" y="298668"/>
          <a:ext cx="2199649" cy="325323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Life story work/books are poor  or non existent for many children</a:t>
          </a:r>
        </a:p>
      </dsp:txBody>
      <dsp:txXfrm>
        <a:off x="3000373" y="363094"/>
        <a:ext cx="2070797" cy="3124382"/>
      </dsp:txXfrm>
    </dsp:sp>
    <dsp:sp modelId="{A299B954-DFB9-4232-A429-E741F442A5D2}">
      <dsp:nvSpPr>
        <dsp:cNvPr id="0" name=""/>
        <dsp:cNvSpPr/>
      </dsp:nvSpPr>
      <dsp:spPr>
        <a:xfrm>
          <a:off x="5380002" y="66483"/>
          <a:ext cx="2199649" cy="34686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11EC9E-9E11-4104-A4C7-E3544C555FD7}">
      <dsp:nvSpPr>
        <dsp:cNvPr id="0" name=""/>
        <dsp:cNvSpPr/>
      </dsp:nvSpPr>
      <dsp:spPr>
        <a:xfrm>
          <a:off x="5624408" y="298668"/>
          <a:ext cx="2199649" cy="346865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An adoption support ‘offer’ would increase the number and capacity of adoptive families.</a:t>
          </a:r>
        </a:p>
      </dsp:txBody>
      <dsp:txXfrm>
        <a:off x="5688834" y="363094"/>
        <a:ext cx="2070797" cy="3339807"/>
      </dsp:txXfrm>
    </dsp:sp>
    <dsp:sp modelId="{6B5B6261-F6C5-4048-8618-E9AAE379D186}">
      <dsp:nvSpPr>
        <dsp:cNvPr id="0" name=""/>
        <dsp:cNvSpPr/>
      </dsp:nvSpPr>
      <dsp:spPr>
        <a:xfrm>
          <a:off x="8068463" y="66483"/>
          <a:ext cx="2199649" cy="26974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C786C0-C60F-4CCC-9DA3-F5ECB3B89501}">
      <dsp:nvSpPr>
        <dsp:cNvPr id="0" name=""/>
        <dsp:cNvSpPr/>
      </dsp:nvSpPr>
      <dsp:spPr>
        <a:xfrm>
          <a:off x="8312869" y="298668"/>
          <a:ext cx="2199649" cy="26974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Contact plans need to move into the 21</a:t>
          </a:r>
          <a:r>
            <a:rPr lang="en-GB" sz="1800" kern="1200" baseline="30000" dirty="0"/>
            <a:t>st</a:t>
          </a:r>
          <a:r>
            <a:rPr lang="en-GB" sz="1800" kern="1200" dirty="0"/>
            <a:t> century while ensuring they are in children’s best interests.</a:t>
          </a:r>
        </a:p>
      </dsp:txBody>
      <dsp:txXfrm>
        <a:off x="8377295" y="363094"/>
        <a:ext cx="2070797" cy="256860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6E354F-9EC8-4A18-90BC-A56A39D34394}">
      <dsp:nvSpPr>
        <dsp:cNvPr id="0" name=""/>
        <dsp:cNvSpPr/>
      </dsp:nvSpPr>
      <dsp:spPr>
        <a:xfrm>
          <a:off x="0" y="821804"/>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EA272D-33CB-47E8-AA84-9B5B650F7B94}">
      <dsp:nvSpPr>
        <dsp:cNvPr id="0" name=""/>
        <dsp:cNvSpPr/>
      </dsp:nvSpPr>
      <dsp:spPr>
        <a:xfrm>
          <a:off x="328612" y="1133986"/>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Many children need help with difficulties – e.g. PTSD, trauma, anxiety/depression, ADHD.  Services are very variable and in some areas non existent/ inadequate. We’ve known this for a long time.   </a:t>
          </a:r>
        </a:p>
      </dsp:txBody>
      <dsp:txXfrm>
        <a:off x="383617" y="1188991"/>
        <a:ext cx="2847502" cy="1768010"/>
      </dsp:txXfrm>
    </dsp:sp>
    <dsp:sp modelId="{0684FB2E-B05C-41FE-B99D-A201CA957716}">
      <dsp:nvSpPr>
        <dsp:cNvPr id="0" name=""/>
        <dsp:cNvSpPr/>
      </dsp:nvSpPr>
      <dsp:spPr>
        <a:xfrm>
          <a:off x="3614737" y="821804"/>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6208A1-7B6B-4341-87D6-4F5062414DBF}">
      <dsp:nvSpPr>
        <dsp:cNvPr id="0" name=""/>
        <dsp:cNvSpPr/>
      </dsp:nvSpPr>
      <dsp:spPr>
        <a:xfrm>
          <a:off x="3943350" y="1133986"/>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Interventions are provided but evaluated differently and findings can’t be compared.  No core set of measures. Are evidence based interventions being offered to children and families? </a:t>
          </a:r>
        </a:p>
      </dsp:txBody>
      <dsp:txXfrm>
        <a:off x="3998355" y="1188991"/>
        <a:ext cx="2847502" cy="1768010"/>
      </dsp:txXfrm>
    </dsp:sp>
    <dsp:sp modelId="{4F48DA16-BF07-49FC-8EF6-E570D1A2F725}">
      <dsp:nvSpPr>
        <dsp:cNvPr id="0" name=""/>
        <dsp:cNvSpPr/>
      </dsp:nvSpPr>
      <dsp:spPr>
        <a:xfrm>
          <a:off x="7229475" y="821804"/>
          <a:ext cx="2957512" cy="187802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EBFA9B-F2DA-4C89-A02A-6056634E9704}">
      <dsp:nvSpPr>
        <dsp:cNvPr id="0" name=""/>
        <dsp:cNvSpPr/>
      </dsp:nvSpPr>
      <dsp:spPr>
        <a:xfrm>
          <a:off x="7558087" y="1133986"/>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kern="1200" dirty="0"/>
            <a:t>Multiple high profile sector reviews but not seeing children and young people’s needs in the round with sectors interlinked.   Too siloed an approach</a:t>
          </a:r>
        </a:p>
      </dsp:txBody>
      <dsp:txXfrm>
        <a:off x="7613092" y="1188991"/>
        <a:ext cx="2847502" cy="17680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84FB2E-B05C-41FE-B99D-A201CA957716}">
      <dsp:nvSpPr>
        <dsp:cNvPr id="0" name=""/>
        <dsp:cNvSpPr/>
      </dsp:nvSpPr>
      <dsp:spPr>
        <a:xfrm>
          <a:off x="1283" y="248587"/>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6208A1-7B6B-4341-87D6-4F5062414DBF}">
      <dsp:nvSpPr>
        <dsp:cNvPr id="0" name=""/>
        <dsp:cNvSpPr/>
      </dsp:nvSpPr>
      <dsp:spPr>
        <a:xfrm>
          <a:off x="501904" y="724177"/>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GB" sz="2100" kern="1200" dirty="0"/>
            <a:t>Lack</a:t>
          </a:r>
          <a:r>
            <a:rPr lang="en-GB" sz="2100" kern="1200" baseline="0" dirty="0"/>
            <a:t> of evidence informed decision making. Often costs rather than needs led. Market pressures and higher costs associated with higher staffing ratios</a:t>
          </a:r>
          <a:endParaRPr lang="en-GB" sz="2100" kern="1200" dirty="0"/>
        </a:p>
      </dsp:txBody>
      <dsp:txXfrm>
        <a:off x="585701" y="807974"/>
        <a:ext cx="4337991" cy="2693452"/>
      </dsp:txXfrm>
    </dsp:sp>
    <dsp:sp modelId="{E24FD728-E751-4941-9042-1ADAB9C9CC14}">
      <dsp:nvSpPr>
        <dsp:cNvPr id="0" name=""/>
        <dsp:cNvSpPr/>
      </dsp:nvSpPr>
      <dsp:spPr>
        <a:xfrm>
          <a:off x="5508110" y="248587"/>
          <a:ext cx="4505585" cy="28610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727B8E-1720-5448-9D05-0E223D5B4613}">
      <dsp:nvSpPr>
        <dsp:cNvPr id="0" name=""/>
        <dsp:cNvSpPr/>
      </dsp:nvSpPr>
      <dsp:spPr>
        <a:xfrm>
          <a:off x="6008730" y="724177"/>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Small</a:t>
          </a:r>
          <a:r>
            <a:rPr lang="en-US" sz="2100" kern="1200" baseline="0" dirty="0"/>
            <a:t> proportion of placement skew the budget:</a:t>
          </a:r>
        </a:p>
        <a:p>
          <a:pPr marL="0" lvl="0" indent="0" algn="ctr" defTabSz="933450">
            <a:lnSpc>
              <a:spcPct val="90000"/>
            </a:lnSpc>
            <a:spcBef>
              <a:spcPct val="0"/>
            </a:spcBef>
            <a:spcAft>
              <a:spcPct val="35000"/>
            </a:spcAft>
            <a:buNone/>
          </a:pPr>
          <a:r>
            <a:rPr lang="en-US" sz="2100" kern="1200" baseline="0" dirty="0"/>
            <a:t>Up to 16% of the budget spent on the 10 highest cost placements</a:t>
          </a:r>
        </a:p>
        <a:p>
          <a:pPr marL="0" lvl="0" indent="0" algn="ctr" defTabSz="933450">
            <a:lnSpc>
              <a:spcPct val="90000"/>
            </a:lnSpc>
            <a:spcBef>
              <a:spcPct val="0"/>
            </a:spcBef>
            <a:spcAft>
              <a:spcPct val="35000"/>
            </a:spcAft>
            <a:buNone/>
          </a:pPr>
          <a:r>
            <a:rPr lang="en-US" sz="2100" kern="1200" baseline="0" dirty="0"/>
            <a:t>Weekly unit costs in excess of £7,000</a:t>
          </a:r>
        </a:p>
        <a:p>
          <a:pPr marL="0" lvl="0" indent="0" algn="ctr" defTabSz="933450">
            <a:lnSpc>
              <a:spcPct val="90000"/>
            </a:lnSpc>
            <a:spcBef>
              <a:spcPct val="0"/>
            </a:spcBef>
            <a:spcAft>
              <a:spcPct val="35000"/>
            </a:spcAft>
            <a:buNone/>
          </a:pPr>
          <a:r>
            <a:rPr lang="en-US" sz="2100" kern="1200" baseline="0" dirty="0"/>
            <a:t>Lack of control over annual uplifts, especially where supply is limited</a:t>
          </a:r>
          <a:endParaRPr lang="en-US" sz="2100" kern="1200" dirty="0"/>
        </a:p>
      </dsp:txBody>
      <dsp:txXfrm>
        <a:off x="6092527" y="807974"/>
        <a:ext cx="4337991" cy="26934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436B8E-683C-465B-9708-93A5D0FDCCC7}" type="datetimeFigureOut">
              <a:rPr lang="en-GB" smtClean="0"/>
              <a:t>23/03/2021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E1F82-794C-4546-A3AF-51CDD650B134}" type="slidenum">
              <a:rPr lang="en-GB" smtClean="0"/>
              <a:t>‹#›</a:t>
            </a:fld>
            <a:endParaRPr lang="en-GB"/>
          </a:p>
        </p:txBody>
      </p:sp>
    </p:spTree>
    <p:extLst>
      <p:ext uri="{BB962C8B-B14F-4D97-AF65-F5344CB8AC3E}">
        <p14:creationId xmlns:p14="http://schemas.microsoft.com/office/powerpoint/2010/main" val="1056960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FE1F82-794C-4546-A3AF-51CDD650B13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993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63157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48657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62013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23019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FE1F82-794C-4546-A3AF-51CDD650B13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1997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1756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0596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54798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308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3002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50581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4453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15245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FE1F82-794C-4546-A3AF-51CDD650B13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63167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FE1F82-794C-4546-A3AF-51CDD650B134}" type="slidenum">
              <a:rPr lang="en-GB" smtClean="0"/>
              <a:t>32</a:t>
            </a:fld>
            <a:endParaRPr lang="en-GB"/>
          </a:p>
        </p:txBody>
      </p:sp>
    </p:spTree>
    <p:extLst>
      <p:ext uri="{BB962C8B-B14F-4D97-AF65-F5344CB8AC3E}">
        <p14:creationId xmlns:p14="http://schemas.microsoft.com/office/powerpoint/2010/main" val="3429662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31782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590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37610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49670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14887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0FE1F82-794C-4546-A3AF-51CDD650B134}" type="slidenum">
              <a:rPr lang="en-GB" smtClean="0"/>
              <a:t>39</a:t>
            </a:fld>
            <a:endParaRPr lang="en-GB"/>
          </a:p>
        </p:txBody>
      </p:sp>
    </p:spTree>
    <p:extLst>
      <p:ext uri="{BB962C8B-B14F-4D97-AF65-F5344CB8AC3E}">
        <p14:creationId xmlns:p14="http://schemas.microsoft.com/office/powerpoint/2010/main" val="1901163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04346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04454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33347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9E62C-1439-49EE-A061-056448DBF382}"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1510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D9E62C-1439-49EE-A061-056448DBF382}"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65195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3151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dirty="0"/>
              <a:t> </a:t>
            </a:r>
          </a:p>
        </p:txBody>
      </p:sp>
      <p:sp>
        <p:nvSpPr>
          <p:cNvPr id="3174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A43836D-1AB1-44A2-9095-6AD0B058BCF9}" type="slidenum">
              <a:rPr kumimoji="0" lang="en-GB" sz="1200" b="0" i="0" u="none" strike="noStrike" kern="1200" cap="none" spc="0" normalizeH="0" baseline="0" noProof="0">
                <a:ln>
                  <a:noFill/>
                </a:ln>
                <a:solidFill>
                  <a:prstClr val="black"/>
                </a:solidFill>
                <a:effectLst/>
                <a:uLnTx/>
                <a:uFillTx/>
                <a:latin typeface="Calibri"/>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Arial" charset="0"/>
            </a:endParaRPr>
          </a:p>
        </p:txBody>
      </p:sp>
    </p:spTree>
    <p:extLst>
      <p:ext uri="{BB962C8B-B14F-4D97-AF65-F5344CB8AC3E}">
        <p14:creationId xmlns:p14="http://schemas.microsoft.com/office/powerpoint/2010/main" val="1812518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2640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105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93560C-EE04-4687-87A2-B119B05BEE2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426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0FE1F82-794C-4546-A3AF-51CDD650B13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0663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297B175-4FE6-4A59-B414-E5F5E71C9A8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9585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93735-3171-4121-8902-0A464D11CF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165D9DA-C164-4B7B-A0AE-0DBF2CC087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A883614-DE35-4D19-9513-C85B55AD271C}"/>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9ADA9EA6-142D-49E5-8DB7-68D4D974FF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0554CA-EB03-410F-80D4-A5A302D476D3}"/>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4166749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E8FAD-5C7B-4504-ABEC-CA51644DCB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EF4438-D624-4532-8190-3861DA352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83D092-4DA6-4F41-BAD8-9609EE01BD91}"/>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1C688E38-584D-4590-9831-2D95D8711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F51602-50C3-48FE-82CE-AC2331201DAA}"/>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2310218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EA9E1C-CF1A-40CE-87BA-4EC5586844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FB8981-B911-4E6F-8772-79F11A2144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DC13B6-0884-4D29-9B8B-579DEF206101}"/>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4294BA20-9367-42D9-A8DB-2311BE4F7D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6A68A1-014F-4B3A-B55A-C1DD9C8FD3E6}"/>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2501998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93735-3171-4121-8902-0A464D11CF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165D9DA-C164-4B7B-A0AE-0DBF2CC087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A883614-DE35-4D19-9513-C85B55AD271C}"/>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9ADA9EA6-142D-49E5-8DB7-68D4D974FF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0554CA-EB03-410F-80D4-A5A302D476D3}"/>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7137415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65538-57FC-4603-91E1-4F317560A8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73AC74-09BE-403E-88CA-7FD5A0E0D2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A86D21-7CE2-4CDC-AE59-4B1859ADDC91}"/>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35A0D4FC-3ABE-4441-9B2E-1EB8AA9AD0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529845-7979-4D86-9826-C3B16391080D}"/>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546051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E094C-450E-4E3F-8D3A-22ECF977D4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28B838-8CAD-4B7C-8D16-D54B4B3E8D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5E8A5B-9ECE-4F1D-982C-9CC3A618350E}"/>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5D5733B0-3C7B-44C3-AE2A-A894C8F64C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0F7FEB-4769-45F8-9C20-D688E840BB6F}"/>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413824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5C5B7-7AFE-4369-B3BE-D53F96B111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5D834D-A51F-451A-BF3C-1D6B27D762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58A008-565B-40BB-BEE6-6A2D113426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1BB903E-6339-4A5E-AD9D-782F9314BCE6}"/>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6" name="Footer Placeholder 5">
            <a:extLst>
              <a:ext uri="{FF2B5EF4-FFF2-40B4-BE49-F238E27FC236}">
                <a16:creationId xmlns:a16="http://schemas.microsoft.com/office/drawing/2014/main" id="{9FC5FC01-A127-44A5-8804-508AE4BA0B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1EA0DB-5B64-4A89-99F0-9690354267CD}"/>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2466400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4F18-B515-4B67-B5FB-4A33E210293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E6F90E-C57F-45E9-997F-BD04954897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20B150-F0C8-47B5-8C21-895796CAE7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775DB4-77EB-410E-92A7-900C474813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0A3F7D-E1DC-4285-86BD-CF81E1C596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D985A6-8802-4A96-9EC8-C657417AC5E8}"/>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8" name="Footer Placeholder 7">
            <a:extLst>
              <a:ext uri="{FF2B5EF4-FFF2-40B4-BE49-F238E27FC236}">
                <a16:creationId xmlns:a16="http://schemas.microsoft.com/office/drawing/2014/main" id="{3ADB5D13-EEAF-4B39-9D04-5266CCAC93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8182DA1-564E-4E84-B1CF-F171167F00EE}"/>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6584523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4A5D9-0BA1-495A-B704-C0EF268113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528D7D-7F17-4B9B-B342-6906474DA0AE}"/>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4" name="Footer Placeholder 3">
            <a:extLst>
              <a:ext uri="{FF2B5EF4-FFF2-40B4-BE49-F238E27FC236}">
                <a16:creationId xmlns:a16="http://schemas.microsoft.com/office/drawing/2014/main" id="{5CBC510B-71DF-4B66-A354-231E039C3E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0015D4-48C7-4E45-A6B4-C6467B14CC6C}"/>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29835481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BC8026-71C9-4FE6-B210-13A966F6B1EE}"/>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3" name="Footer Placeholder 2">
            <a:extLst>
              <a:ext uri="{FF2B5EF4-FFF2-40B4-BE49-F238E27FC236}">
                <a16:creationId xmlns:a16="http://schemas.microsoft.com/office/drawing/2014/main" id="{E55B2CBC-9B3F-421F-A223-1215D687D7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5201E1D-CCF4-4B5E-9F08-A70CA14BD9C8}"/>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3541152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BDD73-8AA4-4CCF-92C2-54D2A548D8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E576FF-5365-448F-ABF0-A423F461C6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B9789D7-D93E-4F8A-82B4-40EB4D4C03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5377DF-022A-411F-B5EE-F1FCDC15A8A2}"/>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6" name="Footer Placeholder 5">
            <a:extLst>
              <a:ext uri="{FF2B5EF4-FFF2-40B4-BE49-F238E27FC236}">
                <a16:creationId xmlns:a16="http://schemas.microsoft.com/office/drawing/2014/main" id="{23A6A6AF-D45C-46F9-863B-422A5B466D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B49935-4A67-4D2C-A1DF-613DF794B2B7}"/>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3029789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2754404" y="389965"/>
            <a:ext cx="6759390" cy="190948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CA065538-57FC-4603-91E1-4F317560A855}"/>
              </a:ext>
            </a:extLst>
          </p:cNvPr>
          <p:cNvSpPr>
            <a:spLocks noGrp="1"/>
          </p:cNvSpPr>
          <p:nvPr>
            <p:ph type="title"/>
          </p:nvPr>
        </p:nvSpPr>
        <p:spPr>
          <a:xfrm>
            <a:off x="3231776" y="681924"/>
            <a:ext cx="5728447" cy="1325563"/>
          </a:xfrm>
        </p:spPr>
        <p:txBody>
          <a:bodyPr/>
          <a:lstStyle>
            <a:lvl1pPr algn="ctr">
              <a:defRPr b="1">
                <a:solidFill>
                  <a:schemeClr val="bg1"/>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73AC74-09BE-403E-88CA-7FD5A0E0D270}"/>
              </a:ext>
            </a:extLst>
          </p:cNvPr>
          <p:cNvSpPr>
            <a:spLocks noGrp="1"/>
          </p:cNvSpPr>
          <p:nvPr>
            <p:ph idx="1"/>
          </p:nvPr>
        </p:nvSpPr>
        <p:spPr>
          <a:xfrm>
            <a:off x="838200" y="2554941"/>
            <a:ext cx="10515600" cy="383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p:cNvSpPr/>
          <p:nvPr userDrawn="1"/>
        </p:nvSpPr>
        <p:spPr>
          <a:xfrm>
            <a:off x="430305" y="389965"/>
            <a:ext cx="2124635" cy="190948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9713258" y="389965"/>
            <a:ext cx="2124635" cy="190948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userDrawn="1"/>
        </p:nvSpPr>
        <p:spPr>
          <a:xfrm>
            <a:off x="430304" y="2554941"/>
            <a:ext cx="11407589" cy="39803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335350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B345-1F5B-40AC-8DA5-CCDA7433FF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8C8303-13A0-462F-A678-431BEA237A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B67601-631E-42A3-9D68-14B42AC9B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E98174-2A16-4030-9B44-E6C94EF36DCB}"/>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6" name="Footer Placeholder 5">
            <a:extLst>
              <a:ext uri="{FF2B5EF4-FFF2-40B4-BE49-F238E27FC236}">
                <a16:creationId xmlns:a16="http://schemas.microsoft.com/office/drawing/2014/main" id="{724D2949-A72F-4991-A616-42E83AA4E3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D80B22-CF91-4BD5-B91F-D3601C979943}"/>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3467934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E8FAD-5C7B-4504-ABEC-CA51644DCB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EF4438-D624-4532-8190-3861DA352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83D092-4DA6-4F41-BAD8-9609EE01BD91}"/>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1C688E38-584D-4590-9831-2D95D8711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F51602-50C3-48FE-82CE-AC2331201DAA}"/>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3772554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EA9E1C-CF1A-40CE-87BA-4EC5586844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FB8981-B911-4E6F-8772-79F11A2144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DC13B6-0884-4D29-9B8B-579DEF206101}"/>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4294BA20-9367-42D9-A8DB-2311BE4F7D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6A68A1-014F-4B3A-B55A-C1DD9C8FD3E6}"/>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738638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93735-3171-4121-8902-0A464D11CF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165D9DA-C164-4B7B-A0AE-0DBF2CC087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A883614-DE35-4D19-9513-C85B55AD271C}"/>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9ADA9EA6-142D-49E5-8DB7-68D4D974FF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0554CA-EB03-410F-80D4-A5A302D476D3}"/>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2469511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65538-57FC-4603-91E1-4F317560A8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F73AC74-09BE-403E-88CA-7FD5A0E0D2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A86D21-7CE2-4CDC-AE59-4B1859ADDC91}"/>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35A0D4FC-3ABE-4441-9B2E-1EB8AA9AD0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529845-7979-4D86-9826-C3B16391080D}"/>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41477111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E094C-450E-4E3F-8D3A-22ECF977D4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28B838-8CAD-4B7C-8D16-D54B4B3E8D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5E8A5B-9ECE-4F1D-982C-9CC3A618350E}"/>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5D5733B0-3C7B-44C3-AE2A-A894C8F64C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0F7FEB-4769-45F8-9C20-D688E840BB6F}"/>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9845951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5C5B7-7AFE-4369-B3BE-D53F96B111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5D834D-A51F-451A-BF3C-1D6B27D762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58A008-565B-40BB-BEE6-6A2D113426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1BB903E-6339-4A5E-AD9D-782F9314BCE6}"/>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6" name="Footer Placeholder 5">
            <a:extLst>
              <a:ext uri="{FF2B5EF4-FFF2-40B4-BE49-F238E27FC236}">
                <a16:creationId xmlns:a16="http://schemas.microsoft.com/office/drawing/2014/main" id="{9FC5FC01-A127-44A5-8804-508AE4BA0B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1EA0DB-5B64-4A89-99F0-9690354267CD}"/>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2216734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4F18-B515-4B67-B5FB-4A33E210293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E6F90E-C57F-45E9-997F-BD04954897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20B150-F0C8-47B5-8C21-895796CAE7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775DB4-77EB-410E-92A7-900C474813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0A3F7D-E1DC-4285-86BD-CF81E1C596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D985A6-8802-4A96-9EC8-C657417AC5E8}"/>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8" name="Footer Placeholder 7">
            <a:extLst>
              <a:ext uri="{FF2B5EF4-FFF2-40B4-BE49-F238E27FC236}">
                <a16:creationId xmlns:a16="http://schemas.microsoft.com/office/drawing/2014/main" id="{3ADB5D13-EEAF-4B39-9D04-5266CCAC93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8182DA1-564E-4E84-B1CF-F171167F00EE}"/>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0751295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4A5D9-0BA1-495A-B704-C0EF268113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528D7D-7F17-4B9B-B342-6906474DA0AE}"/>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4" name="Footer Placeholder 3">
            <a:extLst>
              <a:ext uri="{FF2B5EF4-FFF2-40B4-BE49-F238E27FC236}">
                <a16:creationId xmlns:a16="http://schemas.microsoft.com/office/drawing/2014/main" id="{5CBC510B-71DF-4B66-A354-231E039C3E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0015D4-48C7-4E45-A6B4-C6467B14CC6C}"/>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5647902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BC8026-71C9-4FE6-B210-13A966F6B1EE}"/>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3" name="Footer Placeholder 2">
            <a:extLst>
              <a:ext uri="{FF2B5EF4-FFF2-40B4-BE49-F238E27FC236}">
                <a16:creationId xmlns:a16="http://schemas.microsoft.com/office/drawing/2014/main" id="{E55B2CBC-9B3F-421F-A223-1215D687D7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5201E1D-CCF4-4B5E-9F08-A70CA14BD9C8}"/>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2227510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E094C-450E-4E3F-8D3A-22ECF977D4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28B838-8CAD-4B7C-8D16-D54B4B3E8D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5E8A5B-9ECE-4F1D-982C-9CC3A618350E}"/>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5D5733B0-3C7B-44C3-AE2A-A894C8F64C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0F7FEB-4769-45F8-9C20-D688E840BB6F}"/>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5796092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BDD73-8AA4-4CCF-92C2-54D2A548D8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E576FF-5365-448F-ABF0-A423F461C6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B9789D7-D93E-4F8A-82B4-40EB4D4C03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5377DF-022A-411F-B5EE-F1FCDC15A8A2}"/>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6" name="Footer Placeholder 5">
            <a:extLst>
              <a:ext uri="{FF2B5EF4-FFF2-40B4-BE49-F238E27FC236}">
                <a16:creationId xmlns:a16="http://schemas.microsoft.com/office/drawing/2014/main" id="{23A6A6AF-D45C-46F9-863B-422A5B466D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B49935-4A67-4D2C-A1DF-613DF794B2B7}"/>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32000804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B345-1F5B-40AC-8DA5-CCDA7433FF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8C8303-13A0-462F-A678-431BEA237A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B67601-631E-42A3-9D68-14B42AC9B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E98174-2A16-4030-9B44-E6C94EF36DCB}"/>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6" name="Footer Placeholder 5">
            <a:extLst>
              <a:ext uri="{FF2B5EF4-FFF2-40B4-BE49-F238E27FC236}">
                <a16:creationId xmlns:a16="http://schemas.microsoft.com/office/drawing/2014/main" id="{724D2949-A72F-4991-A616-42E83AA4E3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D80B22-CF91-4BD5-B91F-D3601C979943}"/>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29508406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E8FAD-5C7B-4504-ABEC-CA51644DCB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EF4438-D624-4532-8190-3861DA352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83D092-4DA6-4F41-BAD8-9609EE01BD91}"/>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1C688E38-584D-4590-9831-2D95D8711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F51602-50C3-48FE-82CE-AC2331201DAA}"/>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26717758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EA9E1C-CF1A-40CE-87BA-4EC5586844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FB8981-B911-4E6F-8772-79F11A2144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DC13B6-0884-4D29-9B8B-579DEF206101}"/>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4294BA20-9367-42D9-A8DB-2311BE4F7D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86A68A1-014F-4B3A-B55A-C1DD9C8FD3E6}"/>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2844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5C5B7-7AFE-4369-B3BE-D53F96B111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5D834D-A51F-451A-BF3C-1D6B27D762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B58A008-565B-40BB-BEE6-6A2D113426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1BB903E-6339-4A5E-AD9D-782F9314BCE6}"/>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6" name="Footer Placeholder 5">
            <a:extLst>
              <a:ext uri="{FF2B5EF4-FFF2-40B4-BE49-F238E27FC236}">
                <a16:creationId xmlns:a16="http://schemas.microsoft.com/office/drawing/2014/main" id="{9FC5FC01-A127-44A5-8804-508AE4BA0B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1EA0DB-5B64-4A89-99F0-9690354267CD}"/>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77519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D4F18-B515-4B67-B5FB-4A33E210293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E6F90E-C57F-45E9-997F-BD04954897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720B150-F0C8-47B5-8C21-895796CAE71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775DB4-77EB-410E-92A7-900C474813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0A3F7D-E1DC-4285-86BD-CF81E1C596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D985A6-8802-4A96-9EC8-C657417AC5E8}"/>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8" name="Footer Placeholder 7">
            <a:extLst>
              <a:ext uri="{FF2B5EF4-FFF2-40B4-BE49-F238E27FC236}">
                <a16:creationId xmlns:a16="http://schemas.microsoft.com/office/drawing/2014/main" id="{3ADB5D13-EEAF-4B39-9D04-5266CCAC93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8182DA1-564E-4E84-B1CF-F171167F00EE}"/>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3964454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4A5D9-0BA1-495A-B704-C0EF268113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528D7D-7F17-4B9B-B342-6906474DA0AE}"/>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4" name="Footer Placeholder 3">
            <a:extLst>
              <a:ext uri="{FF2B5EF4-FFF2-40B4-BE49-F238E27FC236}">
                <a16:creationId xmlns:a16="http://schemas.microsoft.com/office/drawing/2014/main" id="{5CBC510B-71DF-4B66-A354-231E039C3E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0015D4-48C7-4E45-A6B4-C6467B14CC6C}"/>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103058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BC8026-71C9-4FE6-B210-13A966F6B1EE}"/>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3" name="Footer Placeholder 2">
            <a:extLst>
              <a:ext uri="{FF2B5EF4-FFF2-40B4-BE49-F238E27FC236}">
                <a16:creationId xmlns:a16="http://schemas.microsoft.com/office/drawing/2014/main" id="{E55B2CBC-9B3F-421F-A223-1215D687D78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5201E1D-CCF4-4B5E-9F08-A70CA14BD9C8}"/>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399591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BDD73-8AA4-4CCF-92C2-54D2A548D8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EE576FF-5365-448F-ABF0-A423F461C6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B9789D7-D93E-4F8A-82B4-40EB4D4C03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5377DF-022A-411F-B5EE-F1FCDC15A8A2}"/>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6" name="Footer Placeholder 5">
            <a:extLst>
              <a:ext uri="{FF2B5EF4-FFF2-40B4-BE49-F238E27FC236}">
                <a16:creationId xmlns:a16="http://schemas.microsoft.com/office/drawing/2014/main" id="{23A6A6AF-D45C-46F9-863B-422A5B466D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B49935-4A67-4D2C-A1DF-613DF794B2B7}"/>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1491168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B345-1F5B-40AC-8DA5-CCDA7433FF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8C8303-13A0-462F-A678-431BEA237A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BB67601-631E-42A3-9D68-14B42AC9BF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E98174-2A16-4030-9B44-E6C94EF36DCB}"/>
              </a:ext>
            </a:extLst>
          </p:cNvPr>
          <p:cNvSpPr>
            <a:spLocks noGrp="1"/>
          </p:cNvSpPr>
          <p:nvPr>
            <p:ph type="dt" sz="half" idx="10"/>
          </p:nvPr>
        </p:nvSpPr>
        <p:spPr/>
        <p:txBody>
          <a:bodyPr/>
          <a:lstStyle/>
          <a:p>
            <a:fld id="{8429E3C1-2D74-4414-9378-81072133E867}" type="datetimeFigureOut">
              <a:rPr lang="en-GB" smtClean="0"/>
              <a:t>23/03/2021</a:t>
            </a:fld>
            <a:endParaRPr lang="en-GB"/>
          </a:p>
        </p:txBody>
      </p:sp>
      <p:sp>
        <p:nvSpPr>
          <p:cNvPr id="6" name="Footer Placeholder 5">
            <a:extLst>
              <a:ext uri="{FF2B5EF4-FFF2-40B4-BE49-F238E27FC236}">
                <a16:creationId xmlns:a16="http://schemas.microsoft.com/office/drawing/2014/main" id="{724D2949-A72F-4991-A616-42E83AA4E3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D80B22-CF91-4BD5-B91F-D3601C979943}"/>
              </a:ext>
            </a:extLst>
          </p:cNvPr>
          <p:cNvSpPr>
            <a:spLocks noGrp="1"/>
          </p:cNvSpPr>
          <p:nvPr>
            <p:ph type="sldNum" sz="quarter" idx="12"/>
          </p:nvPr>
        </p:nvSpPr>
        <p:spPr/>
        <p:txBody>
          <a:bodyPr/>
          <a:lstStyle/>
          <a:p>
            <a:fld id="{7B96471B-95AE-495D-83E6-1162542B8917}" type="slidenum">
              <a:rPr lang="en-GB" smtClean="0"/>
              <a:t>‹#›</a:t>
            </a:fld>
            <a:endParaRPr lang="en-GB"/>
          </a:p>
        </p:txBody>
      </p:sp>
    </p:spTree>
    <p:extLst>
      <p:ext uri="{BB962C8B-B14F-4D97-AF65-F5344CB8AC3E}">
        <p14:creationId xmlns:p14="http://schemas.microsoft.com/office/powerpoint/2010/main" val="3938399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51A2A5-28F8-43F6-8455-4F84A7765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6F3AC2-3F1C-46DA-8449-508FA48A98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91ACFB-0634-40B9-928E-E662E79549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3E45DADA-D51B-4055-8ED0-462587D7AA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D6B4C8-64CF-48E4-A1FE-3A52AD5C58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6471B-95AE-495D-83E6-1162542B8917}" type="slidenum">
              <a:rPr lang="en-GB" smtClean="0"/>
              <a:t>‹#›</a:t>
            </a:fld>
            <a:endParaRPr lang="en-GB"/>
          </a:p>
        </p:txBody>
      </p:sp>
    </p:spTree>
    <p:extLst>
      <p:ext uri="{BB962C8B-B14F-4D97-AF65-F5344CB8AC3E}">
        <p14:creationId xmlns:p14="http://schemas.microsoft.com/office/powerpoint/2010/main" val="1758418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51A2A5-28F8-43F6-8455-4F84A7765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6F3AC2-3F1C-46DA-8449-508FA48A98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91ACFB-0634-40B9-928E-E662E79549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3E45DADA-D51B-4055-8ED0-462587D7AA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D6B4C8-64CF-48E4-A1FE-3A52AD5C58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6471B-95AE-495D-83E6-1162542B8917}" type="slidenum">
              <a:rPr lang="en-GB" smtClean="0"/>
              <a:t>‹#›</a:t>
            </a:fld>
            <a:endParaRPr lang="en-GB"/>
          </a:p>
        </p:txBody>
      </p:sp>
    </p:spTree>
    <p:extLst>
      <p:ext uri="{BB962C8B-B14F-4D97-AF65-F5344CB8AC3E}">
        <p14:creationId xmlns:p14="http://schemas.microsoft.com/office/powerpoint/2010/main" val="32292551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51A2A5-28F8-43F6-8455-4F84A7765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6F3AC2-3F1C-46DA-8449-508FA48A98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91ACFB-0634-40B9-928E-E662E79549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9E3C1-2D74-4414-9378-81072133E867}" type="datetimeFigureOut">
              <a:rPr lang="en-GB" smtClean="0"/>
              <a:t>23/03/2021</a:t>
            </a:fld>
            <a:endParaRPr lang="en-GB"/>
          </a:p>
        </p:txBody>
      </p:sp>
      <p:sp>
        <p:nvSpPr>
          <p:cNvPr id="5" name="Footer Placeholder 4">
            <a:extLst>
              <a:ext uri="{FF2B5EF4-FFF2-40B4-BE49-F238E27FC236}">
                <a16:creationId xmlns:a16="http://schemas.microsoft.com/office/drawing/2014/main" id="{3E45DADA-D51B-4055-8ED0-462587D7AA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DD6B4C8-64CF-48E4-A1FE-3A52AD5C58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6471B-95AE-495D-83E6-1162542B8917}" type="slidenum">
              <a:rPr lang="en-GB" smtClean="0"/>
              <a:t>‹#›</a:t>
            </a:fld>
            <a:endParaRPr lang="en-GB"/>
          </a:p>
        </p:txBody>
      </p:sp>
    </p:spTree>
    <p:extLst>
      <p:ext uri="{BB962C8B-B14F-4D97-AF65-F5344CB8AC3E}">
        <p14:creationId xmlns:p14="http://schemas.microsoft.com/office/powerpoint/2010/main" val="27405953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s://research-information.bristol.ac.uk/en/persons/judith-m-masson(88f3ec9d-81cf-4ed5-ab60-76846ab04200).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D3B88FB-7FD6-D54E-BC82-35658ED881C1}"/>
              </a:ext>
            </a:extLst>
          </p:cNvPr>
          <p:cNvSpPr>
            <a:spLocks noGrp="1"/>
          </p:cNvSpPr>
          <p:nvPr>
            <p:ph idx="1"/>
          </p:nvPr>
        </p:nvSpPr>
        <p:spPr>
          <a:xfrm>
            <a:off x="838200" y="3251199"/>
            <a:ext cx="10515600" cy="2423887"/>
          </a:xfrm>
        </p:spPr>
        <p:txBody>
          <a:bodyPr rtlCol="0">
            <a:normAutofit/>
          </a:bodyPr>
          <a:lstStyle/>
          <a:p>
            <a:pPr marL="0" indent="0" algn="ctr">
              <a:buNone/>
              <a:defRPr/>
            </a:pPr>
            <a:r>
              <a:rPr lang="en-US" altLang="en-US" sz="6000" dirty="0"/>
              <a:t>Presentation to Independent Care Review team</a:t>
            </a:r>
          </a:p>
          <a:p>
            <a:pPr marL="0" indent="0" algn="ctr">
              <a:buNone/>
              <a:defRPr/>
            </a:pPr>
            <a:r>
              <a:rPr lang="en-US" dirty="0">
                <a:ea typeface="+mn-ea"/>
                <a:cs typeface="+mn-cs"/>
              </a:rPr>
              <a:t>24 March 2021</a:t>
            </a:r>
          </a:p>
        </p:txBody>
      </p:sp>
      <p:pic>
        <p:nvPicPr>
          <p:cNvPr id="2053" name="Picture 1">
            <a:extLst>
              <a:ext uri="{FF2B5EF4-FFF2-40B4-BE49-F238E27FC236}">
                <a16:creationId xmlns:a16="http://schemas.microsoft.com/office/drawing/2014/main" id="{A95DD3E0-C42F-5045-95EC-8F247287C7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45682" y="665699"/>
            <a:ext cx="6358692" cy="1399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5478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a:bodyPr>
          <a:lstStyle/>
          <a:p>
            <a:pPr algn="ctr"/>
            <a:r>
              <a:rPr lang="en-GB" dirty="0">
                <a:solidFill>
                  <a:srgbClr val="FFFFFF"/>
                </a:solidFill>
              </a:rPr>
              <a:t>What’s working well: Permanence</a:t>
            </a: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extLst>
              <p:ext uri="{D42A27DB-BD31-4B8C-83A1-F6EECF244321}">
                <p14:modId xmlns:p14="http://schemas.microsoft.com/office/powerpoint/2010/main" val="1532961157"/>
              </p:ext>
            </p:extLst>
          </p:nvPr>
        </p:nvGraphicFramePr>
        <p:xfrm>
          <a:off x="1084943" y="2670402"/>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0152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6796A-0FCA-4D8D-AD72-40ACB3AF3E60}"/>
              </a:ext>
            </a:extLst>
          </p:cNvPr>
          <p:cNvSpPr>
            <a:spLocks noGrp="1"/>
          </p:cNvSpPr>
          <p:nvPr>
            <p:ph type="title" idx="4294967295"/>
          </p:nvPr>
        </p:nvSpPr>
        <p:spPr>
          <a:xfrm>
            <a:off x="0" y="682625"/>
            <a:ext cx="5727700" cy="1325563"/>
          </a:xfrm>
        </p:spPr>
        <p:txBody>
          <a:bodyPr>
            <a:normAutofit fontScale="90000"/>
          </a:bodyPr>
          <a:lstStyle/>
          <a:p>
            <a:pPr algn="l"/>
            <a:r>
              <a:rPr lang="en-GB" sz="5400"/>
              <a:t> </a:t>
            </a:r>
            <a:br>
              <a:rPr lang="en-GB" sz="5400"/>
            </a:br>
            <a:endParaRPr lang="en-GB" sz="5400" dirty="0"/>
          </a:p>
        </p:txBody>
      </p:sp>
      <p:pic>
        <p:nvPicPr>
          <p:cNvPr id="4" name="Picture 3" descr="Timeline&#10;&#10;Description automatically generated">
            <a:extLst>
              <a:ext uri="{FF2B5EF4-FFF2-40B4-BE49-F238E27FC236}">
                <a16:creationId xmlns:a16="http://schemas.microsoft.com/office/drawing/2014/main" id="{ABF3CDA5-E928-4C97-AC65-E70E722BAEA2}"/>
              </a:ext>
            </a:extLst>
          </p:cNvPr>
          <p:cNvPicPr/>
          <p:nvPr/>
        </p:nvPicPr>
        <p:blipFill>
          <a:blip r:embed="rId3">
            <a:extLst>
              <a:ext uri="{28A0092B-C50C-407E-A947-70E740481C1C}">
                <a14:useLocalDpi xmlns:a14="http://schemas.microsoft.com/office/drawing/2010/main" val="0"/>
              </a:ext>
            </a:extLst>
          </a:blip>
          <a:stretch>
            <a:fillRect/>
          </a:stretch>
        </p:blipFill>
        <p:spPr>
          <a:xfrm>
            <a:off x="899885" y="581025"/>
            <a:ext cx="10215735" cy="5674632"/>
          </a:xfrm>
          <a:prstGeom prst="rect">
            <a:avLst/>
          </a:prstGeom>
        </p:spPr>
      </p:pic>
    </p:spTree>
    <p:extLst>
      <p:ext uri="{BB962C8B-B14F-4D97-AF65-F5344CB8AC3E}">
        <p14:creationId xmlns:p14="http://schemas.microsoft.com/office/powerpoint/2010/main" val="1008440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907647-9D08-451A-B687-27850CBAF2ED}"/>
              </a:ext>
            </a:extLst>
          </p:cNvPr>
          <p:cNvSpPr>
            <a:spLocks noGrp="1"/>
          </p:cNvSpPr>
          <p:nvPr>
            <p:ph type="title"/>
          </p:nvPr>
        </p:nvSpPr>
        <p:spPr/>
        <p:txBody>
          <a:bodyPr/>
          <a:lstStyle/>
          <a:p>
            <a:r>
              <a:rPr lang="en-GB" dirty="0"/>
              <a:t>Population Census 2011</a:t>
            </a:r>
          </a:p>
        </p:txBody>
      </p:sp>
      <p:graphicFrame>
        <p:nvGraphicFramePr>
          <p:cNvPr id="30725" name="Content Placeholder 1">
            <a:extLst>
              <a:ext uri="{FF2B5EF4-FFF2-40B4-BE49-F238E27FC236}">
                <a16:creationId xmlns:a16="http://schemas.microsoft.com/office/drawing/2014/main" id="{51671104-AC19-49EE-B714-84898215FB7C}"/>
              </a:ext>
            </a:extLst>
          </p:cNvPr>
          <p:cNvGraphicFramePr>
            <a:graphicFrameLocks noGrp="1"/>
          </p:cNvGraphicFramePr>
          <p:nvPr>
            <p:ph idx="1"/>
          </p:nvPr>
        </p:nvGraphicFramePr>
        <p:xfrm>
          <a:off x="838200" y="255428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89415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28977-0665-4863-A3F5-498316CF7781}"/>
              </a:ext>
            </a:extLst>
          </p:cNvPr>
          <p:cNvSpPr>
            <a:spLocks noGrp="1"/>
          </p:cNvSpPr>
          <p:nvPr>
            <p:ph type="title"/>
          </p:nvPr>
        </p:nvSpPr>
        <p:spPr/>
        <p:txBody>
          <a:bodyPr wrap="square" anchor="b">
            <a:normAutofit/>
          </a:bodyPr>
          <a:lstStyle/>
          <a:p>
            <a:r>
              <a:rPr lang="en-GB" dirty="0"/>
              <a:t>The Poor Relations study (Big Lottery funded)</a:t>
            </a:r>
          </a:p>
        </p:txBody>
      </p:sp>
      <p:graphicFrame>
        <p:nvGraphicFramePr>
          <p:cNvPr id="5" name="Content Placeholder 2">
            <a:extLst>
              <a:ext uri="{FF2B5EF4-FFF2-40B4-BE49-F238E27FC236}">
                <a16:creationId xmlns:a16="http://schemas.microsoft.com/office/drawing/2014/main" id="{400BE612-CB33-4CE2-8827-C5C0CA0D693B}"/>
              </a:ext>
            </a:extLst>
          </p:cNvPr>
          <p:cNvGraphicFramePr>
            <a:graphicFrameLocks noGrp="1"/>
          </p:cNvGraphicFramePr>
          <p:nvPr>
            <p:ph idx="1"/>
            <p:extLst>
              <p:ext uri="{D42A27DB-BD31-4B8C-83A1-F6EECF244321}">
                <p14:modId xmlns:p14="http://schemas.microsoft.com/office/powerpoint/2010/main" val="3096376505"/>
              </p:ext>
            </p:extLst>
          </p:nvPr>
        </p:nvGraphicFramePr>
        <p:xfrm>
          <a:off x="6558449" y="2684916"/>
          <a:ext cx="5154580" cy="36142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 Placeholder 3">
            <a:extLst>
              <a:ext uri="{FF2B5EF4-FFF2-40B4-BE49-F238E27FC236}">
                <a16:creationId xmlns:a16="http://schemas.microsoft.com/office/drawing/2014/main" id="{2319B1B2-A9E6-425A-9F3D-D0E967B38DE8}"/>
              </a:ext>
            </a:extLst>
          </p:cNvPr>
          <p:cNvSpPr>
            <a:spLocks noGrp="1"/>
          </p:cNvSpPr>
          <p:nvPr>
            <p:ph type="body" sz="half" idx="4294967295"/>
          </p:nvPr>
        </p:nvSpPr>
        <p:spPr>
          <a:xfrm>
            <a:off x="537029" y="2786514"/>
            <a:ext cx="5849257" cy="3512686"/>
          </a:xfrm>
          <a:prstGeom prst="rect">
            <a:avLst/>
          </a:prstGeom>
        </p:spPr>
        <p:txBody>
          <a:bodyPr>
            <a:normAutofit fontScale="92500" lnSpcReduction="10000"/>
          </a:bodyPr>
          <a:lstStyle/>
          <a:p>
            <a:pPr algn="ctr"/>
            <a:r>
              <a:rPr lang="en-GB" sz="2000" i="1" dirty="0">
                <a:latin typeface="Candara" panose="020E0502030303020204" pitchFamily="34" charset="0"/>
              </a:rPr>
              <a:t>My mum is dead and my dad hates me. </a:t>
            </a:r>
            <a:r>
              <a:rPr lang="en-GB" sz="2000" dirty="0">
                <a:latin typeface="Candara" panose="020E0502030303020204" pitchFamily="34" charset="0"/>
              </a:rPr>
              <a:t>(Age 15yrs)</a:t>
            </a:r>
            <a:endParaRPr lang="en-GB" sz="2000" i="1" dirty="0">
              <a:latin typeface="Candara" panose="020E0502030303020204" pitchFamily="34" charset="0"/>
              <a:cs typeface="Arial" charset="0"/>
            </a:endParaRPr>
          </a:p>
          <a:p>
            <a:pPr algn="ctr"/>
            <a:r>
              <a:rPr lang="en-GB" sz="2000" i="1" dirty="0">
                <a:latin typeface="Candara" panose="020E0502030303020204" pitchFamily="34" charset="0"/>
              </a:rPr>
              <a:t>My mum didn’t want me</a:t>
            </a:r>
            <a:r>
              <a:rPr lang="en-GB" sz="2000" dirty="0">
                <a:latin typeface="Candara" panose="020E0502030303020204" pitchFamily="34" charset="0"/>
              </a:rPr>
              <a:t>. (Age 15yrs)</a:t>
            </a:r>
            <a:endParaRPr lang="en-GB" sz="2000" i="1" dirty="0">
              <a:solidFill>
                <a:schemeClr val="bg1"/>
              </a:solidFill>
              <a:latin typeface="Candara" panose="020E0502030303020204" pitchFamily="34" charset="0"/>
              <a:cs typeface="Arial" charset="0"/>
            </a:endParaRPr>
          </a:p>
          <a:p>
            <a:pPr algn="ctr"/>
            <a:r>
              <a:rPr lang="en-GB" sz="2000" dirty="0">
                <a:latin typeface="Candara" panose="020E0502030303020204" pitchFamily="34" charset="0"/>
                <a:cs typeface="Arial" charset="0"/>
              </a:rPr>
              <a:t>[</a:t>
            </a:r>
            <a:r>
              <a:rPr lang="en-GB" sz="2000" i="1" dirty="0">
                <a:latin typeface="Candara" panose="020E0502030303020204" pitchFamily="34" charset="0"/>
                <a:cs typeface="Arial" charset="0"/>
              </a:rPr>
              <a:t>parents] were drug addicts and I went over one day to their house when he was 6 weeks old. He was lying trying to feed </a:t>
            </a:r>
            <a:r>
              <a:rPr lang="en-GB" sz="2000" i="1" dirty="0" err="1">
                <a:latin typeface="Candara" panose="020E0502030303020204" pitchFamily="34" charset="0"/>
                <a:cs typeface="Arial" charset="0"/>
              </a:rPr>
              <a:t>hisself</a:t>
            </a:r>
            <a:r>
              <a:rPr lang="en-GB" sz="2000" i="1" dirty="0">
                <a:latin typeface="Candara" panose="020E0502030303020204" pitchFamily="34" charset="0"/>
                <a:cs typeface="Arial" charset="0"/>
              </a:rPr>
              <a:t> with a bottle and all these cushions.  I just (pushed) through this crowd in the bedroom, they were doing all different things with drugs. So, I just the took the child out.</a:t>
            </a:r>
            <a:r>
              <a:rPr lang="en-GB" sz="2000" dirty="0">
                <a:latin typeface="Candara" panose="020E0502030303020204" pitchFamily="34" charset="0"/>
                <a:cs typeface="Arial" charset="0"/>
              </a:rPr>
              <a:t> G/mum</a:t>
            </a:r>
            <a:endParaRPr lang="en-GB" sz="1800" i="1" dirty="0">
              <a:effectLst/>
              <a:latin typeface="Candara" panose="020E0502030303020204" pitchFamily="34" charset="0"/>
              <a:ea typeface="Calibri" panose="020F0502020204030204" pitchFamily="34" charset="0"/>
              <a:cs typeface="Times New Roman" panose="02020603050405020304" pitchFamily="18" charset="0"/>
            </a:endParaRPr>
          </a:p>
          <a:p>
            <a:pPr algn="ctr"/>
            <a:r>
              <a:rPr lang="en-GB" sz="2000" i="1" dirty="0">
                <a:effectLst/>
                <a:latin typeface="Candara" panose="020E0502030303020204" pitchFamily="34" charset="0"/>
                <a:ea typeface="Calibri" panose="020F0502020204030204" pitchFamily="34" charset="0"/>
                <a:cs typeface="Times New Roman" panose="02020603050405020304" pitchFamily="18" charset="0"/>
              </a:rPr>
              <a:t>She’s winning medals, winning leagues …. But last Thursday it cost me £14 for an hour’s training session   and then I had no money for the weekend. Then ( child’s sibling) comes. “Have you got 30p Nana” and I hate having to say I haven’t got it.  G/mum </a:t>
            </a:r>
          </a:p>
        </p:txBody>
      </p:sp>
    </p:spTree>
    <p:extLst>
      <p:ext uri="{BB962C8B-B14F-4D97-AF65-F5344CB8AC3E}">
        <p14:creationId xmlns:p14="http://schemas.microsoft.com/office/powerpoint/2010/main" val="3719077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F6CE-75E1-4A8B-96B4-CB99DAA2275D}"/>
              </a:ext>
            </a:extLst>
          </p:cNvPr>
          <p:cNvSpPr>
            <a:spLocks noGrp="1"/>
          </p:cNvSpPr>
          <p:nvPr>
            <p:ph type="title"/>
          </p:nvPr>
        </p:nvSpPr>
        <p:spPr>
          <a:xfrm>
            <a:off x="2989943" y="681924"/>
            <a:ext cx="6313713" cy="1325563"/>
          </a:xfrm>
        </p:spPr>
        <p:txBody>
          <a:bodyPr>
            <a:noAutofit/>
          </a:bodyPr>
          <a:lstStyle/>
          <a:p>
            <a:r>
              <a:rPr lang="en-GB" dirty="0"/>
              <a:t>Characteristics of children and carers</a:t>
            </a:r>
          </a:p>
        </p:txBody>
      </p:sp>
      <p:graphicFrame>
        <p:nvGraphicFramePr>
          <p:cNvPr id="4" name="Table 3"/>
          <p:cNvGraphicFramePr>
            <a:graphicFrameLocks noGrp="1"/>
          </p:cNvGraphicFramePr>
          <p:nvPr>
            <p:extLst>
              <p:ext uri="{D42A27DB-BD31-4B8C-83A1-F6EECF244321}">
                <p14:modId xmlns:p14="http://schemas.microsoft.com/office/powerpoint/2010/main" val="1641138412"/>
              </p:ext>
            </p:extLst>
          </p:nvPr>
        </p:nvGraphicFramePr>
        <p:xfrm>
          <a:off x="716111" y="2766180"/>
          <a:ext cx="10822748" cy="3605591"/>
        </p:xfrm>
        <a:graphic>
          <a:graphicData uri="http://schemas.openxmlformats.org/drawingml/2006/table">
            <a:tbl>
              <a:tblPr firstRow="1" bandRow="1">
                <a:tableStyleId>{5C22544A-7EE6-4342-B048-85BDC9FD1C3A}</a:tableStyleId>
              </a:tblPr>
              <a:tblGrid>
                <a:gridCol w="5411374">
                  <a:extLst>
                    <a:ext uri="{9D8B030D-6E8A-4147-A177-3AD203B41FA5}">
                      <a16:colId xmlns:a16="http://schemas.microsoft.com/office/drawing/2014/main" val="66742452"/>
                    </a:ext>
                  </a:extLst>
                </a:gridCol>
                <a:gridCol w="5411374">
                  <a:extLst>
                    <a:ext uri="{9D8B030D-6E8A-4147-A177-3AD203B41FA5}">
                      <a16:colId xmlns:a16="http://schemas.microsoft.com/office/drawing/2014/main" val="1901233648"/>
                    </a:ext>
                  </a:extLst>
                </a:gridCol>
              </a:tblGrid>
              <a:tr h="5505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dirty="0"/>
                        <a:t>Children</a:t>
                      </a:r>
                      <a:endParaRPr lang="en-US"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dirty="0"/>
                        <a:t>Kinship Carers</a:t>
                      </a:r>
                    </a:p>
                  </a:txBody>
                  <a:tcPr/>
                </a:tc>
                <a:extLst>
                  <a:ext uri="{0D108BD9-81ED-4DB2-BD59-A6C34878D82A}">
                    <a16:rowId xmlns:a16="http://schemas.microsoft.com/office/drawing/2014/main" val="813932614"/>
                  </a:ext>
                </a:extLst>
              </a:tr>
              <a:tr h="3055059">
                <a:tc>
                  <a:txBody>
                    <a:bodyPr/>
                    <a:lstStyle/>
                    <a:p>
                      <a:pPr marL="285750" lvl="0" indent="-285750">
                        <a:buFont typeface="Arial" panose="020B0604020202020204" pitchFamily="34" charset="0"/>
                        <a:buChar char="•"/>
                      </a:pPr>
                      <a:r>
                        <a:rPr lang="en-GB" sz="2400" dirty="0"/>
                        <a:t>Maltreatment</a:t>
                      </a:r>
                    </a:p>
                    <a:p>
                      <a:pPr marL="285750" lvl="0" indent="-285750">
                        <a:buFont typeface="Arial" panose="020B0604020202020204" pitchFamily="34" charset="0"/>
                        <a:buChar char="•"/>
                      </a:pPr>
                      <a:r>
                        <a:rPr lang="en-GB" sz="2400" dirty="0"/>
                        <a:t>Stability - 6% disruption rate of SGOs</a:t>
                      </a:r>
                    </a:p>
                    <a:p>
                      <a:pPr marL="285750" lvl="0" indent="-285750">
                        <a:buFont typeface="Arial" panose="020B0604020202020204" pitchFamily="34" charset="0"/>
                        <a:buChar char="•"/>
                      </a:pPr>
                      <a:r>
                        <a:rPr lang="en-GB" sz="2400" dirty="0"/>
                        <a:t>Felt loved and cared for </a:t>
                      </a:r>
                    </a:p>
                    <a:p>
                      <a:pPr marL="285750" lvl="0" indent="-285750">
                        <a:buFont typeface="Arial" panose="020B0604020202020204" pitchFamily="34" charset="0"/>
                        <a:buChar char="•"/>
                      </a:pPr>
                      <a:r>
                        <a:rPr lang="en-GB" sz="2400" dirty="0"/>
                        <a:t>Educational outcomes better than those in care but not as good as the general  population</a:t>
                      </a:r>
                    </a:p>
                    <a:p>
                      <a:pPr marL="285750" lvl="0" indent="-285750">
                        <a:buFont typeface="Arial" panose="020B0604020202020204" pitchFamily="34" charset="0"/>
                        <a:buChar char="•"/>
                      </a:pPr>
                      <a:r>
                        <a:rPr lang="en-GB" sz="2400" dirty="0"/>
                        <a:t>Supported extended transition to adulthood</a:t>
                      </a:r>
                    </a:p>
                  </a:txBody>
                  <a:tcPr/>
                </a:tc>
                <a:tc>
                  <a:txBody>
                    <a:bodyPr/>
                    <a:lstStyle/>
                    <a:p>
                      <a:pPr marL="285750" lvl="0" indent="-285750">
                        <a:buFont typeface="Arial" panose="020B0604020202020204" pitchFamily="34" charset="0"/>
                        <a:buChar char="•"/>
                      </a:pPr>
                      <a:r>
                        <a:rPr lang="en-GB" sz="2400" dirty="0"/>
                        <a:t>Mainly single female carers</a:t>
                      </a:r>
                    </a:p>
                    <a:p>
                      <a:pPr marL="285750" lvl="0" indent="-285750">
                        <a:buFont typeface="Arial" panose="020B0604020202020204" pitchFamily="34" charset="0"/>
                        <a:buChar char="•"/>
                      </a:pPr>
                      <a:r>
                        <a:rPr lang="en-GB" sz="2400" dirty="0"/>
                        <a:t>Small support networks – out of step with their age group</a:t>
                      </a:r>
                    </a:p>
                    <a:p>
                      <a:pPr marL="285750" lvl="0" indent="-285750">
                        <a:buFont typeface="Arial" panose="020B0604020202020204" pitchFamily="34" charset="0"/>
                        <a:buChar char="•"/>
                      </a:pPr>
                      <a:r>
                        <a:rPr lang="en-GB" sz="2400" dirty="0"/>
                        <a:t>Poverty, stress and disability</a:t>
                      </a:r>
                    </a:p>
                    <a:p>
                      <a:pPr marL="285750" lvl="0" indent="-285750">
                        <a:buFont typeface="Arial" panose="020B0604020202020204" pitchFamily="34" charset="0"/>
                        <a:buChar char="•"/>
                      </a:pPr>
                      <a:r>
                        <a:rPr lang="en-GB" sz="2400" dirty="0"/>
                        <a:t>Challenges in managing contact</a:t>
                      </a:r>
                    </a:p>
                    <a:p>
                      <a:pPr marL="285750" indent="-285750">
                        <a:buFont typeface="Arial" panose="020B0604020202020204" pitchFamily="34" charset="0"/>
                        <a:buChar char="•"/>
                      </a:pPr>
                      <a:endParaRPr lang="en-GB" sz="2400" dirty="0"/>
                    </a:p>
                  </a:txBody>
                  <a:tcPr/>
                </a:tc>
                <a:extLst>
                  <a:ext uri="{0D108BD9-81ED-4DB2-BD59-A6C34878D82A}">
                    <a16:rowId xmlns:a16="http://schemas.microsoft.com/office/drawing/2014/main" val="2119719669"/>
                  </a:ext>
                </a:extLst>
              </a:tr>
            </a:tbl>
          </a:graphicData>
        </a:graphic>
      </p:graphicFrame>
    </p:spTree>
    <p:extLst>
      <p:ext uri="{BB962C8B-B14F-4D97-AF65-F5344CB8AC3E}">
        <p14:creationId xmlns:p14="http://schemas.microsoft.com/office/powerpoint/2010/main" val="289380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25000"/>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410854" y="580323"/>
            <a:ext cx="5631544" cy="5783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4400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E1F7B-5AA9-40CC-A7EE-22959992A295}"/>
              </a:ext>
            </a:extLst>
          </p:cNvPr>
          <p:cNvSpPr>
            <a:spLocks noGrp="1"/>
          </p:cNvSpPr>
          <p:nvPr>
            <p:ph type="title"/>
          </p:nvPr>
        </p:nvSpPr>
        <p:spPr/>
        <p:txBody>
          <a:bodyPr wrap="square" anchor="ctr">
            <a:normAutofit/>
          </a:bodyPr>
          <a:lstStyle/>
          <a:p>
            <a:r>
              <a:rPr lang="en-GB" dirty="0"/>
              <a:t>Children’s and carers’ worries </a:t>
            </a:r>
          </a:p>
        </p:txBody>
      </p:sp>
      <p:sp>
        <p:nvSpPr>
          <p:cNvPr id="11" name="Content Placeholder 3">
            <a:extLst>
              <a:ext uri="{FF2B5EF4-FFF2-40B4-BE49-F238E27FC236}">
                <a16:creationId xmlns:a16="http://schemas.microsoft.com/office/drawing/2014/main" id="{8C080FA4-483A-4F38-9CBB-D160BA5B90AD}"/>
              </a:ext>
            </a:extLst>
          </p:cNvPr>
          <p:cNvSpPr>
            <a:spLocks noGrp="1"/>
          </p:cNvSpPr>
          <p:nvPr>
            <p:ph idx="1"/>
          </p:nvPr>
        </p:nvSpPr>
        <p:spPr>
          <a:xfrm>
            <a:off x="736602" y="3205389"/>
            <a:ext cx="5823857" cy="3181963"/>
          </a:xfrm>
        </p:spPr>
        <p:txBody>
          <a:bodyPr>
            <a:noAutofit/>
          </a:bodyPr>
          <a:lstStyle/>
          <a:p>
            <a:r>
              <a:rPr lang="en-GB" sz="2200" i="1" dirty="0">
                <a:latin typeface="Candara" pitchFamily="34" charset="0"/>
              </a:rPr>
              <a:t> If my Nan dies, what will happen to me? </a:t>
            </a:r>
          </a:p>
          <a:p>
            <a:r>
              <a:rPr lang="en-GB" sz="2200" i="1" dirty="0">
                <a:latin typeface="Candara" pitchFamily="34" charset="0"/>
              </a:rPr>
              <a:t> [Siblings] living with mum who lives with an aggressive boyfriend</a:t>
            </a:r>
            <a:r>
              <a:rPr lang="en-GB" sz="2200" dirty="0">
                <a:latin typeface="Candara" panose="020E0502030303020204" pitchFamily="34" charset="0"/>
              </a:rPr>
              <a:t>.</a:t>
            </a:r>
            <a:endParaRPr lang="en-GB" sz="2200" i="1" dirty="0">
              <a:latin typeface="Candara" panose="020E0502030303020204" pitchFamily="34" charset="0"/>
            </a:endParaRPr>
          </a:p>
          <a:p>
            <a:r>
              <a:rPr lang="en-GB" sz="2200" i="1" dirty="0">
                <a:latin typeface="Candara" panose="020E0502030303020204" pitchFamily="34" charset="0"/>
              </a:rPr>
              <a:t>It’s hard…I see my mum picking [my brother and half-sister] up [from school] and I think ‘Why couldn’t that be me? </a:t>
            </a:r>
          </a:p>
          <a:p>
            <a:r>
              <a:rPr lang="en-GB" sz="2200" i="1" dirty="0">
                <a:latin typeface="Candara" panose="020E0502030303020204" pitchFamily="34" charset="0"/>
              </a:rPr>
              <a:t>[My mum] gets drunk and I don’t like that…I hate her...because we always get into fights. (8yrs)</a:t>
            </a:r>
          </a:p>
        </p:txBody>
      </p:sp>
      <p:sp>
        <p:nvSpPr>
          <p:cNvPr id="9" name="Text Placeholder 2">
            <a:extLst>
              <a:ext uri="{FF2B5EF4-FFF2-40B4-BE49-F238E27FC236}">
                <a16:creationId xmlns:a16="http://schemas.microsoft.com/office/drawing/2014/main" id="{C09DC3B3-844F-4561-B5CA-638C1D62E359}"/>
              </a:ext>
            </a:extLst>
          </p:cNvPr>
          <p:cNvSpPr>
            <a:spLocks noGrp="1"/>
          </p:cNvSpPr>
          <p:nvPr>
            <p:ph type="body" idx="4294967295"/>
          </p:nvPr>
        </p:nvSpPr>
        <p:spPr>
          <a:xfrm>
            <a:off x="736602" y="2647249"/>
            <a:ext cx="5386388" cy="639762"/>
          </a:xfrm>
        </p:spPr>
        <p:txBody>
          <a:bodyPr/>
          <a:lstStyle/>
          <a:p>
            <a:pPr marL="0" indent="0" algn="ctr">
              <a:buNone/>
            </a:pPr>
            <a:r>
              <a:rPr lang="en-US" sz="2800" dirty="0"/>
              <a:t>Children </a:t>
            </a:r>
          </a:p>
        </p:txBody>
      </p:sp>
      <p:sp>
        <p:nvSpPr>
          <p:cNvPr id="13" name="Text Placeholder 4">
            <a:extLst>
              <a:ext uri="{FF2B5EF4-FFF2-40B4-BE49-F238E27FC236}">
                <a16:creationId xmlns:a16="http://schemas.microsoft.com/office/drawing/2014/main" id="{839119F4-0053-4DFB-8AAC-B6422CA5E4E6}"/>
              </a:ext>
            </a:extLst>
          </p:cNvPr>
          <p:cNvSpPr>
            <a:spLocks noGrp="1"/>
          </p:cNvSpPr>
          <p:nvPr>
            <p:ph type="body" sz="quarter" idx="4294967295"/>
          </p:nvPr>
        </p:nvSpPr>
        <p:spPr>
          <a:xfrm>
            <a:off x="6470991" y="2647249"/>
            <a:ext cx="5389562" cy="639762"/>
          </a:xfrm>
        </p:spPr>
        <p:txBody>
          <a:bodyPr/>
          <a:lstStyle/>
          <a:p>
            <a:pPr marL="0" indent="0" algn="ctr">
              <a:buNone/>
            </a:pPr>
            <a:r>
              <a:rPr lang="en-US" sz="2800" dirty="0" err="1"/>
              <a:t>Carers</a:t>
            </a:r>
            <a:r>
              <a:rPr lang="en-US" sz="2800" dirty="0"/>
              <a:t> </a:t>
            </a:r>
          </a:p>
        </p:txBody>
      </p:sp>
      <p:sp>
        <p:nvSpPr>
          <p:cNvPr id="15" name="Content Placeholder 5">
            <a:extLst>
              <a:ext uri="{FF2B5EF4-FFF2-40B4-BE49-F238E27FC236}">
                <a16:creationId xmlns:a16="http://schemas.microsoft.com/office/drawing/2014/main" id="{9C8F67EF-1667-4115-917D-918978EF6C4E}"/>
              </a:ext>
            </a:extLst>
          </p:cNvPr>
          <p:cNvSpPr>
            <a:spLocks noGrp="1"/>
          </p:cNvSpPr>
          <p:nvPr>
            <p:ph sz="quarter" idx="4294967295"/>
          </p:nvPr>
        </p:nvSpPr>
        <p:spPr>
          <a:xfrm>
            <a:off x="6381523" y="3205389"/>
            <a:ext cx="5389562" cy="3181963"/>
          </a:xfrm>
        </p:spPr>
        <p:txBody>
          <a:bodyPr>
            <a:normAutofit/>
          </a:bodyPr>
          <a:lstStyle/>
          <a:p>
            <a:r>
              <a:rPr lang="en-GB" sz="2200" i="1" dirty="0">
                <a:latin typeface="Candara" panose="020E0502030303020204" pitchFamily="34" charset="0"/>
              </a:rPr>
              <a:t>I don’t know what goes on in her head, when your mother sits there and tells you that she doesn’t want you. </a:t>
            </a:r>
          </a:p>
          <a:p>
            <a:r>
              <a:rPr lang="en-GB" sz="2200" i="1" dirty="0">
                <a:latin typeface="Candara" panose="020E0502030303020204" pitchFamily="34" charset="0"/>
              </a:rPr>
              <a:t>I feel like I’m trapped, I feel like I’m in a cage. It’s felt like prison for a long time.  (Sibling carer and a child herself)</a:t>
            </a:r>
          </a:p>
          <a:p>
            <a:r>
              <a:rPr lang="en-GB" sz="2200" i="1" dirty="0">
                <a:latin typeface="Candara" panose="020E0502030303020204" pitchFamily="34" charset="0"/>
              </a:rPr>
              <a:t>[Mother] wants me to look after her and she’s ill a lot -not because of the HIV, it’s usually because of the drugs</a:t>
            </a:r>
          </a:p>
        </p:txBody>
      </p:sp>
      <p:pic>
        <p:nvPicPr>
          <p:cNvPr id="10" name="Picture 3">
            <a:extLst>
              <a:ext uri="{FF2B5EF4-FFF2-40B4-BE49-F238E27FC236}">
                <a16:creationId xmlns:a16="http://schemas.microsoft.com/office/drawing/2014/main" id="{347581D3-FA26-443F-9EC6-464D893387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7345" y="872538"/>
            <a:ext cx="8382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6894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a:xfrm>
            <a:off x="2975429" y="681924"/>
            <a:ext cx="6270171" cy="1325563"/>
          </a:xfrm>
        </p:spPr>
        <p:txBody>
          <a:bodyPr>
            <a:normAutofit fontScale="90000"/>
          </a:bodyPr>
          <a:lstStyle/>
          <a:p>
            <a:pPr algn="ctr"/>
            <a:r>
              <a:rPr lang="en-GB" dirty="0">
                <a:solidFill>
                  <a:srgbClr val="FFFFFF"/>
                </a:solidFill>
              </a:rPr>
              <a:t>What could be improved for kinship carers and children </a:t>
            </a: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extLst>
              <p:ext uri="{D42A27DB-BD31-4B8C-83A1-F6EECF244321}">
                <p14:modId xmlns:p14="http://schemas.microsoft.com/office/powerpoint/2010/main" val="3989214277"/>
              </p:ext>
            </p:extLst>
          </p:nvPr>
        </p:nvGraphicFramePr>
        <p:xfrm>
          <a:off x="925286" y="255428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4976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a:xfrm>
            <a:off x="2902856" y="638380"/>
            <a:ext cx="6458857" cy="1408133"/>
          </a:xfrm>
        </p:spPr>
        <p:txBody>
          <a:bodyPr>
            <a:normAutofit fontScale="90000"/>
          </a:bodyPr>
          <a:lstStyle/>
          <a:p>
            <a:pPr algn="ctr"/>
            <a:r>
              <a:rPr lang="en-GB" sz="3100" dirty="0">
                <a:solidFill>
                  <a:srgbClr val="FFFFFF"/>
                </a:solidFill>
              </a:rPr>
              <a:t>Adoption: </a:t>
            </a:r>
            <a:r>
              <a:rPr lang="en-GB" sz="3100" dirty="0">
                <a:solidFill>
                  <a:schemeClr val="bg1"/>
                </a:solidFill>
              </a:rPr>
              <a:t>Consensus statement from 12 international researchers that adoption is protective and aids developmental recovery</a:t>
            </a:r>
            <a:endParaRPr lang="en-GB" dirty="0">
              <a:solidFill>
                <a:schemeClr val="bg1"/>
              </a:solidFill>
            </a:endParaRP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extLst>
              <p:ext uri="{D42A27DB-BD31-4B8C-83A1-F6EECF244321}">
                <p14:modId xmlns:p14="http://schemas.microsoft.com/office/powerpoint/2010/main" val="2531139877"/>
              </p:ext>
            </p:extLst>
          </p:nvPr>
        </p:nvGraphicFramePr>
        <p:xfrm>
          <a:off x="1041399" y="255428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3522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E4765-459C-4A69-93D2-B6102674B8D0}"/>
              </a:ext>
            </a:extLst>
          </p:cNvPr>
          <p:cNvSpPr>
            <a:spLocks noGrp="1"/>
          </p:cNvSpPr>
          <p:nvPr>
            <p:ph type="title"/>
          </p:nvPr>
        </p:nvSpPr>
        <p:spPr/>
        <p:txBody>
          <a:bodyPr wrap="square" anchor="ctr">
            <a:normAutofit/>
          </a:bodyPr>
          <a:lstStyle/>
          <a:p>
            <a:r>
              <a:rPr lang="en-GB" dirty="0"/>
              <a:t>Adoption - some key findings </a:t>
            </a:r>
          </a:p>
        </p:txBody>
      </p:sp>
      <p:graphicFrame>
        <p:nvGraphicFramePr>
          <p:cNvPr id="5" name="Content Placeholder 2">
            <a:extLst>
              <a:ext uri="{FF2B5EF4-FFF2-40B4-BE49-F238E27FC236}">
                <a16:creationId xmlns:a16="http://schemas.microsoft.com/office/drawing/2014/main" id="{04297D9F-F79B-4513-B94C-4469CB9FAB07}"/>
              </a:ext>
            </a:extLst>
          </p:cNvPr>
          <p:cNvGraphicFramePr>
            <a:graphicFrameLocks noGrp="1"/>
          </p:cNvGraphicFramePr>
          <p:nvPr>
            <p:ph idx="1"/>
            <p:extLst>
              <p:ext uri="{D42A27DB-BD31-4B8C-83A1-F6EECF244321}">
                <p14:modId xmlns:p14="http://schemas.microsoft.com/office/powerpoint/2010/main" val="2846664853"/>
              </p:ext>
            </p:extLst>
          </p:nvPr>
        </p:nvGraphicFramePr>
        <p:xfrm>
          <a:off x="838200" y="2699656"/>
          <a:ext cx="10515600" cy="36884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67484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D3B88FB-7FD6-D54E-BC82-35658ED881C1}"/>
              </a:ext>
            </a:extLst>
          </p:cNvPr>
          <p:cNvSpPr>
            <a:spLocks noGrp="1"/>
          </p:cNvSpPr>
          <p:nvPr>
            <p:ph idx="1"/>
          </p:nvPr>
        </p:nvSpPr>
        <p:spPr>
          <a:xfrm>
            <a:off x="838200" y="3251199"/>
            <a:ext cx="10515600" cy="2423887"/>
          </a:xfrm>
        </p:spPr>
        <p:txBody>
          <a:bodyPr rtlCol="0">
            <a:normAutofit/>
          </a:bodyPr>
          <a:lstStyle/>
          <a:p>
            <a:pPr marL="0" indent="0" algn="ctr">
              <a:buNone/>
              <a:defRPr/>
            </a:pPr>
            <a:r>
              <a:rPr lang="en-GB" sz="4800" dirty="0"/>
              <a:t>What is working, what is not, what is the evidence on those things and what are the gaps in evidence</a:t>
            </a:r>
            <a:endParaRPr lang="en-US" sz="2000" dirty="0">
              <a:ea typeface="+mn-ea"/>
              <a:cs typeface="+mn-cs"/>
            </a:endParaRPr>
          </a:p>
        </p:txBody>
      </p:sp>
      <p:pic>
        <p:nvPicPr>
          <p:cNvPr id="2053" name="Picture 1">
            <a:extLst>
              <a:ext uri="{FF2B5EF4-FFF2-40B4-BE49-F238E27FC236}">
                <a16:creationId xmlns:a16="http://schemas.microsoft.com/office/drawing/2014/main" id="{A95DD3E0-C42F-5045-95EC-8F247287C77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45682" y="665699"/>
            <a:ext cx="6358692" cy="1399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6882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a:xfrm>
            <a:off x="2975430" y="681924"/>
            <a:ext cx="6371770" cy="1325563"/>
          </a:xfrm>
        </p:spPr>
        <p:txBody>
          <a:bodyPr>
            <a:normAutofit fontScale="90000"/>
          </a:bodyPr>
          <a:lstStyle/>
          <a:p>
            <a:pPr algn="ctr"/>
            <a:r>
              <a:rPr lang="en-GB" dirty="0">
                <a:solidFill>
                  <a:srgbClr val="FFFFFF"/>
                </a:solidFill>
              </a:rPr>
              <a:t>What could be improved for adoptive parents and children  </a:t>
            </a: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extLst>
              <p:ext uri="{D42A27DB-BD31-4B8C-83A1-F6EECF244321}">
                <p14:modId xmlns:p14="http://schemas.microsoft.com/office/powerpoint/2010/main" val="2994116571"/>
              </p:ext>
            </p:extLst>
          </p:nvPr>
        </p:nvGraphicFramePr>
        <p:xfrm>
          <a:off x="838200" y="2612346"/>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02366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a:bodyPr>
          <a:lstStyle/>
          <a:p>
            <a:pPr algn="ctr"/>
            <a:r>
              <a:rPr lang="en-GB" dirty="0">
                <a:solidFill>
                  <a:srgbClr val="FFFFFF"/>
                </a:solidFill>
              </a:rPr>
              <a:t>Some overarching issues</a:t>
            </a: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nvPr>
        </p:nvGraphicFramePr>
        <p:xfrm>
          <a:off x="838200" y="255428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79800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DD2FF-D818-4C97-AC0B-566489C03CE3}"/>
              </a:ext>
            </a:extLst>
          </p:cNvPr>
          <p:cNvSpPr>
            <a:spLocks noGrp="1"/>
          </p:cNvSpPr>
          <p:nvPr>
            <p:ph type="title"/>
          </p:nvPr>
        </p:nvSpPr>
        <p:spPr/>
        <p:txBody>
          <a:bodyPr/>
          <a:lstStyle/>
          <a:p>
            <a:r>
              <a:rPr lang="en-GB" dirty="0"/>
              <a:t>References </a:t>
            </a:r>
          </a:p>
        </p:txBody>
      </p:sp>
      <p:sp>
        <p:nvSpPr>
          <p:cNvPr id="3" name="Content Placeholder 2">
            <a:extLst>
              <a:ext uri="{FF2B5EF4-FFF2-40B4-BE49-F238E27FC236}">
                <a16:creationId xmlns:a16="http://schemas.microsoft.com/office/drawing/2014/main" id="{1622F855-2D8C-4F52-A5D0-FF3CE25743AA}"/>
              </a:ext>
            </a:extLst>
          </p:cNvPr>
          <p:cNvSpPr>
            <a:spLocks noGrp="1"/>
          </p:cNvSpPr>
          <p:nvPr>
            <p:ph idx="1"/>
          </p:nvPr>
        </p:nvSpPr>
        <p:spPr>
          <a:xfrm>
            <a:off x="838200" y="2685142"/>
            <a:ext cx="10515600" cy="3817257"/>
          </a:xfrm>
        </p:spPr>
        <p:txBody>
          <a:bodyPr>
            <a:normAutofit fontScale="92500" lnSpcReduction="10000"/>
          </a:bodyPr>
          <a:lstStyle/>
          <a:p>
            <a:r>
              <a:rPr lang="en-GB" sz="1800" dirty="0"/>
              <a:t>Selwyn J. et al. (2019) Adoption in the service of child protection. An international interdisciplinary perspective. Psychology, Public Policy and Law. https://doi.org/10.1037/law0000192</a:t>
            </a:r>
          </a:p>
          <a:p>
            <a:r>
              <a:rPr lang="en-GB" sz="1800" dirty="0"/>
              <a:t>Selwyn J. (2017) The adoption of looked after maltreated children in England: challenges, opportunities and outcomes. Developing Practice: The Child, Youth and Family Work Journal (Australia), 47, 50-63 </a:t>
            </a:r>
          </a:p>
          <a:p>
            <a:r>
              <a:rPr lang="en-US" sz="1800" dirty="0">
                <a:latin typeface="Calibri" panose="020F0502020204030204" pitchFamily="34" charset="0"/>
                <a:ea typeface="Times New Roman" panose="02020603050405020304" pitchFamily="18" charset="0"/>
                <a:cs typeface="Times New Roman" panose="02020603050405020304" pitchFamily="18" charset="0"/>
              </a:rPr>
              <a:t>Selwyn, J. </a:t>
            </a:r>
            <a:r>
              <a:rPr lang="en-US" sz="1800" dirty="0" err="1">
                <a:latin typeface="Calibri" panose="020F0502020204030204" pitchFamily="34" charset="0"/>
                <a:ea typeface="Times New Roman" panose="02020603050405020304" pitchFamily="18" charset="0"/>
                <a:cs typeface="Times New Roman" panose="02020603050405020304" pitchFamily="18" charset="0"/>
              </a:rPr>
              <a:t>Meakings</a:t>
            </a:r>
            <a:r>
              <a:rPr lang="en-US" sz="1800" dirty="0">
                <a:latin typeface="Calibri" panose="020F0502020204030204" pitchFamily="34" charset="0"/>
                <a:ea typeface="Times New Roman" panose="02020603050405020304" pitchFamily="18" charset="0"/>
                <a:cs typeface="Times New Roman" panose="02020603050405020304" pitchFamily="18" charset="0"/>
              </a:rPr>
              <a:t>, S. &amp; </a:t>
            </a:r>
            <a:r>
              <a:rPr lang="en-US" sz="1800" dirty="0" err="1">
                <a:latin typeface="Calibri" panose="020F0502020204030204" pitchFamily="34" charset="0"/>
                <a:ea typeface="Times New Roman" panose="02020603050405020304" pitchFamily="18" charset="0"/>
                <a:cs typeface="Times New Roman" panose="02020603050405020304" pitchFamily="18" charset="0"/>
              </a:rPr>
              <a:t>Wijedasa</a:t>
            </a:r>
            <a:r>
              <a:rPr lang="en-US" sz="1800" dirty="0">
                <a:latin typeface="Calibri" panose="020F0502020204030204" pitchFamily="34" charset="0"/>
                <a:ea typeface="Times New Roman" panose="02020603050405020304" pitchFamily="18" charset="0"/>
                <a:cs typeface="Times New Roman" panose="02020603050405020304" pitchFamily="18" charset="0"/>
              </a:rPr>
              <a:t>, D. (2015). </a:t>
            </a:r>
            <a:r>
              <a:rPr lang="en-US" sz="1800" i="1" dirty="0">
                <a:latin typeface="Calibri" panose="020F0502020204030204" pitchFamily="34" charset="0"/>
                <a:ea typeface="Times New Roman" panose="02020603050405020304" pitchFamily="18" charset="0"/>
                <a:cs typeface="Times New Roman" panose="02020603050405020304" pitchFamily="18" charset="0"/>
              </a:rPr>
              <a:t>Beyond the adoption order: challenges, interventions and disruptions</a:t>
            </a:r>
            <a:r>
              <a:rPr lang="en-US" sz="1800" dirty="0">
                <a:latin typeface="Calibri" panose="020F0502020204030204" pitchFamily="34" charset="0"/>
                <a:ea typeface="Times New Roman" panose="02020603050405020304" pitchFamily="18" charset="0"/>
                <a:cs typeface="Times New Roman" panose="02020603050405020304" pitchFamily="18" charset="0"/>
              </a:rPr>
              <a:t>.  London BAAF</a:t>
            </a:r>
          </a:p>
          <a:p>
            <a:r>
              <a:rPr lang="en-US" sz="1800" strike="noStrike" dirty="0">
                <a:effectLst/>
                <a:latin typeface="Calibri" panose="020F0502020204030204" pitchFamily="34" charset="0"/>
                <a:cs typeface="Times New Roman" panose="02020603050405020304" pitchFamily="18" charset="0"/>
              </a:rPr>
              <a:t>Selwyn, J</a:t>
            </a:r>
            <a:r>
              <a:rPr lang="en-US" sz="1800" strike="noStrike" dirty="0">
                <a:solidFill>
                  <a:srgbClr val="0563C1"/>
                </a:solidFill>
                <a:effectLst/>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US" sz="1800" b="0" strike="noStrike" dirty="0">
                <a:effectLst/>
                <a:latin typeface="Calibri" panose="020F0502020204030204" pitchFamily="34" charset="0"/>
                <a:cs typeface="Times New Roman" panose="02020603050405020304" pitchFamily="18" charset="0"/>
              </a:rPr>
              <a:t>&amp; Masson, J.M. (2014). Adoption, special guardianship and residence orders: a comparison of disruption rates. </a:t>
            </a:r>
            <a:r>
              <a:rPr lang="en-US" sz="1800" b="0" i="1" strike="noStrike" dirty="0">
                <a:effectLst/>
                <a:latin typeface="Calibri" panose="020F0502020204030204" pitchFamily="34" charset="0"/>
                <a:cs typeface="Times New Roman" panose="02020603050405020304" pitchFamily="18" charset="0"/>
              </a:rPr>
              <a:t>Family Law Journal</a:t>
            </a:r>
            <a:r>
              <a:rPr lang="en-US" sz="1800" b="0" strike="noStrike" dirty="0">
                <a:effectLst/>
                <a:latin typeface="Calibri" panose="020F0502020204030204" pitchFamily="34" charset="0"/>
                <a:cs typeface="Times New Roman" panose="02020603050405020304" pitchFamily="18" charset="0"/>
              </a:rPr>
              <a:t>, 44,1709-1714 </a:t>
            </a:r>
            <a:endParaRPr lang="en-US" sz="1800" dirty="0">
              <a:latin typeface="Calibri" panose="020F0502020204030204" pitchFamily="34" charset="0"/>
              <a:ea typeface="Times New Roman" panose="02020603050405020304" pitchFamily="18" charset="0"/>
              <a:cs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Selwyn J and </a:t>
            </a:r>
            <a:r>
              <a:rPr lang="en-US" sz="1800" dirty="0" err="1">
                <a:effectLst/>
                <a:latin typeface="Calibri" panose="020F0502020204030204" pitchFamily="34" charset="0"/>
                <a:ea typeface="Times New Roman" panose="02020603050405020304" pitchFamily="18" charset="0"/>
                <a:cs typeface="Times New Roman" panose="02020603050405020304" pitchFamily="18" charset="0"/>
              </a:rPr>
              <a:t>Nandy</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S.  (2014) Using census data to estimate the extent of formal and informal care by relatives. </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Child and Family Social Work,</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19,1, 44-54</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en-US" sz="1800" u="none" strike="noStrike" dirty="0">
                <a:effectLst/>
                <a:latin typeface="Calibri" panose="020F0502020204030204" pitchFamily="34" charset="0"/>
                <a:cs typeface="Times New Roman" panose="02020603050405020304" pitchFamily="18" charset="0"/>
              </a:rPr>
              <a:t>Selwyn J., </a:t>
            </a:r>
            <a:r>
              <a:rPr lang="en-US" sz="1800" b="0" u="none" strike="noStrike" dirty="0">
                <a:effectLst/>
                <a:latin typeface="Calibri" panose="020F0502020204030204" pitchFamily="34" charset="0"/>
                <a:cs typeface="Times New Roman" panose="02020603050405020304" pitchFamily="18" charset="0"/>
              </a:rPr>
              <a:t>and </a:t>
            </a:r>
            <a:r>
              <a:rPr lang="en-US" sz="1800" b="0" u="none" strike="noStrike" dirty="0" err="1">
                <a:effectLst/>
                <a:latin typeface="Calibri" panose="020F0502020204030204" pitchFamily="34" charset="0"/>
                <a:cs typeface="Times New Roman" panose="02020603050405020304" pitchFamily="18" charset="0"/>
              </a:rPr>
              <a:t>Nandy</a:t>
            </a:r>
            <a:r>
              <a:rPr lang="en-US" sz="1800" b="0" u="none" strike="noStrike" dirty="0">
                <a:effectLst/>
                <a:latin typeface="Calibri" panose="020F0502020204030204" pitchFamily="34" charset="0"/>
                <a:cs typeface="Times New Roman" panose="02020603050405020304" pitchFamily="18" charset="0"/>
              </a:rPr>
              <a:t>, S. (2012) Sibling kinship </a:t>
            </a:r>
            <a:r>
              <a:rPr lang="en-US" sz="1800" b="0" u="none" strike="noStrike" dirty="0" err="1">
                <a:effectLst/>
                <a:latin typeface="Calibri" panose="020F0502020204030204" pitchFamily="34" charset="0"/>
                <a:cs typeface="Times New Roman" panose="02020603050405020304" pitchFamily="18" charset="0"/>
              </a:rPr>
              <a:t>carers</a:t>
            </a:r>
            <a:r>
              <a:rPr lang="en-US" sz="1800" b="0" u="none" strike="noStrike" dirty="0">
                <a:effectLst/>
                <a:latin typeface="Calibri" panose="020F0502020204030204" pitchFamily="34" charset="0"/>
                <a:cs typeface="Times New Roman" panose="02020603050405020304" pitchFamily="18" charset="0"/>
              </a:rPr>
              <a:t> in England: evidence from the UK Population Census 2001. </a:t>
            </a:r>
            <a:r>
              <a:rPr lang="en-US" sz="1800" b="0" i="1" u="none" strike="noStrike" dirty="0">
                <a:effectLst/>
                <a:latin typeface="Calibri" panose="020F0502020204030204" pitchFamily="34" charset="0"/>
                <a:cs typeface="Times New Roman" panose="02020603050405020304" pitchFamily="18" charset="0"/>
              </a:rPr>
              <a:t>Children and Youth Services Review. </a:t>
            </a:r>
            <a:r>
              <a:rPr lang="en-US" sz="1800" b="0" u="none" strike="noStrike" dirty="0">
                <a:effectLst/>
                <a:latin typeface="Calibri" panose="020F0502020204030204" pitchFamily="34" charset="0"/>
                <a:cs typeface="Times New Roman" panose="02020603050405020304" pitchFamily="18" charset="0"/>
              </a:rPr>
              <a:t>34, 194-199</a:t>
            </a:r>
          </a:p>
          <a:p>
            <a:pPr algn="just"/>
            <a:r>
              <a:rPr lang="en-US" sz="1800" dirty="0">
                <a:latin typeface="Calibri" panose="020F0502020204030204" pitchFamily="34" charset="0"/>
                <a:cs typeface="Times New Roman" panose="02020603050405020304" pitchFamily="18" charset="0"/>
              </a:rPr>
              <a:t>Selwyn J, Farmer E, </a:t>
            </a:r>
            <a:r>
              <a:rPr lang="en-US" sz="1800" dirty="0" err="1">
                <a:latin typeface="Calibri" panose="020F0502020204030204" pitchFamily="34" charset="0"/>
                <a:cs typeface="Times New Roman" panose="02020603050405020304" pitchFamily="18" charset="0"/>
              </a:rPr>
              <a:t>Meakings</a:t>
            </a:r>
            <a:r>
              <a:rPr lang="en-US" sz="1800" dirty="0">
                <a:latin typeface="Calibri" panose="020F0502020204030204" pitchFamily="34" charset="0"/>
                <a:cs typeface="Times New Roman" panose="02020603050405020304" pitchFamily="18" charset="0"/>
              </a:rPr>
              <a:t> S and Vaisey P  (2013)  </a:t>
            </a:r>
            <a:r>
              <a:rPr lang="en-US" sz="1800" i="1" dirty="0">
                <a:latin typeface="Calibri" panose="020F0502020204030204" pitchFamily="34" charset="0"/>
                <a:cs typeface="Times New Roman" panose="02020603050405020304" pitchFamily="18" charset="0"/>
              </a:rPr>
              <a:t>The Poor Relations? </a:t>
            </a:r>
            <a:r>
              <a:rPr lang="en-US" sz="1800" dirty="0">
                <a:latin typeface="Calibri" panose="020F0502020204030204" pitchFamily="34" charset="0"/>
                <a:cs typeface="Times New Roman" panose="02020603050405020304" pitchFamily="18" charset="0"/>
              </a:rPr>
              <a:t>http://www.bristol.ac.uk/media-library/sites/sps/migrated/documents/report.pdf</a:t>
            </a:r>
            <a:endParaRPr lang="en-US" sz="1800" b="0" u="none" strike="noStrike" dirty="0">
              <a:effectLst/>
              <a:latin typeface="Calibri" panose="020F0502020204030204" pitchFamily="34" charset="0"/>
              <a:cs typeface="Times New Roman" panose="02020603050405020304" pitchFamily="18" charset="0"/>
            </a:endParaRPr>
          </a:p>
          <a:p>
            <a:pPr algn="just"/>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en-GB" sz="1800" b="1" u="sng" dirty="0">
              <a:effectLst/>
              <a:latin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4637088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BC5841-04F9-1E4C-8357-C5ADCF83585C}"/>
              </a:ext>
            </a:extLst>
          </p:cNvPr>
          <p:cNvSpPr>
            <a:spLocks noGrp="1"/>
          </p:cNvSpPr>
          <p:nvPr>
            <p:ph type="title"/>
          </p:nvPr>
        </p:nvSpPr>
        <p:spPr/>
        <p:txBody>
          <a:bodyPr/>
          <a:lstStyle/>
          <a:p>
            <a:r>
              <a:rPr lang="en-GB" dirty="0"/>
              <a:t>2. Commissioning, and stability</a:t>
            </a:r>
            <a:endParaRPr lang="en-US" dirty="0"/>
          </a:p>
        </p:txBody>
      </p:sp>
      <p:sp>
        <p:nvSpPr>
          <p:cNvPr id="5" name="Text Placeholder 4">
            <a:extLst>
              <a:ext uri="{FF2B5EF4-FFF2-40B4-BE49-F238E27FC236}">
                <a16:creationId xmlns:a16="http://schemas.microsoft.com/office/drawing/2014/main" id="{84582451-F4DB-2E45-B953-5CA893C60C63}"/>
              </a:ext>
            </a:extLst>
          </p:cNvPr>
          <p:cNvSpPr>
            <a:spLocks noGrp="1"/>
          </p:cNvSpPr>
          <p:nvPr>
            <p:ph type="body" idx="1"/>
          </p:nvPr>
        </p:nvSpPr>
        <p:spPr/>
        <p:txBody>
          <a:bodyPr/>
          <a:lstStyle/>
          <a:p>
            <a:r>
              <a:rPr lang="en-US" dirty="0"/>
              <a:t>Lisa Holmes</a:t>
            </a:r>
          </a:p>
        </p:txBody>
      </p:sp>
    </p:spTree>
    <p:extLst>
      <p:ext uri="{BB962C8B-B14F-4D97-AF65-F5344CB8AC3E}">
        <p14:creationId xmlns:p14="http://schemas.microsoft.com/office/powerpoint/2010/main" val="41167612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a:bodyPr>
          <a:lstStyle/>
          <a:p>
            <a:pPr algn="ctr"/>
            <a:r>
              <a:rPr lang="en-GB" dirty="0">
                <a:solidFill>
                  <a:srgbClr val="FFFFFF"/>
                </a:solidFill>
              </a:rPr>
              <a:t>Commissioning placements</a:t>
            </a: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nvPr>
        </p:nvGraphicFramePr>
        <p:xfrm>
          <a:off x="838200" y="255428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15889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fontScale="90000"/>
          </a:bodyPr>
          <a:lstStyle/>
          <a:p>
            <a:pPr algn="ctr"/>
            <a:r>
              <a:rPr lang="en-GB">
                <a:solidFill>
                  <a:srgbClr val="FFFFFF"/>
                </a:solidFill>
              </a:rPr>
              <a:t>Commissioning placements: Some emerging solutions</a:t>
            </a:r>
            <a:endParaRPr lang="en-GB" dirty="0">
              <a:solidFill>
                <a:srgbClr val="FFFFFF"/>
              </a:solidFill>
            </a:endParaRP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nvPr>
        </p:nvGraphicFramePr>
        <p:xfrm>
          <a:off x="838200" y="255428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5587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a:bodyPr>
          <a:lstStyle/>
          <a:p>
            <a:pPr algn="ctr"/>
            <a:r>
              <a:rPr lang="en-GB" dirty="0">
                <a:solidFill>
                  <a:srgbClr val="FFFFFF"/>
                </a:solidFill>
              </a:rPr>
              <a:t>Residential care: Issues and what is not working</a:t>
            </a: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extLst>
              <p:ext uri="{D42A27DB-BD31-4B8C-83A1-F6EECF244321}">
                <p14:modId xmlns:p14="http://schemas.microsoft.com/office/powerpoint/2010/main" val="1036728373"/>
              </p:ext>
            </p:extLst>
          </p:nvPr>
        </p:nvGraphicFramePr>
        <p:xfrm>
          <a:off x="838200" y="255428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766992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a:xfrm>
            <a:off x="2888343" y="681924"/>
            <a:ext cx="6487885" cy="1325563"/>
          </a:xfrm>
        </p:spPr>
        <p:txBody>
          <a:bodyPr>
            <a:noAutofit/>
          </a:bodyPr>
          <a:lstStyle/>
          <a:p>
            <a:pPr algn="ctr"/>
            <a:r>
              <a:rPr lang="en-GB" sz="2800" dirty="0">
                <a:solidFill>
                  <a:srgbClr val="FFFFFF"/>
                </a:solidFill>
              </a:rPr>
              <a:t>Therapeutic residential care: </a:t>
            </a:r>
            <a:br>
              <a:rPr lang="en-GB" sz="2800" dirty="0">
                <a:solidFill>
                  <a:srgbClr val="FFFFFF"/>
                </a:solidFill>
              </a:rPr>
            </a:br>
            <a:r>
              <a:rPr lang="en-GB" sz="2800" dirty="0">
                <a:solidFill>
                  <a:schemeClr val="bg1"/>
                </a:solidFill>
              </a:rPr>
              <a:t>Consensus statement from 32 international researchers across 11 countries</a:t>
            </a: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extLst>
              <p:ext uri="{D42A27DB-BD31-4B8C-83A1-F6EECF244321}">
                <p14:modId xmlns:p14="http://schemas.microsoft.com/office/powerpoint/2010/main" val="3768971219"/>
              </p:ext>
            </p:extLst>
          </p:nvPr>
        </p:nvGraphicFramePr>
        <p:xfrm>
          <a:off x="838200" y="255428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3155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fontScale="90000"/>
          </a:bodyPr>
          <a:lstStyle/>
          <a:p>
            <a:pPr algn="ctr"/>
            <a:r>
              <a:rPr lang="en-GB" dirty="0">
                <a:solidFill>
                  <a:srgbClr val="FFFFFF"/>
                </a:solidFill>
              </a:rPr>
              <a:t>An alternative to commissioning: Developing local authority provision</a:t>
            </a: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extLst>
              <p:ext uri="{D42A27DB-BD31-4B8C-83A1-F6EECF244321}">
                <p14:modId xmlns:p14="http://schemas.microsoft.com/office/powerpoint/2010/main" val="503329854"/>
              </p:ext>
            </p:extLst>
          </p:nvPr>
        </p:nvGraphicFramePr>
        <p:xfrm>
          <a:off x="838200" y="2612345"/>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903828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a:bodyPr>
          <a:lstStyle/>
          <a:p>
            <a:pPr algn="ctr"/>
            <a:r>
              <a:rPr lang="en-GB" dirty="0">
                <a:solidFill>
                  <a:srgbClr val="FFFFFF"/>
                </a:solidFill>
              </a:rPr>
              <a:t>Stability</a:t>
            </a: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nvPr>
        </p:nvGraphicFramePr>
        <p:xfrm>
          <a:off x="838200" y="255428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5734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88474-35D0-C640-9EC7-5E88B149A54A}"/>
              </a:ext>
            </a:extLst>
          </p:cNvPr>
          <p:cNvSpPr>
            <a:spLocks noGrp="1"/>
          </p:cNvSpPr>
          <p:nvPr>
            <p:ph type="title"/>
          </p:nvPr>
        </p:nvSpPr>
        <p:spPr/>
        <p:txBody>
          <a:bodyPr/>
          <a:lstStyle/>
          <a:p>
            <a:r>
              <a:rPr lang="en-US" dirty="0"/>
              <a:t>INTRO</a:t>
            </a:r>
          </a:p>
        </p:txBody>
      </p:sp>
      <p:sp>
        <p:nvSpPr>
          <p:cNvPr id="3" name="Text Placeholder 2">
            <a:extLst>
              <a:ext uri="{FF2B5EF4-FFF2-40B4-BE49-F238E27FC236}">
                <a16:creationId xmlns:a16="http://schemas.microsoft.com/office/drawing/2014/main" id="{B1328C1E-851F-BC43-895E-53E1AF9871D4}"/>
              </a:ext>
            </a:extLst>
          </p:cNvPr>
          <p:cNvSpPr>
            <a:spLocks noGrp="1"/>
          </p:cNvSpPr>
          <p:nvPr>
            <p:ph type="body" idx="1"/>
          </p:nvPr>
        </p:nvSpPr>
        <p:spPr/>
        <p:txBody>
          <a:bodyPr/>
          <a:lstStyle/>
          <a:p>
            <a:r>
              <a:rPr lang="en-US" dirty="0"/>
              <a:t>Leon Feinstein. A little bit of wider context</a:t>
            </a:r>
          </a:p>
        </p:txBody>
      </p:sp>
    </p:spTree>
    <p:extLst>
      <p:ext uri="{BB962C8B-B14F-4D97-AF65-F5344CB8AC3E}">
        <p14:creationId xmlns:p14="http://schemas.microsoft.com/office/powerpoint/2010/main" val="25992674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a:xfrm>
            <a:off x="2917371" y="681924"/>
            <a:ext cx="6458857" cy="1325563"/>
          </a:xfrm>
        </p:spPr>
        <p:txBody>
          <a:bodyPr>
            <a:noAutofit/>
          </a:bodyPr>
          <a:lstStyle/>
          <a:p>
            <a:pPr algn="ctr"/>
            <a:r>
              <a:rPr lang="en-GB" sz="4000" dirty="0">
                <a:solidFill>
                  <a:srgbClr val="FFFFFF"/>
                </a:solidFill>
              </a:rPr>
              <a:t>Lifelong Links: Some key messages from the evaluation</a:t>
            </a:r>
            <a:endParaRPr lang="en-GB" sz="4000" dirty="0">
              <a:solidFill>
                <a:schemeClr val="bg1"/>
              </a:solidFill>
            </a:endParaRP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extLst>
              <p:ext uri="{D42A27DB-BD31-4B8C-83A1-F6EECF244321}">
                <p14:modId xmlns:p14="http://schemas.microsoft.com/office/powerpoint/2010/main" val="358898566"/>
              </p:ext>
            </p:extLst>
          </p:nvPr>
        </p:nvGraphicFramePr>
        <p:xfrm>
          <a:off x="838200" y="2888343"/>
          <a:ext cx="10515600" cy="34997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1961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DD2FF-D818-4C97-AC0B-566489C03CE3}"/>
              </a:ext>
            </a:extLst>
          </p:cNvPr>
          <p:cNvSpPr>
            <a:spLocks noGrp="1"/>
          </p:cNvSpPr>
          <p:nvPr>
            <p:ph type="title"/>
          </p:nvPr>
        </p:nvSpPr>
        <p:spPr/>
        <p:txBody>
          <a:bodyPr/>
          <a:lstStyle/>
          <a:p>
            <a:r>
              <a:rPr lang="en-GB" dirty="0"/>
              <a:t>References </a:t>
            </a:r>
          </a:p>
        </p:txBody>
      </p:sp>
      <p:sp>
        <p:nvSpPr>
          <p:cNvPr id="3" name="Content Placeholder 2">
            <a:extLst>
              <a:ext uri="{FF2B5EF4-FFF2-40B4-BE49-F238E27FC236}">
                <a16:creationId xmlns:a16="http://schemas.microsoft.com/office/drawing/2014/main" id="{1622F855-2D8C-4F52-A5D0-FF3CE25743AA}"/>
              </a:ext>
            </a:extLst>
          </p:cNvPr>
          <p:cNvSpPr>
            <a:spLocks noGrp="1"/>
          </p:cNvSpPr>
          <p:nvPr>
            <p:ph idx="1"/>
          </p:nvPr>
        </p:nvSpPr>
        <p:spPr>
          <a:xfrm>
            <a:off x="526093" y="2699657"/>
            <a:ext cx="11022904" cy="3614058"/>
          </a:xfrm>
        </p:spPr>
        <p:txBody>
          <a:bodyPr>
            <a:normAutofit fontScale="25000" lnSpcReduction="20000"/>
          </a:bodyPr>
          <a:lstStyle/>
          <a:p>
            <a:pPr>
              <a:lnSpc>
                <a:spcPct val="120000"/>
              </a:lnSpc>
              <a:spcBef>
                <a:spcPts val="0"/>
              </a:spcBef>
            </a:pPr>
            <a:r>
              <a:rPr lang="en-GB" sz="6400" dirty="0" err="1"/>
              <a:t>Bellonci</a:t>
            </a:r>
            <a:r>
              <a:rPr lang="en-GB" sz="6400" dirty="0"/>
              <a:t>, C. and Holmes, L. (2020) Debate: The greater the needs the lesser the evidence – therapeutic residential care for young people, </a:t>
            </a:r>
            <a:r>
              <a:rPr lang="en-GB" sz="6400" i="1" dirty="0"/>
              <a:t>Child and Adolescent Mental Health</a:t>
            </a:r>
            <a:r>
              <a:rPr lang="en-GB" sz="6400" dirty="0"/>
              <a:t>, doi:10.1111/camh.12448.</a:t>
            </a:r>
          </a:p>
          <a:p>
            <a:pPr>
              <a:lnSpc>
                <a:spcPct val="120000"/>
              </a:lnSpc>
              <a:spcBef>
                <a:spcPts val="0"/>
              </a:spcBef>
            </a:pPr>
            <a:r>
              <a:rPr lang="en-GB" sz="6400" dirty="0"/>
              <a:t>Holmes, L., Neagu, M., Sanders-Ellis, D. and Harrison, N. (2020) </a:t>
            </a:r>
            <a:r>
              <a:rPr lang="en-GB" sz="6400" i="1" dirty="0"/>
              <a:t>Lifelong Links evaluation report</a:t>
            </a:r>
            <a:r>
              <a:rPr lang="en-GB" sz="6400" dirty="0"/>
              <a:t>, London: Department for Education.</a:t>
            </a:r>
          </a:p>
          <a:p>
            <a:pPr>
              <a:lnSpc>
                <a:spcPct val="120000"/>
              </a:lnSpc>
              <a:spcBef>
                <a:spcPts val="0"/>
              </a:spcBef>
            </a:pPr>
            <a:r>
              <a:rPr lang="en-GB" sz="6400" dirty="0" err="1"/>
              <a:t>Bellonci</a:t>
            </a:r>
            <a:r>
              <a:rPr lang="en-GB" sz="6400" dirty="0"/>
              <a:t>, C., Holmes, L. and Whittaker, J. (2019) Re-thinking Therapeutic Residential Care (TRC) as a preventative service: Examining developments in the US and England, </a:t>
            </a:r>
            <a:r>
              <a:rPr lang="en-GB" sz="6400" i="1" dirty="0"/>
              <a:t>Residential Treatment for Children and Youth, </a:t>
            </a:r>
            <a:r>
              <a:rPr lang="en-GB" sz="6400" dirty="0"/>
              <a:t>36:1, 35-53.</a:t>
            </a:r>
          </a:p>
          <a:p>
            <a:pPr>
              <a:lnSpc>
                <a:spcPct val="120000"/>
              </a:lnSpc>
              <a:spcBef>
                <a:spcPts val="0"/>
              </a:spcBef>
            </a:pPr>
            <a:r>
              <a:rPr lang="en-GB" sz="6400" dirty="0"/>
              <a:t>Holmes, L., Connolly, C., Mortimer, E. and </a:t>
            </a:r>
            <a:r>
              <a:rPr lang="en-GB" sz="6400" dirty="0" err="1"/>
              <a:t>Hevesi</a:t>
            </a:r>
            <a:r>
              <a:rPr lang="en-GB" sz="6400" dirty="0"/>
              <a:t>, R. (2018) Residential Group Care as a last resort: Challenging the rhetoric, </a:t>
            </a:r>
            <a:r>
              <a:rPr lang="en-GB" sz="6400" i="1" dirty="0"/>
              <a:t>Residential Treatment for Children and Youth, </a:t>
            </a:r>
            <a:r>
              <a:rPr lang="en-GB" sz="6400" dirty="0"/>
              <a:t>35:3, 209-224.</a:t>
            </a:r>
          </a:p>
          <a:p>
            <a:pPr>
              <a:lnSpc>
                <a:spcPct val="120000"/>
              </a:lnSpc>
              <a:spcBef>
                <a:spcPts val="0"/>
              </a:spcBef>
            </a:pPr>
            <a:r>
              <a:rPr lang="en-GB" sz="6400" dirty="0"/>
              <a:t>Lushey, C., Hyde-Dryden, G., Holmes, L. and Blackmore, J. (2017) </a:t>
            </a:r>
            <a:r>
              <a:rPr lang="en-GB" sz="6400" i="1" dirty="0"/>
              <a:t>No Wrong Door evaluation report</a:t>
            </a:r>
            <a:r>
              <a:rPr lang="en-GB" sz="6400" dirty="0"/>
              <a:t>, London: Department for Education.</a:t>
            </a:r>
          </a:p>
          <a:p>
            <a:pPr>
              <a:lnSpc>
                <a:spcPct val="120000"/>
              </a:lnSpc>
              <a:spcBef>
                <a:spcPts val="0"/>
              </a:spcBef>
            </a:pPr>
            <a:r>
              <a:rPr lang="en-GB" sz="6400" dirty="0"/>
              <a:t>Whittaker, J., Holmes, L., Del Valle, J. et al (2016) Therapeutic Residential Care for Children and Youth: A Consensus Statement of the International Work Group on Therapeutic Residential Care, </a:t>
            </a:r>
            <a:r>
              <a:rPr lang="en-GB" sz="6400" i="1" dirty="0"/>
              <a:t>Residential Treatment for Children &amp; Youth, </a:t>
            </a:r>
            <a:r>
              <a:rPr lang="en-GB" sz="6400" dirty="0"/>
              <a:t>33:2, 89-106.</a:t>
            </a:r>
            <a:endParaRPr lang="en-GB" sz="6400" b="1" u="sng" dirty="0">
              <a:effectLst/>
              <a:cs typeface="Times New Roman" panose="02020603050405020304" pitchFamily="18" charset="0"/>
            </a:endParaRPr>
          </a:p>
          <a:p>
            <a:pPr>
              <a:lnSpc>
                <a:spcPct val="120000"/>
              </a:lnSpc>
              <a:spcBef>
                <a:spcPts val="0"/>
              </a:spcBef>
            </a:pPr>
            <a:r>
              <a:rPr lang="en-GB" sz="6400" dirty="0"/>
              <a:t>Whittaker, J., Del Valle, J. and Holmes, L. (</a:t>
            </a:r>
            <a:r>
              <a:rPr lang="en-GB" sz="6400" dirty="0" err="1"/>
              <a:t>eds</a:t>
            </a:r>
            <a:r>
              <a:rPr lang="en-GB" sz="6400" dirty="0"/>
              <a:t>) (2014) </a:t>
            </a:r>
            <a:r>
              <a:rPr lang="en-GB" sz="6400" i="1" dirty="0"/>
              <a:t>Therapeutic Residential Care with children and youth: Developing evidence-based international practice</a:t>
            </a:r>
            <a:r>
              <a:rPr lang="en-GB" sz="6400" dirty="0"/>
              <a:t>, London: Jessica Kingsley Publishers.</a:t>
            </a:r>
          </a:p>
        </p:txBody>
      </p:sp>
    </p:spTree>
    <p:extLst>
      <p:ext uri="{BB962C8B-B14F-4D97-AF65-F5344CB8AC3E}">
        <p14:creationId xmlns:p14="http://schemas.microsoft.com/office/powerpoint/2010/main" val="30838779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BB0D-4E93-B349-96D9-9F5B8A4EA1A1}"/>
              </a:ext>
            </a:extLst>
          </p:cNvPr>
          <p:cNvSpPr>
            <a:spLocks noGrp="1"/>
          </p:cNvSpPr>
          <p:nvPr>
            <p:ph type="title"/>
          </p:nvPr>
        </p:nvSpPr>
        <p:spPr/>
        <p:txBody>
          <a:bodyPr/>
          <a:lstStyle/>
          <a:p>
            <a:r>
              <a:rPr lang="en-US" dirty="0"/>
              <a:t>3. Education, care and after</a:t>
            </a:r>
          </a:p>
        </p:txBody>
      </p:sp>
      <p:sp>
        <p:nvSpPr>
          <p:cNvPr id="3" name="Text Placeholder 2">
            <a:extLst>
              <a:ext uri="{FF2B5EF4-FFF2-40B4-BE49-F238E27FC236}">
                <a16:creationId xmlns:a16="http://schemas.microsoft.com/office/drawing/2014/main" id="{B70AC733-3FAB-BF4E-8B02-C1E2FC71851B}"/>
              </a:ext>
            </a:extLst>
          </p:cNvPr>
          <p:cNvSpPr>
            <a:spLocks noGrp="1"/>
          </p:cNvSpPr>
          <p:nvPr>
            <p:ph type="body" idx="1"/>
          </p:nvPr>
        </p:nvSpPr>
        <p:spPr/>
        <p:txBody>
          <a:bodyPr>
            <a:normAutofit/>
          </a:bodyPr>
          <a:lstStyle/>
          <a:p>
            <a:r>
              <a:rPr lang="en-US" dirty="0">
                <a:latin typeface="+mj-lt"/>
              </a:rPr>
              <a:t>Neil Harrison</a:t>
            </a:r>
          </a:p>
        </p:txBody>
      </p:sp>
    </p:spTree>
    <p:extLst>
      <p:ext uri="{BB962C8B-B14F-4D97-AF65-F5344CB8AC3E}">
        <p14:creationId xmlns:p14="http://schemas.microsoft.com/office/powerpoint/2010/main" val="3275612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a:bodyPr>
          <a:lstStyle/>
          <a:p>
            <a:pPr algn="ctr"/>
            <a:r>
              <a:rPr lang="en-GB" dirty="0">
                <a:solidFill>
                  <a:srgbClr val="FFFFFF"/>
                </a:solidFill>
              </a:rPr>
              <a:t>School outcomes</a:t>
            </a:r>
            <a:endParaRPr lang="en-GB" dirty="0">
              <a:solidFill>
                <a:schemeClr val="bg1"/>
              </a:solidFill>
            </a:endParaRPr>
          </a:p>
        </p:txBody>
      </p:sp>
      <p:sp>
        <p:nvSpPr>
          <p:cNvPr id="3" name="Content Placeholder 2"/>
          <p:cNvSpPr>
            <a:spLocks noGrp="1"/>
          </p:cNvSpPr>
          <p:nvPr>
            <p:ph idx="1"/>
          </p:nvPr>
        </p:nvSpPr>
        <p:spPr>
          <a:xfrm>
            <a:off x="838200" y="2787170"/>
            <a:ext cx="10515600" cy="3832412"/>
          </a:xfrm>
        </p:spPr>
        <p:txBody>
          <a:bodyPr>
            <a:normAutofit fontScale="92500" lnSpcReduction="10000"/>
          </a:bodyPr>
          <a:lstStyle/>
          <a:p>
            <a:r>
              <a:rPr lang="en-GB" dirty="0"/>
              <a:t>Two studies for </a:t>
            </a:r>
            <a:r>
              <a:rPr lang="en-GB" b="1" dirty="0"/>
              <a:t>Nuffield Foundation </a:t>
            </a:r>
            <a:r>
              <a:rPr lang="en-GB" dirty="0"/>
              <a:t>– reported in 2015 and 2020</a:t>
            </a:r>
          </a:p>
          <a:p>
            <a:r>
              <a:rPr lang="en-GB" dirty="0"/>
              <a:t>Key Stage 4 outcomes for children (a) in care, and (b) in need</a:t>
            </a:r>
          </a:p>
          <a:p>
            <a:r>
              <a:rPr lang="en-GB" dirty="0"/>
              <a:t>Protective factors:</a:t>
            </a:r>
          </a:p>
          <a:p>
            <a:pPr lvl="1"/>
            <a:r>
              <a:rPr lang="en-GB" dirty="0"/>
              <a:t>Entering care at a younger age</a:t>
            </a:r>
          </a:p>
          <a:p>
            <a:pPr lvl="1"/>
            <a:r>
              <a:rPr lang="en-GB" dirty="0"/>
              <a:t>Placement stability and more than 12 months in care</a:t>
            </a:r>
          </a:p>
          <a:p>
            <a:pPr lvl="1"/>
            <a:r>
              <a:rPr lang="en-GB" dirty="0"/>
              <a:t>Most recent placement being in foster care (rather than residential or kinship)</a:t>
            </a:r>
          </a:p>
          <a:p>
            <a:pPr lvl="1"/>
            <a:r>
              <a:rPr lang="en-GB" dirty="0"/>
              <a:t>Lower SDQ scores – fewer self-reported difficulties</a:t>
            </a:r>
          </a:p>
          <a:p>
            <a:pPr lvl="1"/>
            <a:r>
              <a:rPr lang="en-GB" dirty="0"/>
              <a:t>Having a supportive teacher or other school staff member</a:t>
            </a:r>
          </a:p>
          <a:p>
            <a:r>
              <a:rPr lang="en-GB" dirty="0"/>
              <a:t>Poor data on disability: unclear impact on school and later life outcomes and issues with continuity of support</a:t>
            </a:r>
          </a:p>
        </p:txBody>
      </p:sp>
    </p:spTree>
    <p:extLst>
      <p:ext uri="{BB962C8B-B14F-4D97-AF65-F5344CB8AC3E}">
        <p14:creationId xmlns:p14="http://schemas.microsoft.com/office/powerpoint/2010/main" val="3833083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a:xfrm>
            <a:off x="2989944" y="681924"/>
            <a:ext cx="6255656" cy="1325563"/>
          </a:xfrm>
        </p:spPr>
        <p:txBody>
          <a:bodyPr>
            <a:noAutofit/>
          </a:bodyPr>
          <a:lstStyle/>
          <a:p>
            <a:pPr algn="ctr"/>
            <a:r>
              <a:rPr lang="en-GB" dirty="0">
                <a:solidFill>
                  <a:schemeClr val="bg1"/>
                </a:solidFill>
              </a:rPr>
              <a:t>Trauma-informed practice </a:t>
            </a:r>
            <a:br>
              <a:rPr lang="en-GB" dirty="0">
                <a:solidFill>
                  <a:schemeClr val="bg1"/>
                </a:solidFill>
              </a:rPr>
            </a:br>
            <a:r>
              <a:rPr lang="en-GB" dirty="0">
                <a:solidFill>
                  <a:schemeClr val="bg1"/>
                </a:solidFill>
              </a:rPr>
              <a:t>in schools</a:t>
            </a:r>
          </a:p>
        </p:txBody>
      </p:sp>
      <p:sp>
        <p:nvSpPr>
          <p:cNvPr id="4" name="Content Placeholder 3"/>
          <p:cNvSpPr>
            <a:spLocks noGrp="1"/>
          </p:cNvSpPr>
          <p:nvPr>
            <p:ph idx="1"/>
          </p:nvPr>
        </p:nvSpPr>
        <p:spPr>
          <a:xfrm>
            <a:off x="838200" y="2787169"/>
            <a:ext cx="10515600" cy="3832412"/>
          </a:xfrm>
        </p:spPr>
        <p:txBody>
          <a:bodyPr>
            <a:normAutofit/>
          </a:bodyPr>
          <a:lstStyle/>
          <a:p>
            <a:r>
              <a:rPr lang="en-GB" b="1" dirty="0"/>
              <a:t>Timpson Programme </a:t>
            </a:r>
            <a:r>
              <a:rPr lang="en-GB" dirty="0"/>
              <a:t>– exploring impact of attachment and trauma awareness training in 300 English schools across 25 local authorities</a:t>
            </a:r>
          </a:p>
          <a:p>
            <a:r>
              <a:rPr lang="en-GB" dirty="0"/>
              <a:t>Reporting June 2022 – interim working paper:</a:t>
            </a:r>
          </a:p>
          <a:p>
            <a:pPr lvl="1"/>
            <a:r>
              <a:rPr lang="en-GB" dirty="0"/>
              <a:t>64% of staff report making changes resulting from training</a:t>
            </a:r>
          </a:p>
          <a:p>
            <a:pPr lvl="1"/>
            <a:r>
              <a:rPr lang="en-GB" dirty="0"/>
              <a:t>Increased emphasis on empathy, emotions, trust and wellbeing</a:t>
            </a:r>
          </a:p>
          <a:p>
            <a:pPr lvl="1"/>
            <a:r>
              <a:rPr lang="en-GB" dirty="0"/>
              <a:t>Positivity highest among senior staff – training as a catalyst for ‘whole school’ changes in policy and macro-practices</a:t>
            </a:r>
          </a:p>
          <a:p>
            <a:pPr lvl="1"/>
            <a:r>
              <a:rPr lang="en-GB" dirty="0"/>
              <a:t>~80% of staff report improvements for vulnerable children resulting from the training</a:t>
            </a:r>
          </a:p>
        </p:txBody>
      </p:sp>
    </p:spTree>
    <p:extLst>
      <p:ext uri="{BB962C8B-B14F-4D97-AF65-F5344CB8AC3E}">
        <p14:creationId xmlns:p14="http://schemas.microsoft.com/office/powerpoint/2010/main" val="3547552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a:bodyPr>
          <a:lstStyle/>
          <a:p>
            <a:pPr algn="ctr"/>
            <a:r>
              <a:rPr lang="en-GB" dirty="0">
                <a:solidFill>
                  <a:schemeClr val="bg1"/>
                </a:solidFill>
              </a:rPr>
              <a:t>Effectiveness of virtual schools</a:t>
            </a:r>
          </a:p>
        </p:txBody>
      </p:sp>
      <p:sp>
        <p:nvSpPr>
          <p:cNvPr id="3" name="Content Placeholder 2"/>
          <p:cNvSpPr>
            <a:spLocks noGrp="1"/>
          </p:cNvSpPr>
          <p:nvPr>
            <p:ph idx="1"/>
          </p:nvPr>
        </p:nvSpPr>
        <p:spPr>
          <a:xfrm>
            <a:off x="838200" y="2758138"/>
            <a:ext cx="10515600" cy="3832412"/>
          </a:xfrm>
        </p:spPr>
        <p:txBody>
          <a:bodyPr>
            <a:normAutofit fontScale="92500" lnSpcReduction="10000"/>
          </a:bodyPr>
          <a:lstStyle/>
          <a:p>
            <a:r>
              <a:rPr lang="en-GB" dirty="0"/>
              <a:t>Wide divergence in GCSE outcomes for children in care between different local authorities</a:t>
            </a:r>
          </a:p>
          <a:p>
            <a:pPr lvl="1"/>
            <a:r>
              <a:rPr lang="en-GB" dirty="0"/>
              <a:t>Attainment 8 scores vary from 13.3 to 29.6 (2017-2019 average)</a:t>
            </a:r>
          </a:p>
          <a:p>
            <a:r>
              <a:rPr lang="en-GB" dirty="0"/>
              <a:t>No readily-apparent relationship with local context (e.g. deprivation)</a:t>
            </a:r>
          </a:p>
          <a:p>
            <a:r>
              <a:rPr lang="en-GB" dirty="0"/>
              <a:t>Key role for virtual schools</a:t>
            </a:r>
          </a:p>
          <a:p>
            <a:pPr lvl="1"/>
            <a:r>
              <a:rPr lang="en-GB" dirty="0"/>
              <a:t>Advocacy, commissioning and service delivery</a:t>
            </a:r>
          </a:p>
          <a:p>
            <a:pPr lvl="1"/>
            <a:r>
              <a:rPr lang="en-GB" dirty="0"/>
              <a:t>Little systematic research or evaluation since pilot phase</a:t>
            </a:r>
          </a:p>
          <a:p>
            <a:pPr lvl="1"/>
            <a:r>
              <a:rPr lang="en-GB" dirty="0"/>
              <a:t>What is effective practice across 151 organisations?</a:t>
            </a:r>
          </a:p>
          <a:p>
            <a:pPr lvl="1"/>
            <a:r>
              <a:rPr lang="en-GB" dirty="0"/>
              <a:t>Resourcing, organisational structure, leadership, decision-making</a:t>
            </a:r>
          </a:p>
          <a:p>
            <a:r>
              <a:rPr lang="en-GB" dirty="0"/>
              <a:t>New study for </a:t>
            </a:r>
            <a:r>
              <a:rPr lang="en-GB" b="1" dirty="0"/>
              <a:t>KPMG Foundation </a:t>
            </a:r>
            <a:r>
              <a:rPr lang="en-GB" dirty="0"/>
              <a:t>– reporting April 2022</a:t>
            </a:r>
          </a:p>
          <a:p>
            <a:pPr marL="0" indent="0">
              <a:buNone/>
            </a:pPr>
            <a:endParaRPr lang="en-GB" dirty="0"/>
          </a:p>
        </p:txBody>
      </p:sp>
    </p:spTree>
    <p:extLst>
      <p:ext uri="{BB962C8B-B14F-4D97-AF65-F5344CB8AC3E}">
        <p14:creationId xmlns:p14="http://schemas.microsoft.com/office/powerpoint/2010/main" val="3213682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Autofit/>
          </a:bodyPr>
          <a:lstStyle/>
          <a:p>
            <a:pPr algn="ctr"/>
            <a:br>
              <a:rPr lang="en-GB" dirty="0">
                <a:solidFill>
                  <a:srgbClr val="FFFFFF"/>
                </a:solidFill>
              </a:rPr>
            </a:br>
            <a:r>
              <a:rPr lang="en-GB" dirty="0">
                <a:solidFill>
                  <a:schemeClr val="bg1"/>
                </a:solidFill>
              </a:rPr>
              <a:t>Labour market transitions</a:t>
            </a:r>
            <a:br>
              <a:rPr lang="en-GB" dirty="0">
                <a:solidFill>
                  <a:schemeClr val="bg1"/>
                </a:solidFill>
              </a:rPr>
            </a:br>
            <a:endParaRPr lang="en-GB" dirty="0">
              <a:solidFill>
                <a:schemeClr val="bg1"/>
              </a:solidFill>
            </a:endParaRPr>
          </a:p>
        </p:txBody>
      </p:sp>
      <p:sp>
        <p:nvSpPr>
          <p:cNvPr id="3" name="Content Placeholder 2"/>
          <p:cNvSpPr>
            <a:spLocks noGrp="1"/>
          </p:cNvSpPr>
          <p:nvPr>
            <p:ph idx="1"/>
          </p:nvPr>
        </p:nvSpPr>
        <p:spPr>
          <a:xfrm>
            <a:off x="838200" y="2714597"/>
            <a:ext cx="10515600" cy="3832412"/>
          </a:xfrm>
        </p:spPr>
        <p:txBody>
          <a:bodyPr>
            <a:normAutofit fontScale="92500" lnSpcReduction="10000"/>
          </a:bodyPr>
          <a:lstStyle/>
          <a:p>
            <a:r>
              <a:rPr lang="en-GB" dirty="0"/>
              <a:t>Care leavers significantly more likely not be in education, employment or training (NEET) at 21 than other young people</a:t>
            </a:r>
          </a:p>
          <a:p>
            <a:r>
              <a:rPr lang="en-GB" dirty="0"/>
              <a:t>Study for </a:t>
            </a:r>
            <a:r>
              <a:rPr lang="en-GB" b="1" dirty="0"/>
              <a:t>Nuffield Foundation </a:t>
            </a:r>
            <a:r>
              <a:rPr lang="en-GB" dirty="0"/>
              <a:t>– reporting Summer 2021</a:t>
            </a:r>
          </a:p>
          <a:p>
            <a:pPr lvl="1"/>
            <a:r>
              <a:rPr lang="en-GB" dirty="0"/>
              <a:t>Tracking 1995/96 birth cohort – general population and four care groups</a:t>
            </a:r>
          </a:p>
          <a:p>
            <a:pPr lvl="1"/>
            <a:r>
              <a:rPr lang="en-GB" dirty="0"/>
              <a:t>Linked data from care, education, employment and benefit records</a:t>
            </a:r>
          </a:p>
          <a:p>
            <a:r>
              <a:rPr lang="en-GB" dirty="0"/>
              <a:t>Very early findings:</a:t>
            </a:r>
          </a:p>
          <a:p>
            <a:pPr lvl="1"/>
            <a:r>
              <a:rPr lang="en-GB" dirty="0"/>
              <a:t>Importance of Key Stage 4 outcomes, especially English and maths</a:t>
            </a:r>
          </a:p>
          <a:p>
            <a:pPr lvl="1"/>
            <a:r>
              <a:rPr lang="en-GB" dirty="0"/>
              <a:t>Lack of ambition in post-16 options for mid-</a:t>
            </a:r>
            <a:r>
              <a:rPr lang="en-GB" dirty="0" err="1"/>
              <a:t>attainers</a:t>
            </a:r>
            <a:r>
              <a:rPr lang="en-GB" dirty="0"/>
              <a:t> </a:t>
            </a:r>
          </a:p>
          <a:p>
            <a:pPr lvl="1"/>
            <a:r>
              <a:rPr lang="en-GB" dirty="0"/>
              <a:t>Group in care after 14, but </a:t>
            </a:r>
            <a:r>
              <a:rPr lang="en-GB" u="sng" dirty="0"/>
              <a:t>not</a:t>
            </a:r>
            <a:r>
              <a:rPr lang="en-GB" dirty="0"/>
              <a:t> statutory care leavers particularly vulnerable</a:t>
            </a:r>
          </a:p>
          <a:p>
            <a:r>
              <a:rPr lang="en-GB" dirty="0"/>
              <a:t>Large differences between local authorities – also in subjective wellbeing</a:t>
            </a:r>
          </a:p>
        </p:txBody>
      </p:sp>
    </p:spTree>
    <p:extLst>
      <p:ext uri="{BB962C8B-B14F-4D97-AF65-F5344CB8AC3E}">
        <p14:creationId xmlns:p14="http://schemas.microsoft.com/office/powerpoint/2010/main" val="10454895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a:bodyPr>
          <a:lstStyle/>
          <a:p>
            <a:pPr algn="ctr"/>
            <a:r>
              <a:rPr lang="en-GB" dirty="0">
                <a:solidFill>
                  <a:srgbClr val="FFFFFF"/>
                </a:solidFill>
              </a:rPr>
              <a:t>Access to higher education</a:t>
            </a:r>
            <a:endParaRPr lang="en-GB" dirty="0">
              <a:solidFill>
                <a:schemeClr val="bg1"/>
              </a:solidFill>
            </a:endParaRPr>
          </a:p>
        </p:txBody>
      </p:sp>
      <p:sp>
        <p:nvSpPr>
          <p:cNvPr id="3" name="Content Placeholder 2"/>
          <p:cNvSpPr>
            <a:spLocks noGrp="1"/>
          </p:cNvSpPr>
          <p:nvPr>
            <p:ph idx="1"/>
          </p:nvPr>
        </p:nvSpPr>
        <p:spPr>
          <a:xfrm>
            <a:off x="838200" y="2728685"/>
            <a:ext cx="10515600" cy="3802744"/>
          </a:xfrm>
        </p:spPr>
        <p:txBody>
          <a:bodyPr>
            <a:normAutofit fontScale="92500" lnSpcReduction="10000"/>
          </a:bodyPr>
          <a:lstStyle/>
          <a:p>
            <a:r>
              <a:rPr lang="en-GB" dirty="0"/>
              <a:t>Study for </a:t>
            </a:r>
            <a:r>
              <a:rPr lang="en-GB" b="1" dirty="0"/>
              <a:t>Unite Foundation </a:t>
            </a:r>
            <a:r>
              <a:rPr lang="en-GB" dirty="0"/>
              <a:t>(reported February 2020) and others</a:t>
            </a:r>
          </a:p>
          <a:p>
            <a:r>
              <a:rPr lang="en-GB" dirty="0"/>
              <a:t>Many more care leavers in HE than previously thought – ~20% by 21</a:t>
            </a:r>
          </a:p>
          <a:p>
            <a:r>
              <a:rPr lang="en-GB" dirty="0"/>
              <a:t>Headlines:</a:t>
            </a:r>
          </a:p>
          <a:p>
            <a:pPr lvl="1"/>
            <a:r>
              <a:rPr lang="en-GB" dirty="0"/>
              <a:t>Low participation nearly solely due to GCSE outcomes and disability</a:t>
            </a:r>
          </a:p>
          <a:p>
            <a:pPr lvl="1"/>
            <a:r>
              <a:rPr lang="en-GB" dirty="0"/>
              <a:t>Significant issue with early withdrawal from higher education – particular challenges for disabled care leavers and those with children</a:t>
            </a:r>
          </a:p>
          <a:p>
            <a:pPr lvl="1"/>
            <a:r>
              <a:rPr lang="en-GB" dirty="0"/>
              <a:t>Those that graduate have very positive outcomes, on average</a:t>
            </a:r>
          </a:p>
          <a:p>
            <a:pPr lvl="1"/>
            <a:r>
              <a:rPr lang="en-GB" dirty="0"/>
              <a:t>Postcode lotteries – by local authorities and/or universities</a:t>
            </a:r>
          </a:p>
          <a:p>
            <a:pPr lvl="1"/>
            <a:r>
              <a:rPr lang="en-GB" dirty="0"/>
              <a:t>Issues of definition and adjacent groups (e.g. formerly in kinship care)</a:t>
            </a:r>
          </a:p>
          <a:p>
            <a:r>
              <a:rPr lang="en-GB" dirty="0"/>
              <a:t>Important issues remain, but area of relative success internationally</a:t>
            </a:r>
          </a:p>
        </p:txBody>
      </p:sp>
    </p:spTree>
    <p:extLst>
      <p:ext uri="{BB962C8B-B14F-4D97-AF65-F5344CB8AC3E}">
        <p14:creationId xmlns:p14="http://schemas.microsoft.com/office/powerpoint/2010/main" val="6399628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a:xfrm>
            <a:off x="838200" y="2774197"/>
            <a:ext cx="10515600" cy="3611104"/>
          </a:xfrm>
        </p:spPr>
        <p:txBody>
          <a:bodyPr>
            <a:normAutofit fontScale="62500" lnSpcReduction="20000"/>
          </a:bodyPr>
          <a:lstStyle/>
          <a:p>
            <a:r>
              <a:rPr lang="en-GB" sz="2000" dirty="0" err="1"/>
              <a:t>Berridge</a:t>
            </a:r>
            <a:r>
              <a:rPr lang="en-GB" sz="2000" dirty="0"/>
              <a:t>, D., N. Luke, J. </a:t>
            </a:r>
            <a:r>
              <a:rPr lang="en-GB" sz="2000" dirty="0" err="1"/>
              <a:t>Sebba</a:t>
            </a:r>
            <a:r>
              <a:rPr lang="en-GB" sz="2000" dirty="0"/>
              <a:t>, S. Strand, M. Cartwright, E. Staples, L. McGrath-Lone, J. Ward, J. and A. O’Higgins (2020) </a:t>
            </a:r>
            <a:r>
              <a:rPr lang="en-GB" sz="2000" i="1" dirty="0"/>
              <a:t>Children in need and children in care: Educational attainment and progress. </a:t>
            </a:r>
            <a:r>
              <a:rPr lang="en-GB" sz="2000" dirty="0"/>
              <a:t>Bristol/Oxford: University of Bristol, </a:t>
            </a:r>
            <a:r>
              <a:rPr lang="en-GB" sz="2000" dirty="0" err="1"/>
              <a:t>andUniversity</a:t>
            </a:r>
            <a:r>
              <a:rPr lang="en-GB" sz="2000" dirty="0"/>
              <a:t> of Oxford.</a:t>
            </a:r>
          </a:p>
          <a:p>
            <a:r>
              <a:rPr lang="en-GB" sz="2000" dirty="0"/>
              <a:t>Harrison, N. (2017) </a:t>
            </a:r>
            <a:r>
              <a:rPr lang="en-GB" sz="2000" i="1" dirty="0"/>
              <a:t>Moving on up: care leavers and care-experienced students’ pathways into and through higher education</a:t>
            </a:r>
            <a:r>
              <a:rPr lang="en-GB" sz="2000" dirty="0"/>
              <a:t>. Winchester: National Network for the Education of Care Leavers.</a:t>
            </a:r>
          </a:p>
          <a:p>
            <a:r>
              <a:rPr lang="en-GB" sz="2000" dirty="0"/>
              <a:t>Harrison, N. (2020) </a:t>
            </a:r>
            <a:r>
              <a:rPr lang="en-GB" sz="2000" i="1" dirty="0"/>
              <a:t>Attachment and trauma awareness training: analysis of pre-</a:t>
            </a:r>
            <a:r>
              <a:rPr lang="en-GB" sz="2000" i="1" dirty="0" err="1"/>
              <a:t>Covid</a:t>
            </a:r>
            <a:r>
              <a:rPr lang="en-GB" sz="2000" i="1" dirty="0"/>
              <a:t> survey data from staff in 24 primary schools. </a:t>
            </a:r>
            <a:r>
              <a:rPr lang="en-GB" sz="2000" dirty="0"/>
              <a:t>Oxford: University of Oxford</a:t>
            </a:r>
            <a:endParaRPr lang="en-GB" sz="2000" i="1" dirty="0"/>
          </a:p>
          <a:p>
            <a:r>
              <a:rPr lang="en-GB" sz="2000" dirty="0"/>
              <a:t>Harrison, N. (2020) Patterns of participation in higher education for care-experienced students in England: why has there not been more progress? </a:t>
            </a:r>
            <a:r>
              <a:rPr lang="en-GB" sz="2000" i="1" dirty="0"/>
              <a:t>Studies in Higher Education</a:t>
            </a:r>
            <a:r>
              <a:rPr lang="en-GB" sz="2000" dirty="0"/>
              <a:t> 45(9): 1986-2000.</a:t>
            </a:r>
          </a:p>
          <a:p>
            <a:r>
              <a:rPr lang="en-GB" sz="2000" dirty="0"/>
              <a:t>Harrison, N., Z. Baker and J. Stevenson (in press) Employment and further study outcomes for care-experienced graduates in the UK. Awaiting publication in </a:t>
            </a:r>
            <a:r>
              <a:rPr lang="en-GB" sz="2000" i="1" dirty="0"/>
              <a:t>Higher Education</a:t>
            </a:r>
            <a:r>
              <a:rPr lang="en-GB" sz="2000" dirty="0"/>
              <a:t>.</a:t>
            </a:r>
          </a:p>
          <a:p>
            <a:r>
              <a:rPr lang="en-GB" sz="2000" dirty="0"/>
              <a:t>O’Neill, L., N. Harrison, N. Fowler and G. Connelly (2019) </a:t>
            </a:r>
            <a:r>
              <a:rPr lang="en-GB" sz="2000" i="1" dirty="0"/>
              <a:t>‘Being a student with care experience is very daunting’: findings from a survey of care experienced students in Scottish colleges and universities</a:t>
            </a:r>
            <a:r>
              <a:rPr lang="en-GB" sz="2000" dirty="0"/>
              <a:t>. Glasgow: CELCIS.</a:t>
            </a:r>
          </a:p>
          <a:p>
            <a:r>
              <a:rPr lang="en-GB" sz="2000" dirty="0" err="1"/>
              <a:t>Sebba</a:t>
            </a:r>
            <a:r>
              <a:rPr lang="en-GB" sz="2000" dirty="0"/>
              <a:t>, J., and D. </a:t>
            </a:r>
            <a:r>
              <a:rPr lang="en-GB" sz="2000" dirty="0" err="1"/>
              <a:t>Berridge</a:t>
            </a:r>
            <a:r>
              <a:rPr lang="en-GB" sz="2000" dirty="0"/>
              <a:t> (2019). The role of the Virtual School in supporting improved educational outcomes for children in care. </a:t>
            </a:r>
            <a:r>
              <a:rPr lang="en-GB" sz="2000" i="1" dirty="0"/>
              <a:t>Oxford Review of Education</a:t>
            </a:r>
            <a:r>
              <a:rPr lang="en-GB" sz="2000" dirty="0"/>
              <a:t>, </a:t>
            </a:r>
            <a:r>
              <a:rPr lang="en-GB" sz="2000" i="1" dirty="0"/>
              <a:t>45</a:t>
            </a:r>
            <a:r>
              <a:rPr lang="en-GB" sz="2000" dirty="0"/>
              <a:t>(4), 538-555.</a:t>
            </a:r>
          </a:p>
          <a:p>
            <a:r>
              <a:rPr lang="en-GB" sz="2000" dirty="0" err="1"/>
              <a:t>Sebba</a:t>
            </a:r>
            <a:r>
              <a:rPr lang="en-GB" sz="2000" dirty="0"/>
              <a:t>, J., D. </a:t>
            </a:r>
            <a:r>
              <a:rPr lang="en-GB" sz="2000" dirty="0" err="1"/>
              <a:t>Berridge</a:t>
            </a:r>
            <a:r>
              <a:rPr lang="en-GB" sz="2000" dirty="0"/>
              <a:t>, N. Luke, J. Fletcher, K. Bell, S. Strand, S. Thomas, I. Sinclair and A. O’Higgins (2015) </a:t>
            </a:r>
            <a:r>
              <a:rPr lang="en-GB" sz="2000" i="1" dirty="0"/>
              <a:t>The educational progress of looked after children in England: Linking care and educational data</a:t>
            </a:r>
            <a:r>
              <a:rPr lang="en-GB" sz="2000" dirty="0"/>
              <a:t>. Oxford/Bristol: University of Oxford and University of Bristol.</a:t>
            </a:r>
          </a:p>
          <a:p>
            <a:r>
              <a:rPr lang="en-GB" sz="2000" dirty="0"/>
              <a:t>Stevenson, J., Z. Baker, N. Harrison, B. Bland, S. Jones-Devitt, A. Donnelly, N. Pickering and L. Austen (2020) </a:t>
            </a:r>
            <a:r>
              <a:rPr lang="en-GB" sz="2000" i="1" dirty="0"/>
              <a:t>Positive impact? What factors affect access, retention and graduate outcomes for university students with a background of care or family estrangement?</a:t>
            </a:r>
            <a:r>
              <a:rPr lang="en-GB" sz="2000" dirty="0"/>
              <a:t> Bristol: Unite Foundation.</a:t>
            </a:r>
          </a:p>
        </p:txBody>
      </p:sp>
    </p:spTree>
    <p:extLst>
      <p:ext uri="{BB962C8B-B14F-4D97-AF65-F5344CB8AC3E}">
        <p14:creationId xmlns:p14="http://schemas.microsoft.com/office/powerpoint/2010/main" val="16802629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DC783-4180-1A42-AE1E-02C97CAE4189}"/>
              </a:ext>
            </a:extLst>
          </p:cNvPr>
          <p:cNvSpPr>
            <a:spLocks noGrp="1"/>
          </p:cNvSpPr>
          <p:nvPr>
            <p:ph type="title"/>
          </p:nvPr>
        </p:nvSpPr>
        <p:spPr/>
        <p:txBody>
          <a:bodyPr/>
          <a:lstStyle/>
          <a:p>
            <a:r>
              <a:rPr lang="en-US" dirty="0"/>
              <a:t>International evidence and concluding remarks</a:t>
            </a:r>
          </a:p>
        </p:txBody>
      </p:sp>
      <p:sp>
        <p:nvSpPr>
          <p:cNvPr id="3" name="Text Placeholder 2">
            <a:extLst>
              <a:ext uri="{FF2B5EF4-FFF2-40B4-BE49-F238E27FC236}">
                <a16:creationId xmlns:a16="http://schemas.microsoft.com/office/drawing/2014/main" id="{13E89D72-395C-6B4A-BC38-0AB6F8655B0E}"/>
              </a:ext>
            </a:extLst>
          </p:cNvPr>
          <p:cNvSpPr>
            <a:spLocks noGrp="1"/>
          </p:cNvSpPr>
          <p:nvPr>
            <p:ph type="body" idx="1"/>
          </p:nvPr>
        </p:nvSpPr>
        <p:spPr/>
        <p:txBody>
          <a:bodyPr/>
          <a:lstStyle/>
          <a:p>
            <a:r>
              <a:rPr lang="en-US" dirty="0"/>
              <a:t>Harriet Ward</a:t>
            </a:r>
          </a:p>
        </p:txBody>
      </p:sp>
    </p:spTree>
    <p:extLst>
      <p:ext uri="{BB962C8B-B14F-4D97-AF65-F5344CB8AC3E}">
        <p14:creationId xmlns:p14="http://schemas.microsoft.com/office/powerpoint/2010/main" val="1722983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DD2FF-D818-4C97-AC0B-566489C03CE3}"/>
              </a:ext>
            </a:extLst>
          </p:cNvPr>
          <p:cNvSpPr>
            <a:spLocks noGrp="1"/>
          </p:cNvSpPr>
          <p:nvPr>
            <p:ph type="title"/>
          </p:nvPr>
        </p:nvSpPr>
        <p:spPr/>
        <p:txBody>
          <a:bodyPr/>
          <a:lstStyle/>
          <a:p>
            <a:r>
              <a:rPr lang="en-GB" dirty="0"/>
              <a:t>References </a:t>
            </a:r>
          </a:p>
        </p:txBody>
      </p:sp>
      <p:sp>
        <p:nvSpPr>
          <p:cNvPr id="3" name="Content Placeholder 2">
            <a:extLst>
              <a:ext uri="{FF2B5EF4-FFF2-40B4-BE49-F238E27FC236}">
                <a16:creationId xmlns:a16="http://schemas.microsoft.com/office/drawing/2014/main" id="{1622F855-2D8C-4F52-A5D0-FF3CE25743AA}"/>
              </a:ext>
            </a:extLst>
          </p:cNvPr>
          <p:cNvSpPr>
            <a:spLocks noGrp="1"/>
          </p:cNvSpPr>
          <p:nvPr>
            <p:ph idx="1"/>
          </p:nvPr>
        </p:nvSpPr>
        <p:spPr>
          <a:xfrm>
            <a:off x="838200" y="2757713"/>
            <a:ext cx="10515600" cy="3629639"/>
          </a:xfrm>
        </p:spPr>
        <p:txBody>
          <a:bodyPr>
            <a:normAutofit fontScale="70000" lnSpcReduction="20000"/>
          </a:bodyPr>
          <a:lstStyle/>
          <a:p>
            <a:r>
              <a:rPr lang="en-GB" dirty="0"/>
              <a:t>Children’s Commissioner’s Office (2018) / Institute of Fiscal Studies “Public Spending on Children in England: 2000 to 2020.” Elaine Kelly, Tom Lee, Luke </a:t>
            </a:r>
            <a:r>
              <a:rPr lang="en-GB" dirty="0" err="1"/>
              <a:t>Sibieta</a:t>
            </a:r>
            <a:r>
              <a:rPr lang="en-GB" dirty="0"/>
              <a:t> and Tom Waters</a:t>
            </a:r>
          </a:p>
          <a:p>
            <a:r>
              <a:rPr lang="en-GB" dirty="0"/>
              <a:t>DFE (2021) Children’s social care cost pressures and variations in unit costs. Lisa Holmes, Rees Centre, University of Oxford.</a:t>
            </a:r>
          </a:p>
          <a:p>
            <a:r>
              <a:rPr lang="en-GB" dirty="0"/>
              <a:t>Children’s Commissioner’s Office (2019) Estimating Children’s Services spending on vulnerable children. Vulnerability technical spend report. Stanford &amp; Lennon</a:t>
            </a:r>
          </a:p>
          <a:p>
            <a:r>
              <a:rPr lang="en-GB" dirty="0"/>
              <a:t>The Conservative Governments’ Record on Social Policy from May 2015 to pre- COVID 2020: Policies, Spending and Outcomes . An assessment of social policies and social inequalities on the eve of the COVID-19 pandemic.  February 2021. Edited by Polly Vizard and John Hills </a:t>
            </a:r>
          </a:p>
          <a:p>
            <a:r>
              <a:rPr lang="en-GB" dirty="0"/>
              <a:t>ADCS Submission: 2020 COMPREHENSIVE SPENDING REVIEW The Association of Directors of Children’s Services Ltd September 2020</a:t>
            </a:r>
          </a:p>
          <a:p>
            <a:pPr marL="0" indent="0">
              <a:buNone/>
            </a:pPr>
            <a:r>
              <a:rPr lang="en-GB" dirty="0"/>
              <a:t> </a:t>
            </a:r>
            <a:endParaRPr lang="en-GB" sz="1800" dirty="0">
              <a:effectLst/>
            </a:endParaRPr>
          </a:p>
        </p:txBody>
      </p:sp>
    </p:spTree>
    <p:extLst>
      <p:ext uri="{BB962C8B-B14F-4D97-AF65-F5344CB8AC3E}">
        <p14:creationId xmlns:p14="http://schemas.microsoft.com/office/powerpoint/2010/main" val="2109243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a:xfrm>
            <a:off x="2867186" y="681924"/>
            <a:ext cx="6509289" cy="1325563"/>
          </a:xfrm>
        </p:spPr>
        <p:txBody>
          <a:bodyPr>
            <a:noAutofit/>
          </a:bodyPr>
          <a:lstStyle/>
          <a:p>
            <a:pPr algn="ctr"/>
            <a:br>
              <a:rPr lang="en-GB" sz="4000" dirty="0">
                <a:solidFill>
                  <a:srgbClr val="FFFFFF"/>
                </a:solidFill>
              </a:rPr>
            </a:br>
            <a:r>
              <a:rPr lang="en-US" sz="4000" b="1" dirty="0">
                <a:solidFill>
                  <a:schemeClr val="bg1"/>
                </a:solidFill>
              </a:rPr>
              <a:t>International concerns: high numbers of infants removed from birth parents</a:t>
            </a:r>
            <a:br>
              <a:rPr lang="en-GB" sz="4000" dirty="0">
                <a:solidFill>
                  <a:schemeClr val="bg1"/>
                </a:solidFill>
              </a:rPr>
            </a:br>
            <a:endParaRPr lang="en-GB" sz="4000" dirty="0">
              <a:solidFill>
                <a:schemeClr val="bg1"/>
              </a:solidFill>
            </a:endParaRPr>
          </a:p>
        </p:txBody>
      </p:sp>
      <p:graphicFrame>
        <p:nvGraphicFramePr>
          <p:cNvPr id="5" name="Content Placeholder 2">
            <a:extLst>
              <a:ext uri="{FF2B5EF4-FFF2-40B4-BE49-F238E27FC236}">
                <a16:creationId xmlns:a16="http://schemas.microsoft.com/office/drawing/2014/main" id="{F6ACE15B-94A0-4C5C-95DE-8C5A8A349D98}"/>
              </a:ext>
            </a:extLst>
          </p:cNvPr>
          <p:cNvGraphicFramePr>
            <a:graphicFrameLocks noGrp="1"/>
          </p:cNvGraphicFramePr>
          <p:nvPr>
            <p:ph idx="1"/>
            <p:extLst>
              <p:ext uri="{D42A27DB-BD31-4B8C-83A1-F6EECF244321}">
                <p14:modId xmlns:p14="http://schemas.microsoft.com/office/powerpoint/2010/main" val="2559850048"/>
              </p:ext>
            </p:extLst>
          </p:nvPr>
        </p:nvGraphicFramePr>
        <p:xfrm>
          <a:off x="1055176" y="2647278"/>
          <a:ext cx="10515600" cy="38338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031806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a:xfrm>
            <a:off x="2898183" y="681924"/>
            <a:ext cx="6493789" cy="1325563"/>
          </a:xfrm>
        </p:spPr>
        <p:txBody>
          <a:bodyPr>
            <a:noAutofit/>
          </a:bodyPr>
          <a:lstStyle/>
          <a:p>
            <a:pPr algn="ctr"/>
            <a:br>
              <a:rPr lang="en-GB" dirty="0">
                <a:solidFill>
                  <a:srgbClr val="FFFFFF"/>
                </a:solidFill>
              </a:rPr>
            </a:br>
            <a:r>
              <a:rPr lang="en-US" dirty="0">
                <a:solidFill>
                  <a:schemeClr val="bg1"/>
                </a:solidFill>
              </a:rPr>
              <a:t>International concerns: reasons for infant removals</a:t>
            </a:r>
            <a:br>
              <a:rPr lang="en-GB" dirty="0">
                <a:solidFill>
                  <a:schemeClr val="bg1"/>
                </a:solidFill>
              </a:rPr>
            </a:br>
            <a:endParaRPr lang="en-GB" dirty="0">
              <a:solidFill>
                <a:schemeClr val="bg1"/>
              </a:solidFill>
            </a:endParaRPr>
          </a:p>
        </p:txBody>
      </p:sp>
      <p:sp>
        <p:nvSpPr>
          <p:cNvPr id="7" name="Content Placeholder 6">
            <a:extLst>
              <a:ext uri="{FF2B5EF4-FFF2-40B4-BE49-F238E27FC236}">
                <a16:creationId xmlns:a16="http://schemas.microsoft.com/office/drawing/2014/main" id="{BAE92544-DF5A-E647-AA3F-A1F82B933E14}"/>
              </a:ext>
            </a:extLst>
          </p:cNvPr>
          <p:cNvSpPr>
            <a:spLocks noGrp="1"/>
          </p:cNvSpPr>
          <p:nvPr>
            <p:ph idx="1"/>
          </p:nvPr>
        </p:nvSpPr>
        <p:spPr>
          <a:xfrm>
            <a:off x="838200" y="2727701"/>
            <a:ext cx="10515600" cy="3659651"/>
          </a:xfrm>
        </p:spPr>
        <p:txBody>
          <a:bodyPr>
            <a:normAutofit fontScale="92500" lnSpcReduction="10000"/>
          </a:bodyPr>
          <a:lstStyle/>
          <a:p>
            <a:r>
              <a:rPr lang="en-GB" dirty="0"/>
              <a:t>Poverty and poor housing (universal factor in infant removal)</a:t>
            </a:r>
          </a:p>
          <a:p>
            <a:r>
              <a:rPr lang="en-GB" dirty="0"/>
              <a:t>Abuse or neglect are primary causes in Australia (data not comparable); England (63%); Portugal (71%) ; Spain (62%) </a:t>
            </a:r>
            <a:endParaRPr lang="en-US" dirty="0"/>
          </a:p>
          <a:p>
            <a:r>
              <a:rPr lang="en-GB" i="1" dirty="0"/>
              <a:t>Increase in England possibly caused by: </a:t>
            </a:r>
          </a:p>
          <a:p>
            <a:pPr marL="914400" lvl="1" indent="-457200"/>
            <a:r>
              <a:rPr lang="en-GB" dirty="0"/>
              <a:t>Greater understanding of consequences of abuse and neglect</a:t>
            </a:r>
          </a:p>
          <a:p>
            <a:pPr marL="914400" lvl="1" indent="-457200"/>
            <a:r>
              <a:rPr lang="en-GB" dirty="0"/>
              <a:t>Changes in thresholds</a:t>
            </a:r>
          </a:p>
          <a:p>
            <a:r>
              <a:rPr lang="en-GB" dirty="0"/>
              <a:t>BUT also</a:t>
            </a:r>
          </a:p>
          <a:p>
            <a:pPr marL="914400" lvl="1" indent="-457200"/>
            <a:r>
              <a:rPr lang="en-GB" dirty="0"/>
              <a:t>Greater prevalence of parental stressors (poverty, precarious employment), and problems (</a:t>
            </a:r>
            <a:r>
              <a:rPr lang="en-GB" dirty="0" err="1"/>
              <a:t>eg</a:t>
            </a:r>
            <a:r>
              <a:rPr lang="en-GB" dirty="0"/>
              <a:t> substance misuse, mental health problems, domestic abuse)</a:t>
            </a:r>
          </a:p>
          <a:p>
            <a:pPr marL="914400" lvl="1" indent="-457200"/>
            <a:r>
              <a:rPr lang="en-GB" dirty="0"/>
              <a:t>Reduction of/absence of parental support services</a:t>
            </a:r>
            <a:endParaRPr lang="en-US" dirty="0"/>
          </a:p>
        </p:txBody>
      </p:sp>
    </p:spTree>
    <p:extLst>
      <p:ext uri="{BB962C8B-B14F-4D97-AF65-F5344CB8AC3E}">
        <p14:creationId xmlns:p14="http://schemas.microsoft.com/office/powerpoint/2010/main" val="36247074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76483-AD19-C147-A3B0-09333602C685}"/>
              </a:ext>
            </a:extLst>
          </p:cNvPr>
          <p:cNvSpPr>
            <a:spLocks noGrp="1"/>
          </p:cNvSpPr>
          <p:nvPr>
            <p:ph type="title"/>
          </p:nvPr>
        </p:nvSpPr>
        <p:spPr/>
        <p:txBody>
          <a:bodyPr>
            <a:normAutofit/>
          </a:bodyPr>
          <a:lstStyle/>
          <a:p>
            <a:r>
              <a:rPr lang="en-US" dirty="0">
                <a:solidFill>
                  <a:srgbClr val="FFFFFF"/>
                </a:solidFill>
              </a:rPr>
              <a:t>International evidence: benefits of care</a:t>
            </a:r>
          </a:p>
        </p:txBody>
      </p:sp>
      <p:sp>
        <p:nvSpPr>
          <p:cNvPr id="3" name="Content Placeholder 2">
            <a:extLst>
              <a:ext uri="{FF2B5EF4-FFF2-40B4-BE49-F238E27FC236}">
                <a16:creationId xmlns:a16="http://schemas.microsoft.com/office/drawing/2014/main" id="{B30AD5F7-59D4-7A4D-89BE-3115579A98F8}"/>
              </a:ext>
            </a:extLst>
          </p:cNvPr>
          <p:cNvSpPr>
            <a:spLocks noGrp="1"/>
          </p:cNvSpPr>
          <p:nvPr>
            <p:ph idx="1"/>
          </p:nvPr>
        </p:nvSpPr>
        <p:spPr>
          <a:xfrm>
            <a:off x="838200" y="2898183"/>
            <a:ext cx="10515600" cy="3489169"/>
          </a:xfrm>
        </p:spPr>
        <p:txBody>
          <a:bodyPr anchor="t">
            <a:normAutofit/>
          </a:bodyPr>
          <a:lstStyle/>
          <a:p>
            <a:r>
              <a:rPr lang="en-US" sz="2400" dirty="0"/>
              <a:t>Research on care in France, Norway, Australia,  the UK, and some (though not all) studies in USA shows care generally has a positive impact on children’s welfare. </a:t>
            </a:r>
          </a:p>
          <a:p>
            <a:r>
              <a:rPr lang="en-US" sz="2400" dirty="0"/>
              <a:t>Maltreated children tend to do better in care than those who remain with or return to abusive or neglectful birth parents</a:t>
            </a:r>
          </a:p>
          <a:p>
            <a:endParaRPr lang="en-GB" sz="2400" dirty="0"/>
          </a:p>
          <a:p>
            <a:pPr marL="457200" lvl="1" indent="0">
              <a:buNone/>
            </a:pPr>
            <a:r>
              <a:rPr lang="en-US" dirty="0"/>
              <a:t> </a:t>
            </a:r>
          </a:p>
          <a:p>
            <a:endParaRPr lang="en-US" sz="2400" dirty="0"/>
          </a:p>
        </p:txBody>
      </p:sp>
    </p:spTree>
    <p:extLst>
      <p:ext uri="{BB962C8B-B14F-4D97-AF65-F5344CB8AC3E}">
        <p14:creationId xmlns:p14="http://schemas.microsoft.com/office/powerpoint/2010/main" val="2506168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98740-2A8E-4B44-891C-E48B904A7A71}"/>
              </a:ext>
            </a:extLst>
          </p:cNvPr>
          <p:cNvSpPr>
            <a:spLocks noGrp="1"/>
          </p:cNvSpPr>
          <p:nvPr>
            <p:ph type="title"/>
          </p:nvPr>
        </p:nvSpPr>
        <p:spPr/>
        <p:txBody>
          <a:bodyPr anchor="ctr">
            <a:normAutofit/>
          </a:bodyPr>
          <a:lstStyle/>
          <a:p>
            <a:r>
              <a:rPr lang="en-US" dirty="0"/>
              <a:t>International evidence: poor outcomes</a:t>
            </a:r>
          </a:p>
        </p:txBody>
      </p:sp>
      <p:sp>
        <p:nvSpPr>
          <p:cNvPr id="3" name="Content Placeholder 2">
            <a:extLst>
              <a:ext uri="{FF2B5EF4-FFF2-40B4-BE49-F238E27FC236}">
                <a16:creationId xmlns:a16="http://schemas.microsoft.com/office/drawing/2014/main" id="{BDA48F20-CB75-CD45-9A95-200496DB349E}"/>
              </a:ext>
            </a:extLst>
          </p:cNvPr>
          <p:cNvSpPr>
            <a:spLocks noGrp="1"/>
          </p:cNvSpPr>
          <p:nvPr>
            <p:ph idx="1"/>
          </p:nvPr>
        </p:nvSpPr>
        <p:spPr>
          <a:xfrm>
            <a:off x="838200" y="2789695"/>
            <a:ext cx="10515600" cy="3597658"/>
          </a:xfrm>
        </p:spPr>
        <p:txBody>
          <a:bodyPr anchor="ctr">
            <a:normAutofit/>
          </a:bodyPr>
          <a:lstStyle/>
          <a:p>
            <a:r>
              <a:rPr lang="en-US" sz="2400" dirty="0"/>
              <a:t>Gravity and duration of abuse before entry to care (France, Australia, England)</a:t>
            </a:r>
          </a:p>
          <a:p>
            <a:r>
              <a:rPr lang="en-US" sz="2400" dirty="0"/>
              <a:t>Instability of care (France, Sweden, Netherlands,  Australia, USA, UK)</a:t>
            </a:r>
          </a:p>
          <a:p>
            <a:r>
              <a:rPr lang="en-US" sz="2400" dirty="0"/>
              <a:t>Stigma, ‘small </a:t>
            </a:r>
            <a:r>
              <a:rPr lang="en-US" sz="2400" dirty="0" err="1"/>
              <a:t>meannesses</a:t>
            </a:r>
            <a:r>
              <a:rPr lang="en-US" sz="2400" dirty="0"/>
              <a:t>’ and lack of psychotherapeutic support (Scandinavia, France, UK, Australia)</a:t>
            </a:r>
          </a:p>
          <a:p>
            <a:r>
              <a:rPr lang="en-US" sz="2400" b="1" dirty="0"/>
              <a:t>Inadequate support for care leavers (at least 18 countries)</a:t>
            </a:r>
          </a:p>
          <a:p>
            <a:endParaRPr lang="en-US" sz="2000" dirty="0"/>
          </a:p>
          <a:p>
            <a:endParaRPr lang="en-US" sz="2000" dirty="0"/>
          </a:p>
          <a:p>
            <a:endParaRPr lang="en-US" sz="2000" dirty="0"/>
          </a:p>
        </p:txBody>
      </p:sp>
    </p:spTree>
    <p:extLst>
      <p:ext uri="{BB962C8B-B14F-4D97-AF65-F5344CB8AC3E}">
        <p14:creationId xmlns:p14="http://schemas.microsoft.com/office/powerpoint/2010/main" val="30487207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9352816-DFA4-5840-996B-E741153B91F7}"/>
              </a:ext>
            </a:extLst>
          </p:cNvPr>
          <p:cNvSpPr>
            <a:spLocks noGrp="1"/>
          </p:cNvSpPr>
          <p:nvPr>
            <p:ph type="title"/>
          </p:nvPr>
        </p:nvSpPr>
        <p:spPr>
          <a:xfrm>
            <a:off x="2946400" y="681924"/>
            <a:ext cx="6429829" cy="1325563"/>
          </a:xfrm>
        </p:spPr>
        <p:txBody>
          <a:bodyPr wrap="square" anchor="ctr">
            <a:noAutofit/>
          </a:bodyPr>
          <a:lstStyle/>
          <a:p>
            <a:pPr>
              <a:lnSpc>
                <a:spcPct val="90000"/>
              </a:lnSpc>
            </a:pPr>
            <a:r>
              <a:rPr lang="en-US" sz="4000" dirty="0"/>
              <a:t>Outcomes of open adoption from care in New South Wales</a:t>
            </a:r>
          </a:p>
        </p:txBody>
      </p:sp>
      <p:graphicFrame>
        <p:nvGraphicFramePr>
          <p:cNvPr id="7" name="Table 6"/>
          <p:cNvGraphicFramePr>
            <a:graphicFrameLocks noGrp="1"/>
          </p:cNvGraphicFramePr>
          <p:nvPr>
            <p:extLst>
              <p:ext uri="{D42A27DB-BD31-4B8C-83A1-F6EECF244321}">
                <p14:modId xmlns:p14="http://schemas.microsoft.com/office/powerpoint/2010/main" val="623593573"/>
              </p:ext>
            </p:extLst>
          </p:nvPr>
        </p:nvGraphicFramePr>
        <p:xfrm>
          <a:off x="757195" y="2737151"/>
          <a:ext cx="10822748" cy="3605591"/>
        </p:xfrm>
        <a:graphic>
          <a:graphicData uri="http://schemas.openxmlformats.org/drawingml/2006/table">
            <a:tbl>
              <a:tblPr firstRow="1" bandRow="1">
                <a:tableStyleId>{5C22544A-7EE6-4342-B048-85BDC9FD1C3A}</a:tableStyleId>
              </a:tblPr>
              <a:tblGrid>
                <a:gridCol w="5411374">
                  <a:extLst>
                    <a:ext uri="{9D8B030D-6E8A-4147-A177-3AD203B41FA5}">
                      <a16:colId xmlns:a16="http://schemas.microsoft.com/office/drawing/2014/main" val="66742452"/>
                    </a:ext>
                  </a:extLst>
                </a:gridCol>
                <a:gridCol w="5411374">
                  <a:extLst>
                    <a:ext uri="{9D8B030D-6E8A-4147-A177-3AD203B41FA5}">
                      <a16:colId xmlns:a16="http://schemas.microsoft.com/office/drawing/2014/main" val="1901233648"/>
                    </a:ext>
                  </a:extLst>
                </a:gridCol>
              </a:tblGrid>
              <a:tr h="5505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dirty="0"/>
                        <a:t>Adoptees (60)</a:t>
                      </a:r>
                      <a:endParaRPr lang="en-US" sz="28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dirty="0"/>
                        <a:t>Care leavers (41)</a:t>
                      </a:r>
                    </a:p>
                  </a:txBody>
                  <a:tcPr/>
                </a:tc>
                <a:extLst>
                  <a:ext uri="{0D108BD9-81ED-4DB2-BD59-A6C34878D82A}">
                    <a16:rowId xmlns:a16="http://schemas.microsoft.com/office/drawing/2014/main" val="813932614"/>
                  </a:ext>
                </a:extLst>
              </a:tr>
              <a:tr h="3055059">
                <a:tc>
                  <a:txBody>
                    <a:bodyPr/>
                    <a:lstStyle/>
                    <a:p>
                      <a:pPr marL="342900" lvl="0" indent="-342900">
                        <a:buFont typeface="Arial" panose="020B0604020202020204" pitchFamily="34" charset="0"/>
                        <a:buChar char="•"/>
                      </a:pPr>
                      <a:r>
                        <a:rPr lang="en-US" sz="2600" dirty="0">
                          <a:solidFill>
                            <a:schemeClr val="tx1"/>
                          </a:solidFill>
                        </a:rPr>
                        <a:t>Extensive experience of abuse and neglect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dirty="0">
                          <a:solidFill>
                            <a:schemeClr val="tx1"/>
                          </a:solidFill>
                        </a:rPr>
                        <a:t>More mental health issues</a:t>
                      </a:r>
                      <a:endParaRPr lang="en-GB" sz="2600" dirty="0">
                        <a:solidFill>
                          <a:schemeClr val="tx1"/>
                        </a:solidFill>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dirty="0">
                          <a:solidFill>
                            <a:schemeClr val="tx1"/>
                          </a:solidFill>
                        </a:rPr>
                        <a:t>Better education/employment/ adult functioning</a:t>
                      </a:r>
                      <a:endParaRPr lang="en-GB" sz="2600" dirty="0">
                        <a:solidFill>
                          <a:schemeClr val="tx1"/>
                        </a:solidFill>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b="1" dirty="0">
                          <a:solidFill>
                            <a:srgbClr val="FF0000"/>
                          </a:solidFill>
                        </a:rPr>
                        <a:t>A committed and supportive adoptive parent</a:t>
                      </a:r>
                      <a:endParaRPr lang="en-US" sz="2600" dirty="0">
                        <a:solidFill>
                          <a:schemeClr val="tx1"/>
                        </a:solidFill>
                      </a:endParaRPr>
                    </a:p>
                  </a:txBody>
                  <a:tcPr/>
                </a:tc>
                <a:tc>
                  <a:txBody>
                    <a:bodyPr/>
                    <a:lstStyle/>
                    <a:p>
                      <a:pPr marL="342900" lvl="0" indent="-342900">
                        <a:buFont typeface="Arial" panose="020B0604020202020204" pitchFamily="34" charset="0"/>
                        <a:buChar char="•"/>
                      </a:pPr>
                      <a:r>
                        <a:rPr lang="en-US" sz="2600" dirty="0">
                          <a:solidFill>
                            <a:schemeClr val="tx1"/>
                          </a:solidFill>
                        </a:rPr>
                        <a:t>Fewer adverse experiences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dirty="0">
                          <a:solidFill>
                            <a:schemeClr val="tx1"/>
                          </a:solidFill>
                        </a:rPr>
                        <a:t>Fewer mental health issues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600" dirty="0">
                          <a:solidFill>
                            <a:schemeClr val="tx1"/>
                          </a:solidFill>
                        </a:rPr>
                        <a:t>Fewer qualifications/More NEET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600" dirty="0">
                        <a:solidFill>
                          <a:schemeClr val="tx1"/>
                        </a:solidFill>
                      </a:endParaRPr>
                    </a:p>
                    <a:p>
                      <a:pPr marL="285750" indent="-285750">
                        <a:buFont typeface="Arial" panose="020B0604020202020204" pitchFamily="34" charset="0"/>
                        <a:buChar char="•"/>
                      </a:pPr>
                      <a:endParaRPr lang="en-GB" sz="2600" dirty="0"/>
                    </a:p>
                  </a:txBody>
                  <a:tcPr/>
                </a:tc>
                <a:extLst>
                  <a:ext uri="{0D108BD9-81ED-4DB2-BD59-A6C34878D82A}">
                    <a16:rowId xmlns:a16="http://schemas.microsoft.com/office/drawing/2014/main" val="2119719669"/>
                  </a:ext>
                </a:extLst>
              </a:tr>
            </a:tbl>
          </a:graphicData>
        </a:graphic>
      </p:graphicFrame>
    </p:spTree>
    <p:extLst>
      <p:ext uri="{BB962C8B-B14F-4D97-AF65-F5344CB8AC3E}">
        <p14:creationId xmlns:p14="http://schemas.microsoft.com/office/powerpoint/2010/main" val="18813198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8C8D5-BE18-44C6-B1C9-E1643E23D3EC}"/>
              </a:ext>
            </a:extLst>
          </p:cNvPr>
          <p:cNvSpPr>
            <a:spLocks noGrp="1"/>
          </p:cNvSpPr>
          <p:nvPr>
            <p:ph type="title"/>
          </p:nvPr>
        </p:nvSpPr>
        <p:spPr/>
        <p:txBody>
          <a:bodyPr>
            <a:normAutofit fontScale="90000"/>
          </a:bodyPr>
          <a:lstStyle/>
          <a:p>
            <a:pPr algn="ctr"/>
            <a:br>
              <a:rPr lang="en-GB" sz="2700" dirty="0">
                <a:solidFill>
                  <a:srgbClr val="FFFFFF"/>
                </a:solidFill>
              </a:rPr>
            </a:br>
            <a:br>
              <a:rPr lang="en-US" sz="3100" dirty="0">
                <a:solidFill>
                  <a:schemeClr val="bg1"/>
                </a:solidFill>
              </a:rPr>
            </a:br>
            <a:r>
              <a:rPr lang="en-US" sz="4900" dirty="0">
                <a:solidFill>
                  <a:schemeClr val="bg1"/>
                </a:solidFill>
              </a:rPr>
              <a:t>Conclusion: key themes</a:t>
            </a:r>
            <a:br>
              <a:rPr lang="en-GB" sz="4900" dirty="0">
                <a:solidFill>
                  <a:schemeClr val="bg1"/>
                </a:solidFill>
              </a:rPr>
            </a:br>
            <a:endParaRPr lang="en-GB" sz="4900" dirty="0">
              <a:solidFill>
                <a:schemeClr val="bg1"/>
              </a:solidFill>
            </a:endParaRPr>
          </a:p>
        </p:txBody>
      </p:sp>
      <p:sp>
        <p:nvSpPr>
          <p:cNvPr id="7" name="Content Placeholder 6">
            <a:extLst>
              <a:ext uri="{FF2B5EF4-FFF2-40B4-BE49-F238E27FC236}">
                <a16:creationId xmlns:a16="http://schemas.microsoft.com/office/drawing/2014/main" id="{BAE92544-DF5A-E647-AA3F-A1F82B933E14}"/>
              </a:ext>
            </a:extLst>
          </p:cNvPr>
          <p:cNvSpPr>
            <a:spLocks noGrp="1"/>
          </p:cNvSpPr>
          <p:nvPr>
            <p:ph idx="1"/>
          </p:nvPr>
        </p:nvSpPr>
        <p:spPr>
          <a:xfrm>
            <a:off x="838200" y="2836189"/>
            <a:ext cx="10515600" cy="3551163"/>
          </a:xfrm>
        </p:spPr>
        <p:txBody>
          <a:bodyPr>
            <a:normAutofit/>
          </a:bodyPr>
          <a:lstStyle/>
          <a:p>
            <a:pPr marL="0" indent="0">
              <a:buNone/>
            </a:pPr>
            <a:r>
              <a:rPr lang="en-US" dirty="0"/>
              <a:t>Care system needs to be part of an integrated spectrum of services designed to meet children’s needs whoever they are living with, wherever they are placed:</a:t>
            </a:r>
          </a:p>
          <a:p>
            <a:pPr lvl="1"/>
            <a:r>
              <a:rPr lang="en-US" dirty="0"/>
              <a:t>Consider the whole child, from birth to adulthood</a:t>
            </a:r>
          </a:p>
          <a:p>
            <a:pPr lvl="1"/>
            <a:r>
              <a:rPr lang="en-US" dirty="0"/>
              <a:t>Important not to think in silos</a:t>
            </a:r>
          </a:p>
          <a:p>
            <a:pPr lvl="1"/>
            <a:r>
              <a:rPr lang="en-US" dirty="0"/>
              <a:t>Relational stability/psychological permanence is imperative</a:t>
            </a:r>
          </a:p>
          <a:p>
            <a:pPr lvl="1"/>
            <a:r>
              <a:rPr lang="en-US"/>
              <a:t>Money matters</a:t>
            </a:r>
            <a:endParaRPr lang="en-US" dirty="0"/>
          </a:p>
          <a:p>
            <a:endParaRPr lang="en-US" dirty="0"/>
          </a:p>
        </p:txBody>
      </p:sp>
    </p:spTree>
    <p:extLst>
      <p:ext uri="{BB962C8B-B14F-4D97-AF65-F5344CB8AC3E}">
        <p14:creationId xmlns:p14="http://schemas.microsoft.com/office/powerpoint/2010/main" val="2468873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E6873-F8FB-3646-B5AA-C970AF1FB79F}"/>
              </a:ext>
            </a:extLst>
          </p:cNvPr>
          <p:cNvSpPr>
            <a:spLocks noGrp="1"/>
          </p:cNvSpPr>
          <p:nvPr>
            <p:ph type="title"/>
          </p:nvPr>
        </p:nvSpPr>
        <p:spPr/>
        <p:txBody>
          <a:bodyPr/>
          <a:lstStyle/>
          <a:p>
            <a:r>
              <a:rPr lang="en-US" dirty="0"/>
              <a:t>Context 1. Austerity</a:t>
            </a:r>
          </a:p>
        </p:txBody>
      </p:sp>
      <p:sp>
        <p:nvSpPr>
          <p:cNvPr id="3" name="Content Placeholder 2">
            <a:extLst>
              <a:ext uri="{FF2B5EF4-FFF2-40B4-BE49-F238E27FC236}">
                <a16:creationId xmlns:a16="http://schemas.microsoft.com/office/drawing/2014/main" id="{5A1D49C0-6806-BA44-85AF-D24E12A6E83C}"/>
              </a:ext>
            </a:extLst>
          </p:cNvPr>
          <p:cNvSpPr>
            <a:spLocks noGrp="1"/>
          </p:cNvSpPr>
          <p:nvPr>
            <p:ph idx="1"/>
          </p:nvPr>
        </p:nvSpPr>
        <p:spPr>
          <a:xfrm>
            <a:off x="943428" y="2598059"/>
            <a:ext cx="10410371" cy="3716724"/>
          </a:xfrm>
        </p:spPr>
        <p:txBody>
          <a:bodyPr>
            <a:noAutofit/>
          </a:bodyPr>
          <a:lstStyle/>
          <a:p>
            <a:pPr>
              <a:lnSpc>
                <a:spcPct val="120000"/>
              </a:lnSpc>
              <a:spcBef>
                <a:spcPts val="0"/>
              </a:spcBef>
            </a:pPr>
            <a:r>
              <a:rPr lang="en-GB" sz="1800" dirty="0"/>
              <a:t>Total benefit spending per child was about £5,000 in 2017–18. There has been a real-terms cut of 17% between 2009–10 and 2019–20. Families with children have faced large cuts in benefit spending since 2010. </a:t>
            </a:r>
          </a:p>
          <a:p>
            <a:pPr>
              <a:lnSpc>
                <a:spcPct val="120000"/>
              </a:lnSpc>
              <a:spcBef>
                <a:spcPts val="0"/>
              </a:spcBef>
            </a:pPr>
            <a:r>
              <a:rPr lang="en-GB" sz="1800" dirty="0"/>
              <a:t>Education spending has been mostly protected from real-terms cuts since 2010, except for further education and school sixth forms, where spending per student is the same in real terms in 2020 as it was in 1990. </a:t>
            </a:r>
          </a:p>
          <a:p>
            <a:pPr>
              <a:lnSpc>
                <a:spcPct val="120000"/>
              </a:lnSpc>
              <a:spcBef>
                <a:spcPts val="0"/>
              </a:spcBef>
            </a:pPr>
            <a:r>
              <a:rPr lang="en-GB" sz="1800" dirty="0"/>
              <a:t>Pressure on the high-needs budget is growing. </a:t>
            </a:r>
          </a:p>
          <a:p>
            <a:pPr>
              <a:lnSpc>
                <a:spcPct val="120000"/>
              </a:lnSpc>
              <a:spcBef>
                <a:spcPts val="0"/>
              </a:spcBef>
            </a:pPr>
            <a:r>
              <a:rPr lang="en-GB" sz="1800" dirty="0"/>
              <a:t>Within this total change, there has been a significant reorientation of spending towards spending on Safeguarding and Looked After Children, which has been largely frozen in real terms since 2009–10. In contrast, spending on early and preventative interventions, such as Sure Start and young people’s services, has been cut by around 60% in real terms between 2009–10 and 2016–17. </a:t>
            </a:r>
          </a:p>
          <a:p>
            <a:pPr>
              <a:lnSpc>
                <a:spcPct val="120000"/>
              </a:lnSpc>
              <a:spcBef>
                <a:spcPts val="0"/>
              </a:spcBef>
            </a:pPr>
            <a:r>
              <a:rPr lang="en-GB" sz="1800" dirty="0"/>
              <a:t>Data, particularly on health spending, could be significantly improved. </a:t>
            </a:r>
          </a:p>
        </p:txBody>
      </p:sp>
    </p:spTree>
    <p:extLst>
      <p:ext uri="{BB962C8B-B14F-4D97-AF65-F5344CB8AC3E}">
        <p14:creationId xmlns:p14="http://schemas.microsoft.com/office/powerpoint/2010/main" val="108234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3D9C4-EC35-9744-8447-FE555C0B8F25}"/>
              </a:ext>
            </a:extLst>
          </p:cNvPr>
          <p:cNvSpPr>
            <a:spLocks noGrp="1"/>
          </p:cNvSpPr>
          <p:nvPr>
            <p:ph type="title"/>
          </p:nvPr>
        </p:nvSpPr>
        <p:spPr/>
        <p:txBody>
          <a:bodyPr/>
          <a:lstStyle/>
          <a:p>
            <a:r>
              <a:rPr lang="en-US" dirty="0"/>
              <a:t>Vizard and Hills (2021)</a:t>
            </a:r>
          </a:p>
        </p:txBody>
      </p:sp>
      <p:sp>
        <p:nvSpPr>
          <p:cNvPr id="3" name="Content Placeholder 2">
            <a:extLst>
              <a:ext uri="{FF2B5EF4-FFF2-40B4-BE49-F238E27FC236}">
                <a16:creationId xmlns:a16="http://schemas.microsoft.com/office/drawing/2014/main" id="{EB8B7117-8018-4844-B99F-456A2D7C0AA3}"/>
              </a:ext>
            </a:extLst>
          </p:cNvPr>
          <p:cNvSpPr>
            <a:spLocks noGrp="1"/>
          </p:cNvSpPr>
          <p:nvPr>
            <p:ph idx="1"/>
          </p:nvPr>
        </p:nvSpPr>
        <p:spPr>
          <a:xfrm>
            <a:off x="838200" y="2714169"/>
            <a:ext cx="10515600" cy="3731239"/>
          </a:xfrm>
        </p:spPr>
        <p:txBody>
          <a:bodyPr>
            <a:noAutofit/>
          </a:bodyPr>
          <a:lstStyle/>
          <a:p>
            <a:pPr>
              <a:lnSpc>
                <a:spcPct val="100000"/>
              </a:lnSpc>
              <a:spcBef>
                <a:spcPts val="0"/>
              </a:spcBef>
            </a:pPr>
            <a:r>
              <a:rPr lang="en-GB" sz="1800" dirty="0"/>
              <a:t>The protective capacity of the welfare state had been eroded in multiple ways, especially in relation to working age adults and children. </a:t>
            </a:r>
          </a:p>
          <a:p>
            <a:pPr>
              <a:lnSpc>
                <a:spcPct val="100000"/>
              </a:lnSpc>
              <a:spcBef>
                <a:spcPts val="0"/>
              </a:spcBef>
            </a:pPr>
            <a:r>
              <a:rPr lang="en-GB" sz="1800" dirty="0"/>
              <a:t>Resource, workforce and capacity pressures had built up across multiple public services simultaneously, resulting in a failure to meet current needs, compromising quality, and eroding the resilience of public services to shocks. </a:t>
            </a:r>
          </a:p>
          <a:p>
            <a:pPr>
              <a:lnSpc>
                <a:spcPct val="100000"/>
              </a:lnSpc>
              <a:spcBef>
                <a:spcPts val="0"/>
              </a:spcBef>
            </a:pPr>
            <a:r>
              <a:rPr lang="en-GB" sz="1800" dirty="0"/>
              <a:t>The welfare state and public services were adapting to the rising and different needs and circumstances of the 21st century, but not fully. </a:t>
            </a:r>
          </a:p>
          <a:p>
            <a:pPr>
              <a:lnSpc>
                <a:spcPct val="100000"/>
              </a:lnSpc>
              <a:spcBef>
                <a:spcPts val="0"/>
              </a:spcBef>
            </a:pPr>
            <a:r>
              <a:rPr lang="en-GB" sz="1800" dirty="0"/>
              <a:t>While there was more emphasis on skills in the context of the post- Brexit agenda, social investment in human capital at different life- stages and across different critical life domains continued to be given insufficient priority. </a:t>
            </a:r>
          </a:p>
          <a:p>
            <a:pPr>
              <a:lnSpc>
                <a:spcPct val="100000"/>
              </a:lnSpc>
              <a:spcBef>
                <a:spcPts val="0"/>
              </a:spcBef>
            </a:pPr>
            <a:r>
              <a:rPr lang="en-GB" sz="1800" dirty="0"/>
              <a:t>Looking across the 10 social policy areas, on the eve of the COVID- 19 pandemic, there was mounting evidence of a slowdown in social progress and of deep structural inequalities across multidimensional areas of life that were widening against some key indicators. </a:t>
            </a:r>
          </a:p>
        </p:txBody>
      </p:sp>
    </p:spTree>
    <p:extLst>
      <p:ext uri="{BB962C8B-B14F-4D97-AF65-F5344CB8AC3E}">
        <p14:creationId xmlns:p14="http://schemas.microsoft.com/office/powerpoint/2010/main" val="3203132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34041-52EF-4C45-AD01-C614BABB6A62}"/>
              </a:ext>
            </a:extLst>
          </p:cNvPr>
          <p:cNvSpPr>
            <a:spLocks noGrp="1"/>
          </p:cNvSpPr>
          <p:nvPr>
            <p:ph type="title"/>
          </p:nvPr>
        </p:nvSpPr>
        <p:spPr/>
        <p:txBody>
          <a:bodyPr/>
          <a:lstStyle/>
          <a:p>
            <a:r>
              <a:rPr lang="en-US" dirty="0"/>
              <a:t>Context 2: Pandemic</a:t>
            </a:r>
          </a:p>
        </p:txBody>
      </p:sp>
      <p:sp>
        <p:nvSpPr>
          <p:cNvPr id="3" name="Content Placeholder 2">
            <a:extLst>
              <a:ext uri="{FF2B5EF4-FFF2-40B4-BE49-F238E27FC236}">
                <a16:creationId xmlns:a16="http://schemas.microsoft.com/office/drawing/2014/main" id="{ABFC1E5C-53CD-9146-B674-ADEBE8B716AB}"/>
              </a:ext>
            </a:extLst>
          </p:cNvPr>
          <p:cNvSpPr>
            <a:spLocks noGrp="1"/>
          </p:cNvSpPr>
          <p:nvPr>
            <p:ph idx="1"/>
          </p:nvPr>
        </p:nvSpPr>
        <p:spPr>
          <a:xfrm>
            <a:off x="838200" y="2786743"/>
            <a:ext cx="10515600" cy="3600610"/>
          </a:xfrm>
        </p:spPr>
        <p:txBody>
          <a:bodyPr/>
          <a:lstStyle/>
          <a:p>
            <a:r>
              <a:rPr lang="en-GB" dirty="0"/>
              <a:t>The impact on children and their families must not be underestimated, children’s services across the country are preparing themselves for a level of unprecedented demand. </a:t>
            </a:r>
            <a:r>
              <a:rPr lang="en-GB"/>
              <a:t>We </a:t>
            </a:r>
            <a:r>
              <a:rPr lang="en-GB" dirty="0"/>
              <a:t>do not yet know if this surge in demand will translate into persistent, heightened demand. The worsening economic situation and job losses will almost certainly impact on the resilience of families, particularly those living in areas of high deprivation and those families who receive benefits. Either way Covid-19 will have a long-lasting legacy on children’s lives and in children’s services.</a:t>
            </a:r>
            <a:endParaRPr lang="en-US" dirty="0"/>
          </a:p>
        </p:txBody>
      </p:sp>
    </p:spTree>
    <p:extLst>
      <p:ext uri="{BB962C8B-B14F-4D97-AF65-F5344CB8AC3E}">
        <p14:creationId xmlns:p14="http://schemas.microsoft.com/office/powerpoint/2010/main" val="1525697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E6873-F8FB-3646-B5AA-C970AF1FB79F}"/>
              </a:ext>
            </a:extLst>
          </p:cNvPr>
          <p:cNvSpPr>
            <a:spLocks noGrp="1"/>
          </p:cNvSpPr>
          <p:nvPr>
            <p:ph type="title"/>
          </p:nvPr>
        </p:nvSpPr>
        <p:spPr>
          <a:xfrm>
            <a:off x="2873829" y="681924"/>
            <a:ext cx="6458857" cy="1325563"/>
          </a:xfrm>
        </p:spPr>
        <p:txBody>
          <a:bodyPr>
            <a:normAutofit fontScale="90000"/>
          </a:bodyPr>
          <a:lstStyle/>
          <a:p>
            <a:r>
              <a:rPr lang="en-US" dirty="0"/>
              <a:t>Context 3. Spending pressures. 20 years of seeking EI savings</a:t>
            </a:r>
          </a:p>
        </p:txBody>
      </p:sp>
      <p:sp>
        <p:nvSpPr>
          <p:cNvPr id="3" name="Content Placeholder 2">
            <a:extLst>
              <a:ext uri="{FF2B5EF4-FFF2-40B4-BE49-F238E27FC236}">
                <a16:creationId xmlns:a16="http://schemas.microsoft.com/office/drawing/2014/main" id="{5A1D49C0-6806-BA44-85AF-D24E12A6E83C}"/>
              </a:ext>
            </a:extLst>
          </p:cNvPr>
          <p:cNvSpPr>
            <a:spLocks noGrp="1"/>
          </p:cNvSpPr>
          <p:nvPr>
            <p:ph idx="1"/>
          </p:nvPr>
        </p:nvSpPr>
        <p:spPr>
          <a:xfrm>
            <a:off x="838200" y="2786743"/>
            <a:ext cx="10515600" cy="3600610"/>
          </a:xfrm>
        </p:spPr>
        <p:txBody>
          <a:bodyPr>
            <a:normAutofit/>
          </a:bodyPr>
          <a:lstStyle/>
          <a:p>
            <a:r>
              <a:rPr lang="en-GB" dirty="0"/>
              <a:t>Holmes: “The findings from this small-scale study, in particular the responses from the cost pressures survey corroborate recent reviews and studies highlighting the increased demand and budgetary pressures facing local authority children’s services departments at the moment.” </a:t>
            </a:r>
          </a:p>
          <a:p>
            <a:r>
              <a:rPr lang="en-GB" dirty="0"/>
              <a:t>“This study also highlights the need for mechanisms to link cost data to information about activity, needs and circumstances of children and young people, service receipt and outcomes achieved.”</a:t>
            </a:r>
            <a:endParaRPr lang="en-US" dirty="0"/>
          </a:p>
          <a:p>
            <a:endParaRPr lang="en-US" dirty="0"/>
          </a:p>
        </p:txBody>
      </p:sp>
    </p:spTree>
    <p:extLst>
      <p:ext uri="{BB962C8B-B14F-4D97-AF65-F5344CB8AC3E}">
        <p14:creationId xmlns:p14="http://schemas.microsoft.com/office/powerpoint/2010/main" val="409690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C7566E-204B-DA48-A960-1DFF5D4DCEE6}"/>
              </a:ext>
            </a:extLst>
          </p:cNvPr>
          <p:cNvSpPr>
            <a:spLocks noGrp="1"/>
          </p:cNvSpPr>
          <p:nvPr>
            <p:ph type="title"/>
          </p:nvPr>
        </p:nvSpPr>
        <p:spPr/>
        <p:txBody>
          <a:bodyPr/>
          <a:lstStyle/>
          <a:p>
            <a:r>
              <a:rPr lang="en-GB" dirty="0"/>
              <a:t>1. Kinship care, special guardianship and  adoption</a:t>
            </a:r>
            <a:endParaRPr lang="en-US" dirty="0"/>
          </a:p>
        </p:txBody>
      </p:sp>
      <p:sp>
        <p:nvSpPr>
          <p:cNvPr id="6" name="Text Placeholder 5">
            <a:extLst>
              <a:ext uri="{FF2B5EF4-FFF2-40B4-BE49-F238E27FC236}">
                <a16:creationId xmlns:a16="http://schemas.microsoft.com/office/drawing/2014/main" id="{76853D5B-24FD-484C-B1B3-D7CA685763AE}"/>
              </a:ext>
            </a:extLst>
          </p:cNvPr>
          <p:cNvSpPr>
            <a:spLocks noGrp="1"/>
          </p:cNvSpPr>
          <p:nvPr>
            <p:ph type="body" idx="1"/>
          </p:nvPr>
        </p:nvSpPr>
        <p:spPr/>
        <p:txBody>
          <a:bodyPr/>
          <a:lstStyle/>
          <a:p>
            <a:r>
              <a:rPr lang="en-US" dirty="0"/>
              <a:t>Julie Selwyn</a:t>
            </a:r>
          </a:p>
        </p:txBody>
      </p:sp>
    </p:spTree>
    <p:extLst>
      <p:ext uri="{BB962C8B-B14F-4D97-AF65-F5344CB8AC3E}">
        <p14:creationId xmlns:p14="http://schemas.microsoft.com/office/powerpoint/2010/main" val="704374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667</TotalTime>
  <Words>4062</Words>
  <Application>Microsoft Macintosh PowerPoint</Application>
  <PresentationFormat>Widescreen</PresentationFormat>
  <Paragraphs>306</Paragraphs>
  <Slides>45</Slides>
  <Notes>34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45</vt:i4>
      </vt:variant>
    </vt:vector>
  </HeadingPairs>
  <TitlesOfParts>
    <vt:vector size="52" baseType="lpstr">
      <vt:lpstr>Arial</vt:lpstr>
      <vt:lpstr>Calibri</vt:lpstr>
      <vt:lpstr>Calibri Light</vt:lpstr>
      <vt:lpstr>Candara</vt:lpstr>
      <vt:lpstr>Office Theme</vt:lpstr>
      <vt:lpstr>2_Office Theme</vt:lpstr>
      <vt:lpstr>1_Office Theme</vt:lpstr>
      <vt:lpstr>PowerPoint Presentation</vt:lpstr>
      <vt:lpstr>PowerPoint Presentation</vt:lpstr>
      <vt:lpstr>INTRO</vt:lpstr>
      <vt:lpstr>References </vt:lpstr>
      <vt:lpstr>Context 1. Austerity</vt:lpstr>
      <vt:lpstr>Vizard and Hills (2021)</vt:lpstr>
      <vt:lpstr>Context 2: Pandemic</vt:lpstr>
      <vt:lpstr>Context 3. Spending pressures. 20 years of seeking EI savings</vt:lpstr>
      <vt:lpstr>1. Kinship care, special guardianship and  adoption</vt:lpstr>
      <vt:lpstr>What’s working well: Permanence</vt:lpstr>
      <vt:lpstr>  </vt:lpstr>
      <vt:lpstr>Population Census 2011</vt:lpstr>
      <vt:lpstr>The Poor Relations study (Big Lottery funded)</vt:lpstr>
      <vt:lpstr>Characteristics of children and carers</vt:lpstr>
      <vt:lpstr>PowerPoint Presentation</vt:lpstr>
      <vt:lpstr>Children’s and carers’ worries </vt:lpstr>
      <vt:lpstr>What could be improved for kinship carers and children </vt:lpstr>
      <vt:lpstr>Adoption: Consensus statement from 12 international researchers that adoption is protective and aids developmental recovery</vt:lpstr>
      <vt:lpstr>Adoption - some key findings </vt:lpstr>
      <vt:lpstr>What could be improved for adoptive parents and children  </vt:lpstr>
      <vt:lpstr>Some overarching issues</vt:lpstr>
      <vt:lpstr>References </vt:lpstr>
      <vt:lpstr>2. Commissioning, and stability</vt:lpstr>
      <vt:lpstr>Commissioning placements</vt:lpstr>
      <vt:lpstr>Commissioning placements: Some emerging solutions</vt:lpstr>
      <vt:lpstr>Residential care: Issues and what is not working</vt:lpstr>
      <vt:lpstr>Therapeutic residential care:  Consensus statement from 32 international researchers across 11 countries</vt:lpstr>
      <vt:lpstr>An alternative to commissioning: Developing local authority provision</vt:lpstr>
      <vt:lpstr>Stability</vt:lpstr>
      <vt:lpstr>Lifelong Links: Some key messages from the evaluation</vt:lpstr>
      <vt:lpstr>References </vt:lpstr>
      <vt:lpstr>3. Education, care and after</vt:lpstr>
      <vt:lpstr>School outcomes</vt:lpstr>
      <vt:lpstr>Trauma-informed practice  in schools</vt:lpstr>
      <vt:lpstr>Effectiveness of virtual schools</vt:lpstr>
      <vt:lpstr> Labour market transitions </vt:lpstr>
      <vt:lpstr>Access to higher education</vt:lpstr>
      <vt:lpstr>References</vt:lpstr>
      <vt:lpstr>International evidence and concluding remarks</vt:lpstr>
      <vt:lpstr> International concerns: high numbers of infants removed from birth parents </vt:lpstr>
      <vt:lpstr> International concerns: reasons for infant removals </vt:lpstr>
      <vt:lpstr>International evidence: benefits of care</vt:lpstr>
      <vt:lpstr>International evidence: poor outcomes</vt:lpstr>
      <vt:lpstr>Outcomes of open adoption from care in New South Wales</vt:lpstr>
      <vt:lpstr>  Conclusion: key themes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working well Permanence</dc:title>
  <dc:creator>Julie Selwyn</dc:creator>
  <cp:lastModifiedBy>Leon Feinstein</cp:lastModifiedBy>
  <cp:revision>49</cp:revision>
  <dcterms:created xsi:type="dcterms:W3CDTF">2021-03-19T10:59:24Z</dcterms:created>
  <dcterms:modified xsi:type="dcterms:W3CDTF">2021-03-23T10:27:53Z</dcterms:modified>
</cp:coreProperties>
</file>