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9" r:id="rId2"/>
    <p:sldId id="270" r:id="rId3"/>
    <p:sldId id="271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72" r:id="rId12"/>
    <p:sldId id="275" r:id="rId13"/>
    <p:sldId id="273" r:id="rId14"/>
    <p:sldId id="274" r:id="rId15"/>
    <p:sldId id="268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NETAPP01\ASDDATA\CFD3\CLA\Returns%20home%20and%20placement%20stability\Stability%20and%20attainment%20for%20QA_AB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LONNETAPP01\ASDDATA\CFD3\CLA\Returns%20home%20and%20placement%20stability\Stability%20and%20attainment%20for%20QA_A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'KS4 charts'!$B$19</c:f>
              <c:strCache>
                <c:ptCount val="1"/>
                <c:pt idx="0">
                  <c:v>5+ GCSEs at grades A*-C</c:v>
                </c:pt>
              </c:strCache>
            </c:strRef>
          </c:tx>
          <c:cat>
            <c:strRef>
              <c:f>'KS4 charts'!$A$20:$A$26</c:f>
              <c:strCache>
                <c:ptCount val="7"/>
                <c:pt idx="0">
                  <c:v>12 to 18 months</c:v>
                </c:pt>
                <c:pt idx="1">
                  <c:v>18 months to 2 years</c:v>
                </c:pt>
                <c:pt idx="2">
                  <c:v>2 to 3 years</c:v>
                </c:pt>
                <c:pt idx="3">
                  <c:v>3 to 4 years</c:v>
                </c:pt>
                <c:pt idx="4">
                  <c:v>4 to 5 years</c:v>
                </c:pt>
                <c:pt idx="5">
                  <c:v>5 to 6 years</c:v>
                </c:pt>
                <c:pt idx="6">
                  <c:v>6 years or more</c:v>
                </c:pt>
              </c:strCache>
            </c:strRef>
          </c:cat>
          <c:val>
            <c:numRef>
              <c:f>'KS4 charts'!$B$20:$B$26</c:f>
              <c:numCache>
                <c:formatCode>General</c:formatCode>
                <c:ptCount val="7"/>
                <c:pt idx="0">
                  <c:v>29.024943310657601</c:v>
                </c:pt>
                <c:pt idx="1">
                  <c:v>30.289532293986582</c:v>
                </c:pt>
                <c:pt idx="2">
                  <c:v>32.404692082111417</c:v>
                </c:pt>
                <c:pt idx="3">
                  <c:v>35.655737704918032</c:v>
                </c:pt>
                <c:pt idx="4">
                  <c:v>35.245901639344247</c:v>
                </c:pt>
                <c:pt idx="5">
                  <c:v>40.445859872611436</c:v>
                </c:pt>
                <c:pt idx="6">
                  <c:v>41.313660161827627</c:v>
                </c:pt>
              </c:numCache>
            </c:numRef>
          </c:val>
        </c:ser>
        <c:ser>
          <c:idx val="1"/>
          <c:order val="1"/>
          <c:tx>
            <c:strRef>
              <c:f>'KS4 charts'!$C$19</c:f>
              <c:strCache>
                <c:ptCount val="1"/>
                <c:pt idx="0">
                  <c:v>5+ GCSEs at grades A*-c including English and mathematics</c:v>
                </c:pt>
              </c:strCache>
            </c:strRef>
          </c:tx>
          <c:cat>
            <c:strRef>
              <c:f>'KS4 charts'!$A$20:$A$26</c:f>
              <c:strCache>
                <c:ptCount val="7"/>
                <c:pt idx="0">
                  <c:v>12 to 18 months</c:v>
                </c:pt>
                <c:pt idx="1">
                  <c:v>18 months to 2 years</c:v>
                </c:pt>
                <c:pt idx="2">
                  <c:v>2 to 3 years</c:v>
                </c:pt>
                <c:pt idx="3">
                  <c:v>3 to 4 years</c:v>
                </c:pt>
                <c:pt idx="4">
                  <c:v>4 to 5 years</c:v>
                </c:pt>
                <c:pt idx="5">
                  <c:v>5 to 6 years</c:v>
                </c:pt>
                <c:pt idx="6">
                  <c:v>6 years or more</c:v>
                </c:pt>
              </c:strCache>
            </c:strRef>
          </c:cat>
          <c:val>
            <c:numRef>
              <c:f>'KS4 charts'!$C$20:$C$26</c:f>
              <c:numCache>
                <c:formatCode>General</c:formatCode>
                <c:ptCount val="7"/>
                <c:pt idx="0">
                  <c:v>11.337868480725618</c:v>
                </c:pt>
                <c:pt idx="1">
                  <c:v>9.1314031180400885</c:v>
                </c:pt>
                <c:pt idx="2">
                  <c:v>9.9706744868035191</c:v>
                </c:pt>
                <c:pt idx="3">
                  <c:v>14.139344262295079</c:v>
                </c:pt>
                <c:pt idx="4">
                  <c:v>13.661202185792348</c:v>
                </c:pt>
                <c:pt idx="5">
                  <c:v>17.834394904458605</c:v>
                </c:pt>
                <c:pt idx="6">
                  <c:v>17.801047120418854</c:v>
                </c:pt>
              </c:numCache>
            </c:numRef>
          </c:val>
        </c:ser>
        <c:dLbls/>
        <c:marker val="1"/>
        <c:axId val="46069632"/>
        <c:axId val="46120960"/>
      </c:lineChart>
      <c:catAx>
        <c:axId val="460696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Length of time in care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6120960"/>
        <c:crosses val="autoZero"/>
        <c:auto val="1"/>
        <c:lblAlgn val="ctr"/>
        <c:lblOffset val="100"/>
      </c:catAx>
      <c:valAx>
        <c:axId val="461209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Percentage achieving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60696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Key Stage 4 attainment for looked after children by stability in year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588869755212399"/>
          <c:y val="0.11067832237641902"/>
          <c:w val="0.87709321283989927"/>
          <c:h val="0.75534038891008903"/>
        </c:manualLayout>
      </c:layout>
      <c:barChart>
        <c:barDir val="col"/>
        <c:grouping val="clustered"/>
        <c:ser>
          <c:idx val="0"/>
          <c:order val="0"/>
          <c:tx>
            <c:strRef>
              <c:f>'KS4 charts'!$B$9</c:f>
              <c:strCache>
                <c:ptCount val="1"/>
                <c:pt idx="0">
                  <c:v>Percentage achieving 5+ A*-C grades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'KS4 charts'!$A$10:$A$13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More than 3</c:v>
                </c:pt>
              </c:strCache>
            </c:strRef>
          </c:cat>
          <c:val>
            <c:numRef>
              <c:f>'KS4 charts'!$B$10:$B$13</c:f>
              <c:numCache>
                <c:formatCode>General</c:formatCode>
                <c:ptCount val="4"/>
                <c:pt idx="0">
                  <c:v>42.600637127135833</c:v>
                </c:pt>
                <c:pt idx="1">
                  <c:v>28.867403314917127</c:v>
                </c:pt>
                <c:pt idx="2">
                  <c:v>19.182389937106915</c:v>
                </c:pt>
                <c:pt idx="3">
                  <c:v>12.571428571428569</c:v>
                </c:pt>
              </c:numCache>
            </c:numRef>
          </c:val>
        </c:ser>
        <c:dLbls/>
        <c:axId val="59142912"/>
        <c:axId val="59144832"/>
      </c:barChart>
      <c:catAx>
        <c:axId val="591429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Number of placements in year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9144832"/>
        <c:crosses val="autoZero"/>
        <c:auto val="1"/>
        <c:lblAlgn val="ctr"/>
        <c:lblOffset val="100"/>
      </c:catAx>
      <c:valAx>
        <c:axId val="5914483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Percentage achieving 5+ A*-C grades</a:t>
                </a:r>
              </a:p>
            </c:rich>
          </c:tx>
          <c:layout>
            <c:manualLayout>
              <c:xMode val="edge"/>
              <c:yMode val="edge"/>
              <c:x val="2.7461373687524014E-2"/>
              <c:y val="0.2467741104450550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91429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0.17511</cdr:x>
      <cdr:y>0.71081</cdr:y>
    </cdr:from>
    <cdr:to>
      <cdr:x>0.25246</cdr:x>
      <cdr:y>0.80454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37456" y="3531716"/>
          <a:ext cx="635000" cy="4656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0.17511</cdr:x>
      <cdr:y>0.72785</cdr:y>
    </cdr:from>
    <cdr:to>
      <cdr:x>0.25762</cdr:x>
      <cdr:y>0.84714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37456" y="3616383"/>
          <a:ext cx="677333" cy="592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/>
            <a:t>43%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0.39686</cdr:x>
      <cdr:y>0.72785</cdr:y>
    </cdr:from>
    <cdr:to>
      <cdr:x>0.47679</cdr:x>
      <cdr:y>0.8514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57789" y="3616383"/>
          <a:ext cx="656167" cy="613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/>
            <a:t>29%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0.61274</cdr:x>
      <cdr:y>0.72359</cdr:y>
    </cdr:from>
    <cdr:to>
      <cdr:x>0.70112</cdr:x>
      <cdr:y>0.8514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29969" y="3595217"/>
          <a:ext cx="725487" cy="635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/>
            <a:t>20%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0.83263</cdr:x>
      <cdr:y>0.74489</cdr:y>
    </cdr:from>
    <cdr:to>
      <cdr:x>0.91514</cdr:x>
      <cdr:y>0.99709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834956" y="3701049"/>
          <a:ext cx="677333" cy="12530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0.83005</cdr:x>
      <cdr:y>0.73262</cdr:y>
    </cdr:from>
    <cdr:to>
      <cdr:x>0.91256</cdr:x>
      <cdr:y>0.8732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13789" y="3640046"/>
          <a:ext cx="677334" cy="69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/>
            <a:t>13%</a:t>
          </a:r>
          <a:endParaRPr lang="en-US" sz="20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0B49E-DA75-6D48-83C9-884749CEBF8F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33420-4288-7D4F-9FCD-7559790EC7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994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7FC96813-3EA2-3C4D-B408-C87D4F1961F7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CC44E9F4-5438-174F-AE1D-A2FFC01F9571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209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99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6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170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535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750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991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99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034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100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503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61797-6058-5448-AFAA-9667FE4D0165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8670E-3297-1743-B693-75AABA285A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590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NlZt_6zsEU&amp;feature=youtu.b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reescentre.education.ox.ac.uk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191969/SFR32_2012Text.pdf" TargetMode="External"/><Relationship Id="rId2" Type="http://schemas.openxmlformats.org/officeDocument/2006/relationships/hyperlink" Target="http://www.education.gov.uk/childrenandyoungpeople/families/childrenincare/a00192332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fsted.gov.uk/resources/120165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7213"/>
            <a:ext cx="7772400" cy="3153238"/>
          </a:xfrm>
        </p:spPr>
        <p:txBody>
          <a:bodyPr/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899" y="3952469"/>
            <a:ext cx="6750957" cy="2016531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Judy </a:t>
            </a:r>
            <a:r>
              <a:rPr lang="en-US" sz="2400" dirty="0" smtClean="0">
                <a:solidFill>
                  <a:schemeClr val="tx1"/>
                </a:solidFill>
              </a:rPr>
              <a:t>Sebba 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Rees Centre for Research in Fostering and Education</a:t>
            </a:r>
            <a:endParaRPr lang="en-US" sz="24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University of Oxford Department of Education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>
                <a:solidFill>
                  <a:schemeClr val="tx1"/>
                </a:solidFill>
              </a:rPr>
              <a:t>Judy.sebba@education.ox.ac.uk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15900" y="322263"/>
            <a:ext cx="44497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Screen Shot 2013-08-27 at 10.06.17 cop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83300" y="3844305"/>
            <a:ext cx="1490260" cy="212469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927100" y="1650319"/>
            <a:ext cx="7315200" cy="19501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What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the research tells us about improving educational outcomes of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looked after children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790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17375E"/>
                </a:solidFill>
              </a:rPr>
              <a:t>Review of risk and protective factors in educational outcomes: early findings - Aoife O’Higgins</a:t>
            </a:r>
            <a:endParaRPr lang="en-US" sz="2800" b="1" dirty="0">
              <a:solidFill>
                <a:srgbClr val="17375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79500"/>
            <a:ext cx="8229600" cy="557501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42 studies from US, England &amp; Canada: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GB" sz="2400" dirty="0"/>
              <a:t>Pre-care experiences such as maltreatment have an important role to play but children in care continue to have lower educational outcomes independently of other factors;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>
              <a:spcBef>
                <a:spcPts val="0"/>
              </a:spcBef>
            </a:pPr>
            <a:r>
              <a:rPr lang="en-GB" sz="2400" dirty="0"/>
              <a:t>Early experiences of maltreatment/neglect, poverty before entering care, length of time in care, age of entry into care and school and placement stability can all have a negative effect on educational outcomes;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>
              <a:spcBef>
                <a:spcPts val="0"/>
              </a:spcBef>
            </a:pPr>
            <a:r>
              <a:rPr lang="en-GB" sz="2400" dirty="0"/>
              <a:t>Caregiver characteristics were identified as protective variables, in particular aspirations, home-based involvement and support of the caregiver.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80765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b="1" dirty="0">
                <a:solidFill>
                  <a:srgbClr val="17375E"/>
                </a:solidFill>
                <a:latin typeface="Calibri" charset="0"/>
              </a:rPr>
              <a:t>The Educational Progress of Looked After Children in </a:t>
            </a:r>
            <a:r>
              <a:rPr lang="en-GB" sz="2800" b="1" dirty="0" smtClean="0">
                <a:solidFill>
                  <a:srgbClr val="17375E"/>
                </a:solidFill>
                <a:latin typeface="Calibri" charset="0"/>
              </a:rPr>
              <a:t>England: funded by the Nuffield Foundation</a:t>
            </a:r>
            <a:endParaRPr lang="en-US" sz="2800" b="1" dirty="0">
              <a:solidFill>
                <a:srgbClr val="17375E"/>
              </a:solidFill>
              <a:latin typeface="Calibri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4965700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dirty="0" smtClean="0"/>
              <a:t>Research questions: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sz="1800" u="sng" dirty="0" smtClean="0"/>
          </a:p>
          <a:p>
            <a:pPr>
              <a:defRPr/>
            </a:pPr>
            <a:r>
              <a:rPr lang="en-GB" sz="2800" b="1" dirty="0"/>
              <a:t>What are the key factors contributing to the low educational outcomes of children in care in secondary schools in England</a:t>
            </a:r>
            <a:r>
              <a:rPr lang="en-GB" sz="2800" b="1" dirty="0" smtClean="0"/>
              <a:t>?</a:t>
            </a:r>
          </a:p>
          <a:p>
            <a:pPr marL="0" indent="0">
              <a:buNone/>
              <a:defRPr/>
            </a:pPr>
            <a:endParaRPr lang="en-GB" sz="2800" b="1" dirty="0" smtClean="0"/>
          </a:p>
          <a:p>
            <a:pPr>
              <a:defRPr/>
            </a:pPr>
            <a:r>
              <a:rPr lang="en-GB" sz="2800" b="1" dirty="0" smtClean="0"/>
              <a:t>How </a:t>
            </a:r>
            <a:r>
              <a:rPr lang="en-GB" sz="2800" b="1" dirty="0"/>
              <a:t>does linking care and educational data contribute to our understanding of how to improve their attainment and progress</a:t>
            </a:r>
            <a:r>
              <a:rPr lang="en-GB" sz="2800" b="1" dirty="0" smtClean="0"/>
              <a:t>?</a:t>
            </a:r>
            <a:endParaRPr lang="en-GB" sz="28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3392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695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17375E"/>
                </a:solidFill>
              </a:rPr>
              <a:t>Questions that will be addressed</a:t>
            </a:r>
            <a:endParaRPr lang="en-US" sz="3200" b="1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7" y="804333"/>
            <a:ext cx="8678333" cy="6053667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Arial Narrow"/>
                <a:cs typeface="Arial Narrow"/>
              </a:rPr>
              <a:t>What are the links between individual characteristics (e.g. gender, SEN) and educational outcomes?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Arial Narrow"/>
                <a:cs typeface="Arial Narrow"/>
              </a:rPr>
              <a:t>What factors contribute to any association between placement stability and higher attainment?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Arial Narrow"/>
                <a:cs typeface="Arial Narrow"/>
              </a:rPr>
              <a:t>Are placement stability and school stability equally associated with higher </a:t>
            </a:r>
            <a:r>
              <a:rPr lang="en-GB" sz="2400" dirty="0" smtClean="0">
                <a:latin typeface="Arial Narrow"/>
                <a:cs typeface="Arial Narrow"/>
              </a:rPr>
              <a:t>attainment? </a:t>
            </a:r>
            <a:endParaRPr lang="en-GB" sz="2400" dirty="0">
              <a:latin typeface="Arial Narrow"/>
              <a:cs typeface="Arial Narrow"/>
            </a:endParaRP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Arial Narrow"/>
                <a:cs typeface="Arial Narrow"/>
              </a:rPr>
              <a:t>Is any link between length of time in care and higher attainment explained by the reasons for entry into care or age of admission?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Arial Narrow"/>
                <a:cs typeface="Arial Narrow"/>
              </a:rPr>
              <a:t>Are issues linked with transfer from primary to secondary school or does widening of the gap occur gradually over time?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Arial Narrow"/>
                <a:cs typeface="Arial Narrow"/>
              </a:rPr>
              <a:t>How do foster carers’ characteristics (e.g. aspirations) influence educational outcomes?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Arial Narrow"/>
                <a:cs typeface="Arial Narrow"/>
              </a:rPr>
              <a:t>What can </a:t>
            </a:r>
            <a:r>
              <a:rPr lang="en-GB" sz="2400" dirty="0" smtClean="0">
                <a:latin typeface="Arial Narrow"/>
                <a:cs typeface="Arial Narrow"/>
              </a:rPr>
              <a:t>LAs, </a:t>
            </a:r>
            <a:r>
              <a:rPr lang="en-GB" sz="2400" dirty="0">
                <a:latin typeface="Arial Narrow"/>
                <a:cs typeface="Arial Narrow"/>
              </a:rPr>
              <a:t>schools, Virtual Schools, social workers or foster carers do </a:t>
            </a:r>
            <a:r>
              <a:rPr lang="en-GB" sz="2400" dirty="0" smtClean="0">
                <a:latin typeface="Arial Narrow"/>
                <a:cs typeface="Arial Narrow"/>
              </a:rPr>
              <a:t>to </a:t>
            </a:r>
            <a:r>
              <a:rPr lang="en-GB" sz="2400" dirty="0">
                <a:latin typeface="Arial Narrow"/>
                <a:cs typeface="Arial Narrow"/>
              </a:rPr>
              <a:t>improve </a:t>
            </a:r>
            <a:r>
              <a:rPr lang="en-GB" sz="2400" dirty="0" smtClean="0">
                <a:latin typeface="Arial Narrow"/>
                <a:cs typeface="Arial Narrow"/>
              </a:rPr>
              <a:t>attainment </a:t>
            </a:r>
            <a:r>
              <a:rPr lang="en-GB" sz="2400" dirty="0">
                <a:latin typeface="Arial Narrow"/>
                <a:cs typeface="Arial Narrow"/>
              </a:rPr>
              <a:t>and </a:t>
            </a:r>
            <a:r>
              <a:rPr lang="en-GB" sz="2400" dirty="0" smtClean="0">
                <a:latin typeface="Arial Narrow"/>
                <a:cs typeface="Arial Narrow"/>
              </a:rPr>
              <a:t>progress?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Arial Narrow"/>
                <a:cs typeface="Arial Narrow"/>
              </a:rPr>
              <a:t>W</a:t>
            </a:r>
            <a:r>
              <a:rPr lang="en-GB" sz="2400" dirty="0" smtClean="0">
                <a:latin typeface="Arial Narrow"/>
                <a:cs typeface="Arial Narrow"/>
              </a:rPr>
              <a:t>hat </a:t>
            </a:r>
            <a:r>
              <a:rPr lang="en-GB" sz="2400" dirty="0">
                <a:latin typeface="Arial Narrow"/>
                <a:cs typeface="Arial Narrow"/>
              </a:rPr>
              <a:t>difference can the relationship between </a:t>
            </a:r>
            <a:r>
              <a:rPr lang="en-GB" sz="2400" dirty="0" smtClean="0">
                <a:latin typeface="Arial Narrow"/>
                <a:cs typeface="Arial Narrow"/>
              </a:rPr>
              <a:t>services </a:t>
            </a:r>
            <a:r>
              <a:rPr lang="en-GB" sz="2400" dirty="0">
                <a:latin typeface="Arial Narrow"/>
                <a:cs typeface="Arial Narrow"/>
              </a:rPr>
              <a:t>make to </a:t>
            </a:r>
            <a:r>
              <a:rPr lang="en-GB" sz="2400" dirty="0" smtClean="0">
                <a:latin typeface="Arial Narrow"/>
                <a:cs typeface="Arial Narrow"/>
              </a:rPr>
              <a:t>outcomes (fragmentation of services is a key issue for young people)?</a:t>
            </a:r>
            <a:endParaRPr lang="en-GB" sz="2400" dirty="0">
              <a:latin typeface="Arial Narrow"/>
              <a:cs typeface="Arial Narrow"/>
            </a:endParaRPr>
          </a:p>
          <a:p>
            <a:pPr marL="0" indent="0">
              <a:buNone/>
            </a:pPr>
            <a:endParaRPr lang="en-US" sz="200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059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/>
          <a:lstStyle/>
          <a:p>
            <a:pPr eaLnBrk="1" hangingPunct="1"/>
            <a:r>
              <a:rPr lang="en-GB" sz="2400" b="1">
                <a:latin typeface="Calibri" charset="0"/>
              </a:rPr>
              <a:t>The Educational Progress of Looked After Children in England</a:t>
            </a:r>
            <a:endParaRPr lang="en-US" sz="2400" b="1">
              <a:latin typeface="Calibri" charset="0"/>
              <a:cs typeface="Arial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2165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dirty="0">
                <a:latin typeface="Calibri" charset="0"/>
              </a:rPr>
              <a:t>How will we do this?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sz="2400" dirty="0">
              <a:latin typeface="Calibri" charset="0"/>
            </a:endParaRPr>
          </a:p>
          <a:p>
            <a:pPr eaLnBrk="1" hangingPunct="1">
              <a:defRPr/>
            </a:pPr>
            <a:r>
              <a:rPr lang="en-GB" sz="2400" b="1" dirty="0">
                <a:latin typeface="Calibri" charset="0"/>
              </a:rPr>
              <a:t>Linking national data sets on the education (NPD) and care experiences of these children in England (SSDA903)</a:t>
            </a:r>
          </a:p>
          <a:p>
            <a:pPr lvl="1" eaLnBrk="1" hangingPunct="1">
              <a:defRPr/>
            </a:pPr>
            <a:r>
              <a:rPr lang="en-GB" sz="2200" dirty="0" smtClean="0">
                <a:latin typeface="Calibri" charset="0"/>
              </a:rPr>
              <a:t>to explore </a:t>
            </a:r>
            <a:r>
              <a:rPr lang="en-GB" sz="2200" dirty="0">
                <a:latin typeface="Calibri" charset="0"/>
              </a:rPr>
              <a:t>the relationship between educational outcomes, the children’s care histories and individual characteristics, and practice and policy in different local </a:t>
            </a:r>
            <a:r>
              <a:rPr lang="en-GB" sz="2200" dirty="0" smtClean="0">
                <a:latin typeface="Calibri" charset="0"/>
              </a:rPr>
              <a:t>authorities</a:t>
            </a:r>
          </a:p>
          <a:p>
            <a:pPr lvl="1" eaLnBrk="1" hangingPunct="1">
              <a:defRPr/>
            </a:pPr>
            <a:endParaRPr lang="en-GB" sz="1600" dirty="0">
              <a:latin typeface="Calibri" charset="0"/>
            </a:endParaRPr>
          </a:p>
          <a:p>
            <a:pPr eaLnBrk="1" hangingPunct="1">
              <a:defRPr/>
            </a:pPr>
            <a:r>
              <a:rPr lang="en-GB" sz="2400" b="1" dirty="0">
                <a:latin typeface="Calibri" charset="0"/>
              </a:rPr>
              <a:t>I</a:t>
            </a:r>
            <a:r>
              <a:rPr lang="en-GB" sz="2400" b="1" dirty="0" smtClean="0">
                <a:latin typeface="Calibri" charset="0"/>
              </a:rPr>
              <a:t>nterviews </a:t>
            </a:r>
            <a:r>
              <a:rPr lang="en-GB" sz="2400" b="1" dirty="0">
                <a:latin typeface="Calibri" charset="0"/>
              </a:rPr>
              <a:t>with 36 children in six local authorities and with their carers, teachers, social workers and Virtual School </a:t>
            </a:r>
            <a:r>
              <a:rPr lang="en-GB" sz="2400" b="1" dirty="0" smtClean="0">
                <a:latin typeface="Calibri" charset="0"/>
              </a:rPr>
              <a:t>staff</a:t>
            </a:r>
          </a:p>
          <a:p>
            <a:pPr lvl="1" eaLnBrk="1" hangingPunct="1">
              <a:defRPr/>
            </a:pPr>
            <a:r>
              <a:rPr lang="en-GB" sz="2200" dirty="0" smtClean="0">
                <a:latin typeface="Calibri" charset="0"/>
                <a:cs typeface="Arial" charset="0"/>
              </a:rPr>
              <a:t>to complement and expand on the statistical analyses, and to explore factors not recorded in the databases (e.g. foster carers’ attitudes to education, role of the Virtual School)</a:t>
            </a:r>
            <a:endParaRPr lang="en-US" sz="2200" dirty="0">
              <a:latin typeface="Calibri" charset="0"/>
              <a:cs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>
              <a:latin typeface="Calibri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009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17375E"/>
                </a:solidFill>
              </a:rPr>
              <a:t>Listen to care-experienced young people</a:t>
            </a:r>
            <a:endParaRPr lang="en-US" sz="3600" b="1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833"/>
            <a:ext cx="8229600" cy="522816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i="1" dirty="0"/>
              <a:t>Get to know your Looked After Children and Care </a:t>
            </a:r>
            <a:r>
              <a:rPr lang="en-US" sz="2400" i="1" dirty="0" smtClean="0"/>
              <a:t>Leavers: </a:t>
            </a:r>
            <a:r>
              <a:rPr lang="en-US" sz="2400" dirty="0" smtClean="0"/>
              <a:t>We </a:t>
            </a:r>
            <a:r>
              <a:rPr lang="en-US" sz="2400" dirty="0"/>
              <a:t>are not all the same; we have different needs, know your cohort to best serve them. </a:t>
            </a:r>
          </a:p>
          <a:p>
            <a:pPr>
              <a:spcBef>
                <a:spcPts val="1200"/>
              </a:spcBef>
            </a:pPr>
            <a:r>
              <a:rPr lang="en-US" sz="2400" i="1" dirty="0" err="1" smtClean="0"/>
              <a:t>MinimizeDisruption</a:t>
            </a:r>
            <a:r>
              <a:rPr lang="en-US" sz="2400" i="1" dirty="0" smtClean="0"/>
              <a:t>:</a:t>
            </a:r>
            <a:r>
              <a:rPr lang="en-US" sz="2400" i="1" dirty="0"/>
              <a:t> </a:t>
            </a:r>
            <a:r>
              <a:rPr lang="en-US" sz="2400" dirty="0" smtClean="0"/>
              <a:t>How can </a:t>
            </a:r>
            <a:r>
              <a:rPr lang="en-US" sz="2400" dirty="0"/>
              <a:t>a child concentrate when there is disruption? Help resolve the disruption </a:t>
            </a:r>
            <a:r>
              <a:rPr lang="en-US" sz="2400" dirty="0" smtClean="0"/>
              <a:t>and </a:t>
            </a:r>
            <a:r>
              <a:rPr lang="en-US" sz="2400" dirty="0"/>
              <a:t>the education will fall into place. </a:t>
            </a:r>
          </a:p>
          <a:p>
            <a:pPr>
              <a:spcBef>
                <a:spcPts val="1200"/>
              </a:spcBef>
            </a:pPr>
            <a:r>
              <a:rPr lang="en-US" sz="2400" i="1" dirty="0" smtClean="0"/>
              <a:t>Challenge </a:t>
            </a:r>
            <a:r>
              <a:rPr lang="en-US" sz="2400" i="1" dirty="0"/>
              <a:t>the </a:t>
            </a:r>
            <a:r>
              <a:rPr lang="en-US" sz="2400" i="1" dirty="0" smtClean="0"/>
              <a:t>stereotypes:</a:t>
            </a:r>
            <a:r>
              <a:rPr lang="en-US" sz="2400" i="1" dirty="0"/>
              <a:t> </a:t>
            </a:r>
            <a:r>
              <a:rPr lang="en-US" sz="2400" dirty="0" smtClean="0"/>
              <a:t>We </a:t>
            </a:r>
            <a:r>
              <a:rPr lang="en-US" sz="2400" dirty="0"/>
              <a:t>can </a:t>
            </a:r>
            <a:r>
              <a:rPr lang="en-US" sz="2400" dirty="0" smtClean="0"/>
              <a:t>achieve. </a:t>
            </a:r>
            <a:r>
              <a:rPr lang="en-US" sz="2400" dirty="0"/>
              <a:t>O</a:t>
            </a:r>
            <a:r>
              <a:rPr lang="en-US" sz="2400" dirty="0" smtClean="0"/>
              <a:t>ur </a:t>
            </a:r>
            <a:r>
              <a:rPr lang="en-US" sz="2400" dirty="0"/>
              <a:t>actions as children and our situations should not dictate the attitudes about our ‘achievements’  by  the  adults  around  us. 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Education </a:t>
            </a:r>
            <a:r>
              <a:rPr lang="en-US" sz="2400" dirty="0"/>
              <a:t>is the number one priority for you, </a:t>
            </a:r>
            <a:r>
              <a:rPr lang="en-US" sz="2400" dirty="0" smtClean="0"/>
              <a:t>but it is not always for us.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768118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69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What can schools and fostering services do to improve outcomes?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8332"/>
            <a:ext cx="8229600" cy="557106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Listen to young people in care – not stereotyping, support and not identifying them as in care – see </a:t>
            </a: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http://www.youtube.com/</a:t>
            </a:r>
            <a:r>
              <a:rPr lang="en-US" sz="2400" dirty="0" smtClean="0">
                <a:hlinkClick r:id="rId2"/>
              </a:rPr>
              <a:t>watchv</a:t>
            </a:r>
            <a:r>
              <a:rPr lang="en-US" sz="2400" dirty="0">
                <a:hlinkClick r:id="rId2"/>
              </a:rPr>
              <a:t>=DNlZt_6zsEU&amp;feature=</a:t>
            </a:r>
            <a:r>
              <a:rPr lang="en-US" sz="2400" dirty="0" smtClean="0">
                <a:hlinkClick r:id="rId2"/>
              </a:rPr>
              <a:t>youtu.be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Success at school can affect placement stability, as well as vice versa (Sinclair et al, 2005). But what do schools do to reach out to foster </a:t>
            </a:r>
            <a:r>
              <a:rPr lang="en-US" sz="2400" dirty="0" err="1" smtClean="0"/>
              <a:t>carers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Ofsted</a:t>
            </a:r>
            <a:r>
              <a:rPr lang="en-US" sz="2400" dirty="0" smtClean="0"/>
              <a:t> </a:t>
            </a:r>
            <a:r>
              <a:rPr lang="en-US" sz="2400" dirty="0"/>
              <a:t>(2012) </a:t>
            </a:r>
            <a:r>
              <a:rPr lang="en-US" sz="2400" dirty="0" smtClean="0"/>
              <a:t>evaluation of the impact of virtual schools, noted </a:t>
            </a:r>
            <a:r>
              <a:rPr lang="en-US" sz="2400" dirty="0"/>
              <a:t>that </a:t>
            </a:r>
            <a:r>
              <a:rPr lang="en-US" sz="2400" dirty="0" smtClean="0"/>
              <a:t>the best PEPs had a sharp </a:t>
            </a:r>
            <a:r>
              <a:rPr lang="en-US" sz="2400" dirty="0"/>
              <a:t>focus on educational attainment taking into account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, social and emotional needs. </a:t>
            </a:r>
            <a:endParaRPr lang="en-US" sz="2800" dirty="0" smtClean="0"/>
          </a:p>
          <a:p>
            <a:r>
              <a:rPr lang="en-US" sz="2400" dirty="0" smtClean="0"/>
              <a:t>But are the ways we work </a:t>
            </a:r>
            <a:r>
              <a:rPr lang="en-US" sz="2400" dirty="0"/>
              <a:t>together </a:t>
            </a:r>
            <a:r>
              <a:rPr lang="en-US" sz="2400" dirty="0" smtClean="0"/>
              <a:t>(or don’t) more important than written plans? </a:t>
            </a:r>
            <a:r>
              <a:rPr lang="en-US" sz="2400" dirty="0"/>
              <a:t>I</a:t>
            </a:r>
            <a:r>
              <a:rPr lang="en-US" sz="2400" dirty="0" smtClean="0"/>
              <a:t>mprove social workers’ understanding of the child’s education needs and teachers’ understanding of safeguarding, attachment </a:t>
            </a:r>
            <a:r>
              <a:rPr lang="en-US" sz="2400" dirty="0" err="1" smtClean="0"/>
              <a:t>etc</a:t>
            </a:r>
            <a:r>
              <a:rPr lang="en-US" sz="2400" dirty="0" smtClean="0"/>
              <a:t> and both of foster </a:t>
            </a:r>
            <a:r>
              <a:rPr lang="en-US" sz="2400" dirty="0" err="1" smtClean="0"/>
              <a:t>carers’</a:t>
            </a:r>
            <a:r>
              <a:rPr lang="en-US" sz="2400" dirty="0" smtClean="0"/>
              <a:t> role?</a:t>
            </a:r>
          </a:p>
          <a:p>
            <a:r>
              <a:rPr lang="en-US" sz="2400" dirty="0" smtClean="0"/>
              <a:t>High quality teaching benefits everyone. Every teacher has a responsibility for closing the gap.</a:t>
            </a:r>
          </a:p>
          <a:p>
            <a:r>
              <a:rPr lang="en-US" sz="2400" dirty="0" smtClean="0"/>
              <a:t>The strategies with the strongest evidence base are tutoring, mentoring and supporting </a:t>
            </a:r>
            <a:r>
              <a:rPr lang="en-US" sz="2400" dirty="0" err="1" smtClean="0"/>
              <a:t>carers</a:t>
            </a:r>
            <a:r>
              <a:rPr lang="en-US" sz="2400" dirty="0" smtClean="0"/>
              <a:t> to support education – the PPP enables all three to be done.</a:t>
            </a:r>
          </a:p>
          <a:p>
            <a:endParaRPr lang="en-US" sz="2400" dirty="0" smtClean="0"/>
          </a:p>
          <a:p>
            <a:endParaRPr lang="en-US" sz="3100" dirty="0" smtClean="0"/>
          </a:p>
          <a:p>
            <a:pPr marL="0" indent="0">
              <a:buNone/>
            </a:pPr>
            <a:endParaRPr lang="en-US" sz="3100" dirty="0"/>
          </a:p>
          <a:p>
            <a:pPr marL="400050" lvl="1" indent="0">
              <a:buNone/>
            </a:pPr>
            <a:endParaRPr lang="en-GB" sz="2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154765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>
          <a:xfrm>
            <a:off x="1497013" y="276225"/>
            <a:ext cx="6149975" cy="11636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17375E"/>
                </a:solidFill>
                <a:cs typeface="Arial" charset="0"/>
              </a:rPr>
              <a:t>How you can be involved</a:t>
            </a:r>
            <a:endParaRPr lang="en-US" sz="3600" b="1" dirty="0">
              <a:solidFill>
                <a:srgbClr val="17375E"/>
              </a:solidFill>
              <a:cs typeface="Arial" charset="0"/>
            </a:endParaRP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635000" y="1439862"/>
            <a:ext cx="7894638" cy="5303837"/>
          </a:xfrm>
        </p:spPr>
        <p:txBody>
          <a:bodyPr>
            <a:normAutofit/>
          </a:bodyPr>
          <a:lstStyle/>
          <a:p>
            <a:pPr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/>
              <a:t>Express interest </a:t>
            </a:r>
            <a:r>
              <a:rPr lang="en-US" sz="2800" dirty="0"/>
              <a:t>in being involved in </a:t>
            </a:r>
            <a:r>
              <a:rPr lang="en-US" sz="2800" dirty="0" smtClean="0"/>
              <a:t>future possible research projects; </a:t>
            </a:r>
          </a:p>
          <a:p>
            <a:pPr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>
                <a:cs typeface="Arial" charset="0"/>
              </a:rPr>
              <a:t>Come along to lectures &amp; seminars;</a:t>
            </a:r>
          </a:p>
          <a:p>
            <a:pPr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>
                <a:cs typeface="Arial" charset="0"/>
              </a:rPr>
              <a:t>Join our mailing </a:t>
            </a:r>
            <a:r>
              <a:rPr lang="en-US" sz="2800" dirty="0">
                <a:cs typeface="Arial" charset="0"/>
              </a:rPr>
              <a:t>l</a:t>
            </a:r>
            <a:r>
              <a:rPr lang="en-US" sz="2800" dirty="0" smtClean="0">
                <a:cs typeface="Arial" charset="0"/>
              </a:rPr>
              <a:t>ist and receive newsletters 5 times/year </a:t>
            </a:r>
            <a:r>
              <a:rPr lang="en-US" sz="2800" dirty="0" err="1" smtClean="0">
                <a:cs typeface="Arial" charset="0"/>
              </a:rPr>
              <a:t>rees.centre</a:t>
            </a:r>
            <a:r>
              <a:rPr lang="en-US" sz="2800" dirty="0" err="1">
                <a:cs typeface="Arial" charset="0"/>
              </a:rPr>
              <a:t>@</a:t>
            </a:r>
            <a:r>
              <a:rPr lang="en-US" sz="2800" dirty="0" err="1" smtClean="0">
                <a:cs typeface="Arial" charset="0"/>
              </a:rPr>
              <a:t>education.ox.ac.uk</a:t>
            </a:r>
            <a:r>
              <a:rPr lang="en-US" sz="2800" dirty="0" smtClean="0">
                <a:cs typeface="Arial" charset="0"/>
              </a:rPr>
              <a:t>;</a:t>
            </a: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1363"/>
              </a:spcBef>
              <a:spcAft>
                <a:spcPts val="600"/>
              </a:spcAft>
            </a:pPr>
            <a:r>
              <a:rPr lang="en-US" sz="2800" dirty="0">
                <a:cs typeface="Arial" charset="0"/>
              </a:rPr>
              <a:t>Web - </a:t>
            </a:r>
            <a:r>
              <a:rPr lang="en-US" sz="2800" dirty="0">
                <a:cs typeface="Arial" charset="0"/>
                <a:hlinkClick r:id="rId2"/>
              </a:rPr>
              <a:t>http://reescentre.education.ox.ac.uk</a:t>
            </a:r>
            <a:r>
              <a:rPr lang="en-US" sz="2800" dirty="0" smtClean="0">
                <a:cs typeface="Arial" charset="0"/>
                <a:hlinkClick r:id="rId2"/>
              </a:rPr>
              <a:t>/</a:t>
            </a:r>
            <a:r>
              <a:rPr lang="en-US" sz="2800" dirty="0" smtClean="0">
                <a:cs typeface="Arial" charset="0"/>
              </a:rPr>
              <a:t>;</a:t>
            </a: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1363"/>
              </a:spcBef>
              <a:spcAft>
                <a:spcPts val="600"/>
              </a:spcAft>
            </a:pPr>
            <a:r>
              <a:rPr lang="en-US" sz="2800" dirty="0">
                <a:cs typeface="Arial" charset="0"/>
              </a:rPr>
              <a:t>Comment on our blog – or write for </a:t>
            </a:r>
            <a:r>
              <a:rPr lang="en-US" sz="2800" dirty="0" smtClean="0">
                <a:cs typeface="Arial" charset="0"/>
              </a:rPr>
              <a:t>us;</a:t>
            </a: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>
                <a:cs typeface="Arial" charset="0"/>
              </a:rPr>
              <a:t>Follow us on Twitter </a:t>
            </a:r>
            <a:r>
              <a:rPr lang="en-US" sz="2800" dirty="0">
                <a:cs typeface="Arial" charset="0"/>
              </a:rPr>
              <a:t>- @</a:t>
            </a:r>
            <a:r>
              <a:rPr lang="en-US" sz="2800" dirty="0" err="1">
                <a:cs typeface="Arial" charset="0"/>
              </a:rPr>
              <a:t>ReesCentre</a:t>
            </a:r>
            <a:endParaRPr lang="en-US" sz="2800" dirty="0">
              <a:cs typeface="Arial" charset="0"/>
            </a:endParaRPr>
          </a:p>
        </p:txBody>
      </p:sp>
      <p:pic>
        <p:nvPicPr>
          <p:cNvPr id="7782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907839" y="6210300"/>
            <a:ext cx="3486861" cy="48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9094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17375E"/>
                </a:solidFill>
              </a:rPr>
              <a:t>References</a:t>
            </a:r>
            <a:endParaRPr lang="en-US" sz="2400" b="1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 err="1"/>
              <a:t>Berridge</a:t>
            </a:r>
            <a:r>
              <a:rPr lang="en-GB" sz="1800" dirty="0"/>
              <a:t>, D., 2012. Educating young people in care: What have we learned? </a:t>
            </a:r>
            <a:r>
              <a:rPr lang="en-GB" sz="1800" i="1" dirty="0"/>
              <a:t>Children and Youth Services Review</a:t>
            </a:r>
            <a:r>
              <a:rPr lang="en-GB" sz="1800" dirty="0"/>
              <a:t>, 34(6), pp.1171–1175. </a:t>
            </a:r>
          </a:p>
          <a:p>
            <a:r>
              <a:rPr lang="en-GB" sz="1800" dirty="0" err="1"/>
              <a:t>Briskman</a:t>
            </a:r>
            <a:r>
              <a:rPr lang="en-GB" sz="1800" dirty="0"/>
              <a:t>, J. &amp; Scott, S.(2012). </a:t>
            </a:r>
            <a:r>
              <a:rPr lang="en-GB" sz="1800" i="1" dirty="0"/>
              <a:t>RCT of the Fostering Changes Programme, </a:t>
            </a:r>
            <a:r>
              <a:rPr lang="en-GB" sz="1800" dirty="0"/>
              <a:t>The National Academy for Parenting Research, Report for </a:t>
            </a:r>
            <a:r>
              <a:rPr lang="en-GB" sz="1800" dirty="0" err="1"/>
              <a:t>DfE</a:t>
            </a:r>
            <a:r>
              <a:rPr lang="en-GB" sz="1800" dirty="0" smtClean="0"/>
              <a:t>.</a:t>
            </a:r>
          </a:p>
          <a:p>
            <a:r>
              <a:rPr lang="en-GB" sz="1800" dirty="0" err="1"/>
              <a:t>DfE</a:t>
            </a:r>
            <a:r>
              <a:rPr lang="en-GB" sz="1800" dirty="0"/>
              <a:t> (2011) </a:t>
            </a:r>
            <a:r>
              <a:rPr lang="en-US" sz="1800" dirty="0"/>
              <a:t>Raising the aspirations and educational outcomes of looked after children: a data tool for local authorities. </a:t>
            </a:r>
            <a:r>
              <a:rPr lang="en-US" sz="1800" u="sng" dirty="0">
                <a:hlinkClick r:id="rId2"/>
              </a:rPr>
              <a:t>http://www.education.gov.uk/childrenandyoungpeople/families/childrenincare/a00192332</a:t>
            </a:r>
            <a:r>
              <a:rPr lang="en-US" sz="1800" u="sng" dirty="0" smtClean="0">
                <a:hlinkClick r:id="rId2"/>
              </a:rPr>
              <a:t>/</a:t>
            </a:r>
            <a:endParaRPr lang="en-US" sz="1800" u="sng" dirty="0" smtClean="0"/>
          </a:p>
          <a:p>
            <a:r>
              <a:rPr lang="en-US" sz="1800" dirty="0" err="1"/>
              <a:t>DfE</a:t>
            </a:r>
            <a:r>
              <a:rPr lang="en-US" sz="1800" dirty="0"/>
              <a:t> (2012) </a:t>
            </a:r>
            <a:r>
              <a:rPr lang="en-US" sz="1800" i="1" dirty="0"/>
              <a:t>Statistical First Release</a:t>
            </a:r>
            <a:r>
              <a:rPr lang="en-US" sz="1800" dirty="0"/>
              <a:t>. London, </a:t>
            </a:r>
            <a:r>
              <a:rPr lang="en-US" sz="1800" dirty="0" err="1"/>
              <a:t>DfE</a:t>
            </a:r>
            <a:r>
              <a:rPr lang="en-US" sz="1800" dirty="0"/>
              <a:t>. </a:t>
            </a:r>
            <a:r>
              <a:rPr lang="en-GB" sz="1800" u="sng" dirty="0">
                <a:hlinkClick r:id="rId3"/>
              </a:rPr>
              <a:t>https://www.gov.uk/government/uploads/system/uploads/attachment_data/file/191969/SFR32_2012Text.pdf</a:t>
            </a:r>
            <a:r>
              <a:rPr lang="en-GB" sz="1800" dirty="0"/>
              <a:t> </a:t>
            </a:r>
            <a:r>
              <a:rPr lang="en-GB" sz="1800" dirty="0" smtClean="0"/>
              <a:t> </a:t>
            </a:r>
          </a:p>
          <a:p>
            <a:r>
              <a:rPr lang="en-GB" sz="1800" dirty="0"/>
              <a:t>Flynn, R., et al.(2012) Effects of individual direct-instruction tutoring on foster children's academic skills: A </a:t>
            </a:r>
            <a:r>
              <a:rPr lang="en-GB" sz="1800" dirty="0" smtClean="0"/>
              <a:t>RCT</a:t>
            </a:r>
            <a:r>
              <a:rPr lang="en-GB" sz="1800" dirty="0"/>
              <a:t>. </a:t>
            </a:r>
            <a:r>
              <a:rPr lang="en-GB" sz="1800" i="1" dirty="0"/>
              <a:t>Children &amp; Youth Services Review </a:t>
            </a:r>
            <a:r>
              <a:rPr lang="en-GB" sz="1800" dirty="0"/>
              <a:t>34, 1183-</a:t>
            </a:r>
            <a:r>
              <a:rPr lang="en-GB" sz="1800" dirty="0" smtClean="0"/>
              <a:t>1189</a:t>
            </a:r>
            <a:endParaRPr lang="en-US" sz="1800" dirty="0"/>
          </a:p>
          <a:p>
            <a:r>
              <a:rPr lang="en-US" sz="1800" dirty="0" err="1" smtClean="0"/>
              <a:t>Ofsted</a:t>
            </a:r>
            <a:r>
              <a:rPr lang="en-US" sz="1800" dirty="0" smtClean="0"/>
              <a:t> (2012) </a:t>
            </a:r>
            <a:r>
              <a:rPr lang="en-US" sz="1800" i="1" dirty="0" smtClean="0"/>
              <a:t>The </a:t>
            </a:r>
            <a:r>
              <a:rPr lang="en-US" sz="1800" i="1" dirty="0"/>
              <a:t>impact of virtual schools on the educational progress of looked after </a:t>
            </a:r>
            <a:r>
              <a:rPr lang="en-US" sz="1800" i="1" dirty="0" smtClean="0"/>
              <a:t>children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4"/>
              </a:rPr>
              <a:t>www.ofsted.gov.uk</a:t>
            </a:r>
            <a:r>
              <a:rPr lang="en-US" sz="1800" dirty="0">
                <a:hlinkClick r:id="rId4"/>
              </a:rPr>
              <a:t>/resources/</a:t>
            </a:r>
            <a:r>
              <a:rPr lang="en-US" sz="1800" dirty="0" smtClean="0">
                <a:hlinkClick r:id="rId4"/>
              </a:rPr>
              <a:t>120165</a:t>
            </a:r>
            <a:endParaRPr lang="en-US" sz="1800" dirty="0" smtClean="0"/>
          </a:p>
          <a:p>
            <a:r>
              <a:rPr lang="en-US" sz="1800" dirty="0" smtClean="0"/>
              <a:t>Osborne, C., </a:t>
            </a:r>
            <a:r>
              <a:rPr lang="en-US" sz="1800" dirty="0" err="1" smtClean="0"/>
              <a:t>Alfano</a:t>
            </a:r>
            <a:r>
              <a:rPr lang="en-US" sz="1800" dirty="0" smtClean="0"/>
              <a:t>, J. </a:t>
            </a:r>
            <a:r>
              <a:rPr lang="en-US" sz="1800" dirty="0"/>
              <a:t>and </a:t>
            </a:r>
            <a:r>
              <a:rPr lang="en-US" sz="1800" dirty="0" smtClean="0"/>
              <a:t>Winn, T (2010)  Paired reading as a literacy intervention for foster children. </a:t>
            </a:r>
            <a:r>
              <a:rPr lang="en-US" sz="1800" i="1" dirty="0" smtClean="0"/>
              <a:t>Adoption and Fostering, </a:t>
            </a:r>
            <a:r>
              <a:rPr lang="en-US" sz="1800" dirty="0" smtClean="0"/>
              <a:t>34, 4, 17-26</a:t>
            </a:r>
          </a:p>
          <a:p>
            <a:r>
              <a:rPr lang="en-GB" sz="1800" dirty="0" err="1"/>
              <a:t>Pecora</a:t>
            </a:r>
            <a:r>
              <a:rPr lang="en-GB" sz="1800" dirty="0"/>
              <a:t>, </a:t>
            </a:r>
            <a:r>
              <a:rPr lang="en-GB" sz="1800" dirty="0" smtClean="0"/>
              <a:t>P. et al. (2012</a:t>
            </a:r>
            <a:r>
              <a:rPr lang="en-GB" sz="1800" dirty="0"/>
              <a:t>)</a:t>
            </a:r>
            <a:r>
              <a:rPr lang="en-GB" sz="1800" dirty="0" smtClean="0"/>
              <a:t> </a:t>
            </a:r>
            <a:r>
              <a:rPr lang="en-GB" sz="1800" dirty="0"/>
              <a:t>Maximizing educational achievement of youth in foster care and alumni: Factors associated with success. </a:t>
            </a:r>
            <a:r>
              <a:rPr lang="en-GB" sz="1800" i="1" dirty="0"/>
              <a:t>Children and Youth Services Review</a:t>
            </a:r>
            <a:r>
              <a:rPr lang="en-GB" sz="1800" dirty="0"/>
              <a:t>, 34(6), </a:t>
            </a:r>
            <a:r>
              <a:rPr lang="en-GB" sz="1800" dirty="0" smtClean="0"/>
              <a:t>1121</a:t>
            </a:r>
            <a:r>
              <a:rPr lang="en-GB" sz="1800" dirty="0"/>
              <a:t>–1129. 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Sinclair</a:t>
            </a:r>
            <a:r>
              <a:rPr lang="en-US" sz="1800" dirty="0"/>
              <a:t>, I., Wilson, K. &amp; Gibbs, I. (2005) </a:t>
            </a:r>
            <a:r>
              <a:rPr lang="en-US" sz="1800" i="1" dirty="0" smtClean="0"/>
              <a:t>Foster Placements: Why they succeed and why they fail.  </a:t>
            </a:r>
            <a:r>
              <a:rPr lang="en-US" sz="1800" dirty="0"/>
              <a:t>London: Jessica Kingsley Publications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887581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What I will cover</a:t>
            </a:r>
            <a:endParaRPr lang="en-US" sz="3600" b="1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37"/>
            <a:ext cx="6096000" cy="537686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>
                <a:cs typeface="Arial"/>
              </a:rPr>
              <a:t>T</a:t>
            </a:r>
            <a:r>
              <a:rPr lang="en-US" sz="2800" dirty="0" smtClean="0">
                <a:cs typeface="Arial"/>
              </a:rPr>
              <a:t>he aims of the Rees Centre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 smtClean="0">
                <a:cs typeface="Arial"/>
              </a:rPr>
              <a:t>Context for looked after children in England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 smtClean="0">
                <a:cs typeface="Arial"/>
              </a:rPr>
              <a:t>What does the evidence tell us about how we can better support educational outcomes of looked after children?</a:t>
            </a:r>
          </a:p>
          <a:p>
            <a:pPr>
              <a:defRPr/>
            </a:pPr>
            <a:r>
              <a:rPr lang="en-US" sz="2800" dirty="0" smtClean="0">
                <a:cs typeface="Arial"/>
              </a:rPr>
              <a:t>International research</a:t>
            </a:r>
          </a:p>
          <a:p>
            <a:pPr>
              <a:defRPr/>
            </a:pPr>
            <a:r>
              <a:rPr lang="en-US" sz="2800" dirty="0" smtClean="0">
                <a:cs typeface="Arial"/>
              </a:rPr>
              <a:t>Rees Centre research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 smtClean="0">
                <a:cs typeface="Arial"/>
              </a:rPr>
              <a:t>What schools and fostering services can do to progress this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>
              <a:cs typeface="Arial"/>
            </a:endParaRPr>
          </a:p>
        </p:txBody>
      </p:sp>
      <p:pic>
        <p:nvPicPr>
          <p:cNvPr id="5" name="Picture 4" descr="Screen Shot 2013-08-27 at 10.06.17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1498600"/>
            <a:ext cx="2265762" cy="330623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295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>
                <a:solidFill>
                  <a:srgbClr val="17375E"/>
                </a:solidFill>
                <a:cs typeface="Arial" charset="0"/>
              </a:rPr>
              <a:t>Rees Centre for Research in Fostering and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37"/>
            <a:ext cx="5849938" cy="537371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400" dirty="0" smtClean="0">
                <a:cs typeface="Arial"/>
              </a:rPr>
              <a:t>The Rees Centre aims to:</a:t>
            </a:r>
          </a:p>
          <a:p>
            <a:pPr eaLnBrk="1" hangingPunct="1">
              <a:defRPr/>
            </a:pPr>
            <a:r>
              <a:rPr lang="en-US" sz="2400" dirty="0" smtClean="0">
                <a:cs typeface="Arial"/>
              </a:rPr>
              <a:t>identify </a:t>
            </a:r>
            <a:r>
              <a:rPr lang="en-US" sz="2400" dirty="0">
                <a:cs typeface="Arial"/>
              </a:rPr>
              <a:t>what works to improve the outcomes and life chances of children and young people in foster </a:t>
            </a:r>
            <a:r>
              <a:rPr lang="en-US" sz="2400" dirty="0" smtClean="0">
                <a:cs typeface="Arial"/>
              </a:rPr>
              <a:t>care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dirty="0">
                <a:cs typeface="Arial"/>
              </a:rPr>
              <a:t>W</a:t>
            </a:r>
            <a:r>
              <a:rPr lang="en-US" sz="2400" dirty="0" smtClean="0">
                <a:cs typeface="Arial"/>
              </a:rPr>
              <a:t>e are doing </a:t>
            </a:r>
            <a:r>
              <a:rPr lang="en-US" sz="2400" dirty="0">
                <a:cs typeface="Arial"/>
              </a:rPr>
              <a:t>this </a:t>
            </a:r>
            <a:r>
              <a:rPr lang="en-US" sz="2400" dirty="0" smtClean="0">
                <a:cs typeface="Arial"/>
              </a:rPr>
              <a:t>by: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>
                <a:cs typeface="Arial"/>
              </a:rPr>
              <a:t>r</a:t>
            </a:r>
            <a:r>
              <a:rPr lang="en-US" sz="2400" dirty="0" smtClean="0">
                <a:cs typeface="Arial"/>
              </a:rPr>
              <a:t>eviewing existing research in order to make better use of current evidence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 smtClean="0">
                <a:cs typeface="Arial"/>
              </a:rPr>
              <a:t>conducting new research to address gaps</a:t>
            </a:r>
            <a:endParaRPr lang="en-US" sz="2400" dirty="0">
              <a:cs typeface="Arial"/>
            </a:endParaRP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 smtClean="0">
                <a:cs typeface="Arial"/>
              </a:rPr>
              <a:t>working with service users to identify research priorities and translate research messages into practice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 smtClean="0">
                <a:cs typeface="Arial"/>
              </a:rPr>
              <a:t>employing foster </a:t>
            </a:r>
            <a:r>
              <a:rPr lang="en-US" sz="2400" dirty="0" err="1" smtClean="0">
                <a:cs typeface="Arial"/>
              </a:rPr>
              <a:t>carers</a:t>
            </a:r>
            <a:r>
              <a:rPr lang="en-US" sz="2400" dirty="0" smtClean="0">
                <a:cs typeface="Arial"/>
              </a:rPr>
              <a:t> and care experienced young people as co-researchers</a:t>
            </a:r>
          </a:p>
          <a:p>
            <a:pPr eaLnBrk="1" hangingPunct="1">
              <a:buFont typeface="Arial"/>
              <a:buChar char="•"/>
              <a:defRPr/>
            </a:pPr>
            <a:endParaRPr lang="en-US" sz="2400" dirty="0">
              <a:cs typeface="Arial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cs typeface="Arial"/>
              </a:rPr>
              <a:t>Centre is funded by the Core Assets Group</a:t>
            </a:r>
            <a:endParaRPr lang="en-US" sz="2400" dirty="0">
              <a:cs typeface="Arial"/>
            </a:endParaRPr>
          </a:p>
        </p:txBody>
      </p:sp>
      <p:pic>
        <p:nvPicPr>
          <p:cNvPr id="5" name="Picture 4" descr="Screen Shot 2013-08-27 at 10.06.17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38169" y="2875356"/>
            <a:ext cx="2020031" cy="2880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617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289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376092"/>
                </a:solidFill>
              </a:rPr>
              <a:t>P</a:t>
            </a:r>
            <a:r>
              <a:rPr lang="en-US" sz="3600" b="1" dirty="0" smtClean="0">
                <a:solidFill>
                  <a:srgbClr val="376092"/>
                </a:solidFill>
              </a:rPr>
              <a:t>rovision for children in care in England</a:t>
            </a:r>
            <a:endParaRPr lang="en-US" sz="36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0640"/>
            <a:ext cx="8509000" cy="533077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68,110 </a:t>
            </a:r>
            <a:r>
              <a:rPr lang="en-US" sz="3000" dirty="0"/>
              <a:t>children in </a:t>
            </a:r>
            <a:r>
              <a:rPr lang="en-US" sz="3000" dirty="0" smtClean="0"/>
              <a:t>care;</a:t>
            </a:r>
          </a:p>
          <a:p>
            <a:r>
              <a:rPr lang="en-US" sz="3000" b="1" dirty="0" smtClean="0"/>
              <a:t>50,260 (75%) in foster care, </a:t>
            </a:r>
            <a:r>
              <a:rPr lang="en-US" sz="3000" dirty="0" smtClean="0"/>
              <a:t>6% are in kinship care;</a:t>
            </a:r>
          </a:p>
          <a:p>
            <a:r>
              <a:rPr lang="en-US" sz="3000" dirty="0" smtClean="0"/>
              <a:t>9% in children’s homes, secure units &amp; hostels;</a:t>
            </a:r>
          </a:p>
          <a:p>
            <a:r>
              <a:rPr lang="en-US" sz="3000" dirty="0" smtClean="0"/>
              <a:t>4% placed for adoption;</a:t>
            </a:r>
          </a:p>
          <a:p>
            <a:r>
              <a:rPr lang="en-US" sz="3000" dirty="0" smtClean="0"/>
              <a:t>12% other includes residential (special) schools;</a:t>
            </a:r>
          </a:p>
          <a:p>
            <a:pPr marL="0" indent="0">
              <a:buNone/>
            </a:pPr>
            <a:r>
              <a:rPr lang="en-US" sz="3000" dirty="0" smtClean="0"/>
              <a:t>			</a:t>
            </a:r>
          </a:p>
          <a:p>
            <a:pPr lvl="0"/>
            <a:r>
              <a:rPr lang="en-US" sz="3000" b="1" dirty="0"/>
              <a:t>32% fostered children </a:t>
            </a:r>
            <a:r>
              <a:rPr lang="en-US" sz="3000" b="1" dirty="0" smtClean="0"/>
              <a:t>placed </a:t>
            </a:r>
            <a:r>
              <a:rPr lang="en-US" sz="3000" b="1" dirty="0"/>
              <a:t>outside of their </a:t>
            </a:r>
            <a:r>
              <a:rPr lang="en-US" sz="3000" b="1" dirty="0" smtClean="0"/>
              <a:t>area</a:t>
            </a:r>
            <a:r>
              <a:rPr lang="en-US" sz="3000" dirty="0" smtClean="0"/>
              <a:t>;</a:t>
            </a:r>
            <a:endParaRPr lang="en-US" sz="3000" dirty="0"/>
          </a:p>
          <a:p>
            <a:pPr lvl="0"/>
            <a:r>
              <a:rPr lang="en-US" sz="3000" dirty="0"/>
              <a:t>39% of fostered children are placed by </a:t>
            </a:r>
            <a:r>
              <a:rPr lang="en-US" sz="3000" dirty="0" smtClean="0"/>
              <a:t>independent providers;</a:t>
            </a:r>
          </a:p>
          <a:p>
            <a:pPr lvl="0"/>
            <a:r>
              <a:rPr lang="en-US" sz="3000" dirty="0" smtClean="0"/>
              <a:t>Virtual school function becomes statutory, Pupil Premium Plus of </a:t>
            </a:r>
            <a:r>
              <a:rPr lang="en-US" sz="3000" b="1" dirty="0" smtClean="0"/>
              <a:t>£1900</a:t>
            </a:r>
            <a:r>
              <a:rPr lang="en-US" sz="3000" dirty="0" smtClean="0"/>
              <a:t>.</a:t>
            </a:r>
            <a:endParaRPr lang="en-GB" sz="3000" dirty="0"/>
          </a:p>
          <a:p>
            <a:pPr marL="0" indent="0">
              <a:buNone/>
            </a:pPr>
            <a:endParaRPr lang="en-US" sz="3000" dirty="0" smtClean="0"/>
          </a:p>
          <a:p>
            <a:endParaRPr lang="en-US" sz="3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861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4800" y="952500"/>
            <a:ext cx="4787899" cy="54483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241800" y="2908300"/>
            <a:ext cx="157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Abuse or neglect 62%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82601" y="431800"/>
            <a:ext cx="75819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376092"/>
                </a:solidFill>
              </a:rPr>
              <a:t>Reasons for child placement </a:t>
            </a:r>
            <a:r>
              <a:rPr lang="en-US" sz="2400" dirty="0" smtClean="0">
                <a:solidFill>
                  <a:srgbClr val="000000"/>
                </a:solidFill>
              </a:rPr>
              <a:t>(source </a:t>
            </a:r>
            <a:r>
              <a:rPr lang="en-US" sz="2400" dirty="0" err="1" smtClean="0">
                <a:solidFill>
                  <a:srgbClr val="000000"/>
                </a:solidFill>
              </a:rPr>
              <a:t>DfE</a:t>
            </a:r>
            <a:r>
              <a:rPr lang="en-US" sz="2400" dirty="0" smtClean="0">
                <a:solidFill>
                  <a:srgbClr val="000000"/>
                </a:solidFill>
              </a:rPr>
              <a:t>, 2012)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0100" y="2425700"/>
            <a:ext cx="14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Family dysfunction 14%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01800" y="3616186"/>
            <a:ext cx="151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Acute family  stress 9%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1384300"/>
            <a:ext cx="172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Unacceptable  </a:t>
            </a:r>
            <a:r>
              <a:rPr lang="en-US" dirty="0" err="1" smtClean="0"/>
              <a:t>behaviour</a:t>
            </a:r>
            <a:r>
              <a:rPr lang="en-US" dirty="0" smtClean="0"/>
              <a:t> 2%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13100" y="1168401"/>
            <a:ext cx="260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Absent parenting 5%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" y="4826000"/>
            <a:ext cx="165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Parent illness or disability 4%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66700" y="5472330"/>
            <a:ext cx="21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Child disability 3%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353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9191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376092"/>
                </a:solidFill>
              </a:rPr>
              <a:t>Some outcomes of children in care in England </a:t>
            </a:r>
            <a:endParaRPr lang="en-US" sz="36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8143"/>
            <a:ext cx="8229600" cy="5025572"/>
          </a:xfrm>
        </p:spPr>
        <p:txBody>
          <a:bodyPr>
            <a:normAutofit fontScale="25000" lnSpcReduction="20000"/>
          </a:bodyPr>
          <a:lstStyle/>
          <a:p>
            <a:r>
              <a:rPr lang="en-GB" sz="11200" dirty="0" smtClean="0"/>
              <a:t>15% achieve </a:t>
            </a:r>
            <a:r>
              <a:rPr lang="en-GB" sz="11200" b="1" dirty="0" smtClean="0"/>
              <a:t>expected grades </a:t>
            </a:r>
            <a:r>
              <a:rPr lang="en-GB" sz="11200" dirty="0" smtClean="0"/>
              <a:t>at 16 years compared </a:t>
            </a:r>
            <a:r>
              <a:rPr lang="en-GB" sz="11200" dirty="0"/>
              <a:t>to </a:t>
            </a:r>
            <a:r>
              <a:rPr lang="en-GB" sz="11200" dirty="0" smtClean="0"/>
              <a:t>58% </a:t>
            </a:r>
            <a:r>
              <a:rPr lang="en-GB" sz="11200" dirty="0"/>
              <a:t>of all children – a gap of </a:t>
            </a:r>
            <a:r>
              <a:rPr lang="en-GB" sz="11200" dirty="0" smtClean="0"/>
              <a:t>43%;</a:t>
            </a:r>
          </a:p>
          <a:p>
            <a:pPr>
              <a:defRPr/>
            </a:pPr>
            <a:r>
              <a:rPr lang="en-GB" sz="11200" dirty="0"/>
              <a:t>achievement </a:t>
            </a:r>
            <a:r>
              <a:rPr lang="en-GB" sz="11200" b="1" dirty="0"/>
              <a:t>gap is lower at KS2 </a:t>
            </a:r>
            <a:r>
              <a:rPr lang="en-GB" sz="11200" dirty="0"/>
              <a:t>(</a:t>
            </a:r>
            <a:r>
              <a:rPr lang="en-GB" sz="11200" dirty="0" smtClean="0"/>
              <a:t>26% </a:t>
            </a:r>
            <a:r>
              <a:rPr lang="en-GB" sz="11200" dirty="0"/>
              <a:t>for Maths, </a:t>
            </a:r>
            <a:r>
              <a:rPr lang="en-GB" sz="11200" dirty="0" smtClean="0"/>
              <a:t>23% </a:t>
            </a:r>
            <a:r>
              <a:rPr lang="en-GB" sz="11200" dirty="0"/>
              <a:t>reading, 28% writing</a:t>
            </a:r>
            <a:r>
              <a:rPr lang="en-GB" sz="11200" dirty="0" smtClean="0"/>
              <a:t>);</a:t>
            </a:r>
            <a:endParaRPr lang="en-GB" sz="11200" dirty="0"/>
          </a:p>
          <a:p>
            <a:pPr>
              <a:defRPr/>
            </a:pPr>
            <a:r>
              <a:rPr lang="en-GB" sz="11200" dirty="0" smtClean="0"/>
              <a:t>Two times as likely </a:t>
            </a:r>
            <a:r>
              <a:rPr lang="en-GB" sz="11200" dirty="0"/>
              <a:t>to be </a:t>
            </a:r>
            <a:r>
              <a:rPr lang="en-GB" sz="11200" b="1" dirty="0"/>
              <a:t>permanently </a:t>
            </a:r>
            <a:r>
              <a:rPr lang="en-GB" sz="11200" b="1" dirty="0" smtClean="0"/>
              <a:t>excluded</a:t>
            </a:r>
            <a:r>
              <a:rPr lang="en-GB" sz="11200" dirty="0" smtClean="0"/>
              <a:t>;</a:t>
            </a:r>
            <a:endParaRPr lang="en-GB" sz="11200" dirty="0"/>
          </a:p>
          <a:p>
            <a:pPr>
              <a:defRPr/>
            </a:pPr>
            <a:r>
              <a:rPr lang="en-GB" sz="11200" dirty="0" smtClean="0"/>
              <a:t>Three times as </a:t>
            </a:r>
            <a:r>
              <a:rPr lang="en-GB" sz="11200" dirty="0"/>
              <a:t>likely to have a </a:t>
            </a:r>
            <a:r>
              <a:rPr lang="en-GB" sz="11200" b="1" dirty="0"/>
              <a:t>fixed term </a:t>
            </a:r>
            <a:r>
              <a:rPr lang="en-GB" sz="11200" b="1" dirty="0" smtClean="0"/>
              <a:t>exclusion</a:t>
            </a:r>
            <a:r>
              <a:rPr lang="en-GB" sz="11200" dirty="0" smtClean="0"/>
              <a:t>;</a:t>
            </a:r>
          </a:p>
          <a:p>
            <a:r>
              <a:rPr lang="en-GB" sz="11200" dirty="0" smtClean="0"/>
              <a:t>Only </a:t>
            </a:r>
            <a:r>
              <a:rPr lang="en-US" sz="11200" dirty="0" smtClean="0"/>
              <a:t>8</a:t>
            </a:r>
            <a:r>
              <a:rPr lang="en-US" sz="11200" dirty="0"/>
              <a:t>% </a:t>
            </a:r>
            <a:r>
              <a:rPr lang="en-US" sz="11200" b="1" dirty="0" smtClean="0"/>
              <a:t>access HE </a:t>
            </a:r>
            <a:r>
              <a:rPr lang="en-US" sz="11200" dirty="0" smtClean="0"/>
              <a:t>compared </a:t>
            </a:r>
            <a:r>
              <a:rPr lang="en-US" sz="11200" dirty="0"/>
              <a:t>to &gt;</a:t>
            </a:r>
            <a:r>
              <a:rPr lang="en-US" sz="11200" dirty="0" smtClean="0"/>
              <a:t> </a:t>
            </a:r>
            <a:r>
              <a:rPr lang="en-US" sz="11200" dirty="0"/>
              <a:t>50% </a:t>
            </a:r>
            <a:r>
              <a:rPr lang="en-US" sz="11200" dirty="0" smtClean="0"/>
              <a:t>of general population;</a:t>
            </a:r>
          </a:p>
          <a:p>
            <a:r>
              <a:rPr lang="en-US" sz="11200" dirty="0" smtClean="0"/>
              <a:t>educational </a:t>
            </a:r>
            <a:r>
              <a:rPr lang="en-US" sz="11200" dirty="0"/>
              <a:t>experiences and outcomes contribute to later </a:t>
            </a:r>
            <a:r>
              <a:rPr lang="en-US" sz="11200" b="1" dirty="0"/>
              <a:t>health, employment </a:t>
            </a:r>
            <a:r>
              <a:rPr lang="en-US" sz="11200" dirty="0" smtClean="0"/>
              <a:t>(22</a:t>
            </a:r>
            <a:r>
              <a:rPr lang="en-US" sz="11200" dirty="0"/>
              <a:t>% unemployment rate),</a:t>
            </a:r>
            <a:r>
              <a:rPr lang="en-US" sz="11200" b="1" dirty="0"/>
              <a:t> involvement in crime</a:t>
            </a:r>
            <a:r>
              <a:rPr lang="en-US" sz="11200" dirty="0"/>
              <a:t> (27% of those in </a:t>
            </a:r>
            <a:r>
              <a:rPr lang="en-US" sz="11200" dirty="0" smtClean="0"/>
              <a:t>prison).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9600" dirty="0" err="1" smtClean="0"/>
              <a:t>DfE</a:t>
            </a:r>
            <a:r>
              <a:rPr lang="en-GB" sz="9600" dirty="0" smtClean="0"/>
              <a:t> (2013) Statistical First Release 11 Dec 2013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xmlns="" val="309211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429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600" b="0" dirty="0" smtClean="0">
                <a:solidFill>
                  <a:srgbClr val="000000"/>
                </a:solidFill>
              </a:rPr>
              <a:t> </a:t>
            </a:r>
            <a:r>
              <a:rPr lang="en-GB" sz="3200" b="1" dirty="0" smtClean="0">
                <a:solidFill>
                  <a:srgbClr val="376092"/>
                </a:solidFill>
              </a:rPr>
              <a:t>The longer in care, the better the performance </a:t>
            </a:r>
            <a:r>
              <a:rPr lang="en-GB" sz="2000" b="0" dirty="0" smtClean="0">
                <a:solidFill>
                  <a:srgbClr val="000000"/>
                </a:solidFill>
              </a:rPr>
              <a:t>(source </a:t>
            </a:r>
            <a:r>
              <a:rPr lang="en-GB" sz="2000" b="0" dirty="0" err="1" smtClean="0">
                <a:solidFill>
                  <a:srgbClr val="000000"/>
                </a:solidFill>
              </a:rPr>
              <a:t>DfE</a:t>
            </a:r>
            <a:r>
              <a:rPr lang="en-GB" sz="2000" b="0" dirty="0" smtClean="0">
                <a:solidFill>
                  <a:srgbClr val="000000"/>
                </a:solidFill>
              </a:rPr>
              <a:t>, 2013)</a:t>
            </a:r>
          </a:p>
        </p:txBody>
      </p:sp>
      <p:graphicFrame>
        <p:nvGraphicFramePr>
          <p:cNvPr id="16386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301456997"/>
              </p:ext>
            </p:extLst>
          </p:nvPr>
        </p:nvGraphicFramePr>
        <p:xfrm>
          <a:off x="5076825" y="2403475"/>
          <a:ext cx="3328988" cy="2238375"/>
        </p:xfrm>
        <a:graphic>
          <a:graphicData uri="http://schemas.openxmlformats.org/presentationml/2006/ole">
            <p:oleObj spid="_x0000_s1051" name="Chart" r:id="rId3" imgW="5769000" imgH="3876480" progId="MSGraph.Chart.8">
              <p:embed followColorScheme="full"/>
            </p:oleObj>
          </a:graphicData>
        </a:graphic>
      </p:graphicFrame>
      <p:sp>
        <p:nvSpPr>
          <p:cNvPr id="612357" name="Text Box 5"/>
          <p:cNvSpPr txBox="1">
            <a:spLocks noChangeArrowheads="1"/>
          </p:cNvSpPr>
          <p:nvPr/>
        </p:nvSpPr>
        <p:spPr bwMode="auto">
          <a:xfrm>
            <a:off x="8748713" y="0"/>
            <a:ext cx="395287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400" b="1">
                <a:solidFill>
                  <a:srgbClr val="104F75"/>
                </a:solidFill>
                <a:cs typeface="+mn-cs"/>
              </a:rPr>
              <a:t>11</a:t>
            </a:r>
          </a:p>
        </p:txBody>
      </p:sp>
      <p:graphicFrame>
        <p:nvGraphicFramePr>
          <p:cNvPr id="7" name="Chart 6" descr="Length of time in care by educational attainment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04827593"/>
              </p:ext>
            </p:extLst>
          </p:nvPr>
        </p:nvGraphicFramePr>
        <p:xfrm>
          <a:off x="457200" y="1586955"/>
          <a:ext cx="79208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67950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85738"/>
            <a:ext cx="8089900" cy="10334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200" b="1" dirty="0" smtClean="0">
                <a:solidFill>
                  <a:srgbClr val="376092"/>
                </a:solidFill>
              </a:rPr>
              <a:t>The fewer changes in placement, the better the performance</a:t>
            </a:r>
            <a:r>
              <a:rPr lang="en-GB" sz="3200" dirty="0">
                <a:solidFill>
                  <a:srgbClr val="104F75"/>
                </a:solidFill>
              </a:rPr>
              <a:t> </a:t>
            </a:r>
            <a:r>
              <a:rPr lang="en-GB" sz="2400" dirty="0" smtClean="0">
                <a:solidFill>
                  <a:srgbClr val="104F75"/>
                </a:solidFill>
              </a:rPr>
              <a:t>(source </a:t>
            </a:r>
            <a:r>
              <a:rPr lang="en-GB" sz="2400" dirty="0" err="1" smtClean="0">
                <a:solidFill>
                  <a:srgbClr val="104F75"/>
                </a:solidFill>
              </a:rPr>
              <a:t>DfE</a:t>
            </a:r>
            <a:r>
              <a:rPr lang="en-GB" sz="2400" dirty="0" smtClean="0">
                <a:solidFill>
                  <a:srgbClr val="104F75"/>
                </a:solidFill>
              </a:rPr>
              <a:t>, 2013)</a:t>
            </a:r>
            <a:endParaRPr lang="en-GB" sz="2400" b="0" dirty="0" smtClean="0">
              <a:solidFill>
                <a:srgbClr val="104F75"/>
              </a:solidFill>
            </a:endParaRPr>
          </a:p>
        </p:txBody>
      </p:sp>
      <p:graphicFrame>
        <p:nvGraphicFramePr>
          <p:cNvPr id="15362" name="Object 3"/>
          <p:cNvGraphicFramePr>
            <a:graphicFrameLocks noGrp="1" noChangeAspect="1"/>
          </p:cNvGraphicFramePr>
          <p:nvPr>
            <p:ph type="chart" sz="half" idx="4294967295"/>
            <p:extLst>
              <p:ext uri="{D42A27DB-BD31-4B8C-83A1-F6EECF244321}">
                <p14:modId xmlns:p14="http://schemas.microsoft.com/office/powerpoint/2010/main" xmlns="" val="14981111"/>
              </p:ext>
            </p:extLst>
          </p:nvPr>
        </p:nvGraphicFramePr>
        <p:xfrm>
          <a:off x="5497513" y="2403475"/>
          <a:ext cx="3328987" cy="2238375"/>
        </p:xfrm>
        <a:graphic>
          <a:graphicData uri="http://schemas.openxmlformats.org/presentationml/2006/ole">
            <p:oleObj spid="_x0000_s2078" name="Chart" r:id="rId3" imgW="5769000" imgH="3876480" progId="MSGraph.Chart.8">
              <p:embed followColorScheme="full"/>
            </p:oleObj>
          </a:graphicData>
        </a:graphic>
      </p:graphicFrame>
      <p:sp>
        <p:nvSpPr>
          <p:cNvPr id="676868" name="Text Box 4"/>
          <p:cNvSpPr txBox="1">
            <a:spLocks noChangeArrowheads="1"/>
          </p:cNvSpPr>
          <p:nvPr/>
        </p:nvSpPr>
        <p:spPr bwMode="auto">
          <a:xfrm>
            <a:off x="8748713" y="0"/>
            <a:ext cx="395287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400" b="1">
                <a:solidFill>
                  <a:srgbClr val="104F75"/>
                </a:solidFill>
                <a:cs typeface="+mn-cs"/>
              </a:rPr>
              <a:t>10</a:t>
            </a:r>
          </a:p>
        </p:txBody>
      </p:sp>
      <p:graphicFrame>
        <p:nvGraphicFramePr>
          <p:cNvPr id="7" name="Chart 6" descr="Key Stage 4 attainment for looked after children by stability in year&#10;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38114330"/>
              </p:ext>
            </p:extLst>
          </p:nvPr>
        </p:nvGraphicFramePr>
        <p:xfrm>
          <a:off x="467544" y="1482287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9230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5027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What does the international research evidence tell us about improving educational outcomes?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5333"/>
            <a:ext cx="8229600" cy="542168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 smtClean="0"/>
              <a:t>Some foster </a:t>
            </a:r>
            <a:r>
              <a:rPr lang="en-US" sz="9600" dirty="0" err="1"/>
              <a:t>carer</a:t>
            </a:r>
            <a:r>
              <a:rPr lang="en-US" sz="9600" dirty="0"/>
              <a:t> training in </a:t>
            </a:r>
            <a:r>
              <a:rPr lang="en-US" sz="9600" dirty="0" err="1"/>
              <a:t>behaviour</a:t>
            </a:r>
            <a:r>
              <a:rPr lang="en-US" sz="9600" dirty="0"/>
              <a:t> (e.g. </a:t>
            </a:r>
            <a:r>
              <a:rPr lang="en-US" sz="9600" i="1" dirty="0" smtClean="0"/>
              <a:t>Fostering Changes</a:t>
            </a:r>
            <a:r>
              <a:rPr lang="en-US" sz="9600" dirty="0" smtClean="0"/>
              <a:t>, </a:t>
            </a:r>
            <a:r>
              <a:rPr lang="en-US" sz="9600" dirty="0" err="1" smtClean="0"/>
              <a:t>Briskman</a:t>
            </a:r>
            <a:r>
              <a:rPr lang="en-US" sz="9600" dirty="0" smtClean="0"/>
              <a:t> </a:t>
            </a:r>
            <a:r>
              <a:rPr lang="en-US" sz="9600" dirty="0"/>
              <a:t>&amp; Scott 2012</a:t>
            </a:r>
            <a:r>
              <a:rPr lang="en-US" sz="9600" dirty="0" smtClean="0"/>
              <a:t>) improve education outcomes;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Flynn </a:t>
            </a:r>
            <a:r>
              <a:rPr lang="en-US" sz="9600" dirty="0"/>
              <a:t>et al. </a:t>
            </a:r>
            <a:r>
              <a:rPr lang="en-US" sz="9600" dirty="0" smtClean="0"/>
              <a:t>(2012</a:t>
            </a:r>
            <a:r>
              <a:rPr lang="en-US" sz="9600" dirty="0"/>
              <a:t>) reported enhanced </a:t>
            </a:r>
            <a:r>
              <a:rPr lang="en-US" sz="9600" dirty="0" smtClean="0"/>
              <a:t>sentence comprehension </a:t>
            </a:r>
            <a:r>
              <a:rPr lang="en-US" sz="9600" dirty="0"/>
              <a:t>and reading outcomes when </a:t>
            </a:r>
            <a:r>
              <a:rPr lang="en-US" sz="9600" dirty="0" err="1"/>
              <a:t>carers</a:t>
            </a:r>
            <a:r>
              <a:rPr lang="en-US" sz="9600" dirty="0"/>
              <a:t> undertook 2.5 hours reading activities a </a:t>
            </a:r>
            <a:r>
              <a:rPr lang="en-US" sz="9600" dirty="0" smtClean="0"/>
              <a:t>week;</a:t>
            </a:r>
          </a:p>
          <a:p>
            <a:pPr>
              <a:lnSpc>
                <a:spcPct val="120000"/>
              </a:lnSpc>
            </a:pPr>
            <a:r>
              <a:rPr lang="en-US" sz="9600" dirty="0" err="1" smtClean="0"/>
              <a:t>Alfano</a:t>
            </a:r>
            <a:r>
              <a:rPr lang="en-US" sz="9600" dirty="0" smtClean="0"/>
              <a:t> (2010) demonstrated improvements in reading using paired reading with foster </a:t>
            </a:r>
            <a:r>
              <a:rPr lang="en-US" sz="9600" dirty="0" err="1" smtClean="0"/>
              <a:t>carers</a:t>
            </a:r>
            <a:r>
              <a:rPr lang="en-US" sz="9600" dirty="0" smtClean="0"/>
              <a:t> and primary school children; 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Points </a:t>
            </a:r>
            <a:r>
              <a:rPr lang="en-US" sz="9600" dirty="0"/>
              <a:t>of transition e.g. school transfer, are particularly problematic for children in </a:t>
            </a:r>
            <a:r>
              <a:rPr lang="en-US" sz="9600" dirty="0" smtClean="0"/>
              <a:t>care (</a:t>
            </a:r>
            <a:r>
              <a:rPr lang="en-US" sz="9600" dirty="0" err="1" smtClean="0"/>
              <a:t>Berridge</a:t>
            </a:r>
            <a:r>
              <a:rPr lang="en-US" sz="9600" dirty="0" smtClean="0"/>
              <a:t>, 2012);</a:t>
            </a:r>
          </a:p>
          <a:p>
            <a:pPr>
              <a:lnSpc>
                <a:spcPct val="120000"/>
              </a:lnSpc>
            </a:pPr>
            <a:r>
              <a:rPr lang="en-US" sz="9600" dirty="0"/>
              <a:t>M</a:t>
            </a:r>
            <a:r>
              <a:rPr lang="en-US" sz="9600" dirty="0" smtClean="0"/>
              <a:t>entors</a:t>
            </a:r>
            <a:r>
              <a:rPr lang="en-US" sz="9600" dirty="0"/>
              <a:t>, </a:t>
            </a:r>
            <a:r>
              <a:rPr lang="en-US" sz="9600" dirty="0" smtClean="0"/>
              <a:t>maximizing </a:t>
            </a:r>
            <a:r>
              <a:rPr lang="en-US" sz="9600" dirty="0"/>
              <a:t>placement and school stability, </a:t>
            </a:r>
            <a:r>
              <a:rPr lang="en-US" sz="9600" dirty="0" smtClean="0"/>
              <a:t>aggressively </a:t>
            </a:r>
            <a:r>
              <a:rPr lang="en-US" sz="9600" dirty="0"/>
              <a:t>pursuing educational supports, and treating mental health problems that may act as barriers to classroom </a:t>
            </a:r>
            <a:r>
              <a:rPr lang="en-US" sz="9600" dirty="0" smtClean="0"/>
              <a:t>success (</a:t>
            </a:r>
            <a:r>
              <a:rPr lang="en-US" sz="9600" dirty="0" err="1" smtClean="0"/>
              <a:t>Pecora</a:t>
            </a:r>
            <a:r>
              <a:rPr lang="en-US" sz="9600" dirty="0" smtClean="0"/>
              <a:t> et al, 2012). </a:t>
            </a:r>
            <a:endParaRPr lang="en-US" sz="9600" dirty="0"/>
          </a:p>
          <a:p>
            <a:endParaRPr lang="en-US" sz="96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0082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1602</Words>
  <Application>Microsoft Office PowerPoint</Application>
  <PresentationFormat>On-screen Show (4:3)</PresentationFormat>
  <Paragraphs>144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Chart</vt:lpstr>
      <vt:lpstr>     </vt:lpstr>
      <vt:lpstr>What I will cover</vt:lpstr>
      <vt:lpstr>Rees Centre for Research in Fostering and Education</vt:lpstr>
      <vt:lpstr>Provision for children in care in England</vt:lpstr>
      <vt:lpstr>Slide 5</vt:lpstr>
      <vt:lpstr>Some outcomes of children in care in England </vt:lpstr>
      <vt:lpstr> The longer in care, the better the performance (source DfE, 2013)</vt:lpstr>
      <vt:lpstr>The fewer changes in placement, the better the performance (source DfE, 2013)</vt:lpstr>
      <vt:lpstr>What does the international research evidence tell us about improving educational outcomes?</vt:lpstr>
      <vt:lpstr>Review of risk and protective factors in educational outcomes: early findings - Aoife O’Higgins</vt:lpstr>
      <vt:lpstr>The Educational Progress of Looked After Children in England: funded by the Nuffield Foundation</vt:lpstr>
      <vt:lpstr>Questions that will be addressed</vt:lpstr>
      <vt:lpstr>The Educational Progress of Looked After Children in England</vt:lpstr>
      <vt:lpstr>Listen to care-experienced young people</vt:lpstr>
      <vt:lpstr>What can schools and fostering services do to improve outcomes?</vt:lpstr>
      <vt:lpstr>How you can be involved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Rees Centre for Research in Fostering and Education</dc:title>
  <dc:creator>Judy Sebba</dc:creator>
  <cp:lastModifiedBy>SallyW</cp:lastModifiedBy>
  <cp:revision>24</cp:revision>
  <dcterms:created xsi:type="dcterms:W3CDTF">2013-10-23T15:45:19Z</dcterms:created>
  <dcterms:modified xsi:type="dcterms:W3CDTF">2014-06-26T08:23:30Z</dcterms:modified>
</cp:coreProperties>
</file>