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04" r:id="rId2"/>
    <p:sldId id="305" r:id="rId3"/>
    <p:sldId id="299" r:id="rId4"/>
    <p:sldId id="306" r:id="rId5"/>
    <p:sldId id="296" r:id="rId6"/>
    <p:sldId id="300" r:id="rId7"/>
    <p:sldId id="301" r:id="rId8"/>
    <p:sldId id="303" r:id="rId9"/>
    <p:sldId id="302" r:id="rId10"/>
    <p:sldId id="307" r:id="rId11"/>
    <p:sldId id="312" r:id="rId12"/>
    <p:sldId id="315" r:id="rId13"/>
    <p:sldId id="317" r:id="rId14"/>
    <p:sldId id="316" r:id="rId15"/>
    <p:sldId id="318" r:id="rId16"/>
    <p:sldId id="319" r:id="rId17"/>
    <p:sldId id="309" r:id="rId18"/>
    <p:sldId id="320" r:id="rId19"/>
    <p:sldId id="321" r:id="rId20"/>
    <p:sldId id="32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96" autoAdjust="0"/>
  </p:normalViewPr>
  <p:slideViewPr>
    <p:cSldViewPr snapToGrid="0" snapToObjects="1">
      <p:cViewPr>
        <p:scale>
          <a:sx n="100" d="100"/>
          <a:sy n="100" d="100"/>
        </p:scale>
        <p:origin x="-1632" y="-7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LONNETAPP01\ASDDATA\CFD3\CLA\Returns%20home%20and%20placement%20stability\Stability%20and%20attainment%20for%20QA_A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'KS4 charts'!$B$19</c:f>
              <c:strCache>
                <c:ptCount val="1"/>
                <c:pt idx="0">
                  <c:v>5+ GCSEs at grades A*-C</c:v>
                </c:pt>
              </c:strCache>
            </c:strRef>
          </c:tx>
          <c:cat>
            <c:strRef>
              <c:f>'KS4 charts'!$A$20:$A$26</c:f>
              <c:strCache>
                <c:ptCount val="7"/>
                <c:pt idx="0">
                  <c:v>12 to 18 months</c:v>
                </c:pt>
                <c:pt idx="1">
                  <c:v>18 months to 2 years</c:v>
                </c:pt>
                <c:pt idx="2">
                  <c:v>2 to 3 years</c:v>
                </c:pt>
                <c:pt idx="3">
                  <c:v>3 to 4 years</c:v>
                </c:pt>
                <c:pt idx="4">
                  <c:v>4 to 5 years</c:v>
                </c:pt>
                <c:pt idx="5">
                  <c:v>5 to 6 years</c:v>
                </c:pt>
                <c:pt idx="6">
                  <c:v>6 years or more</c:v>
                </c:pt>
              </c:strCache>
            </c:strRef>
          </c:cat>
          <c:val>
            <c:numRef>
              <c:f>'KS4 charts'!$B$20:$B$26</c:f>
              <c:numCache>
                <c:formatCode>General</c:formatCode>
                <c:ptCount val="7"/>
                <c:pt idx="0">
                  <c:v>29.0249433106576</c:v>
                </c:pt>
                <c:pt idx="1">
                  <c:v>30.28953229398649</c:v>
                </c:pt>
                <c:pt idx="2">
                  <c:v>32.40469208211142</c:v>
                </c:pt>
                <c:pt idx="3">
                  <c:v>35.65573770491803</c:v>
                </c:pt>
                <c:pt idx="4">
                  <c:v>35.24590163934425</c:v>
                </c:pt>
                <c:pt idx="5">
                  <c:v>40.44585987261144</c:v>
                </c:pt>
                <c:pt idx="6">
                  <c:v>41.31366016182748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'KS4 charts'!$C$19</c:f>
              <c:strCache>
                <c:ptCount val="1"/>
                <c:pt idx="0">
                  <c:v>5+ GCSEs at grades A*-c including English and mathematics</c:v>
                </c:pt>
              </c:strCache>
            </c:strRef>
          </c:tx>
          <c:cat>
            <c:strRef>
              <c:f>'KS4 charts'!$A$20:$A$26</c:f>
              <c:strCache>
                <c:ptCount val="7"/>
                <c:pt idx="0">
                  <c:v>12 to 18 months</c:v>
                </c:pt>
                <c:pt idx="1">
                  <c:v>18 months to 2 years</c:v>
                </c:pt>
                <c:pt idx="2">
                  <c:v>2 to 3 years</c:v>
                </c:pt>
                <c:pt idx="3">
                  <c:v>3 to 4 years</c:v>
                </c:pt>
                <c:pt idx="4">
                  <c:v>4 to 5 years</c:v>
                </c:pt>
                <c:pt idx="5">
                  <c:v>5 to 6 years</c:v>
                </c:pt>
                <c:pt idx="6">
                  <c:v>6 years or more</c:v>
                </c:pt>
              </c:strCache>
            </c:strRef>
          </c:cat>
          <c:val>
            <c:numRef>
              <c:f>'KS4 charts'!$C$20:$C$26</c:f>
              <c:numCache>
                <c:formatCode>General</c:formatCode>
                <c:ptCount val="7"/>
                <c:pt idx="0">
                  <c:v>11.33786848072562</c:v>
                </c:pt>
                <c:pt idx="1">
                  <c:v>9.131403118040088</c:v>
                </c:pt>
                <c:pt idx="2">
                  <c:v>9.97067448680352</c:v>
                </c:pt>
                <c:pt idx="3">
                  <c:v>14.13934426229508</c:v>
                </c:pt>
                <c:pt idx="4">
                  <c:v>13.66120218579235</c:v>
                </c:pt>
                <c:pt idx="5">
                  <c:v>17.8343949044586</c:v>
                </c:pt>
                <c:pt idx="6">
                  <c:v>17.80104712041885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4087576"/>
        <c:axId val="2105830312"/>
      </c:lineChart>
      <c:catAx>
        <c:axId val="-2104087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Length of time in care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5830312"/>
        <c:crosses val="autoZero"/>
        <c:auto val="1"/>
        <c:lblAlgn val="ctr"/>
        <c:lblOffset val="100"/>
        <c:noMultiLvlLbl val="0"/>
      </c:catAx>
      <c:valAx>
        <c:axId val="21058303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Percentage achieving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040875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71CFF-CAB3-1146-8D89-0BB99A4811DB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B5D30-526D-1B4F-88C7-8CF98F10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32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C7874-029E-9A4C-B517-88CA6AC5CC06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988F2-59E8-2E47-B5F8-A155B187F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56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988F2-59E8-2E47-B5F8-A155B187F2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35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What’s the point of a systematic review?</a:t>
            </a:r>
            <a:r>
              <a:rPr lang="en-GB" baseline="0" dirty="0" smtClean="0"/>
              <a:t> </a:t>
            </a:r>
          </a:p>
          <a:p>
            <a:r>
              <a:rPr lang="en-GB" baseline="0" dirty="0" smtClean="0"/>
              <a:t>Evidence we can trust – evidence in a systematic way </a:t>
            </a:r>
          </a:p>
          <a:p>
            <a:r>
              <a:rPr lang="en-GB" baseline="0" dirty="0" smtClean="0"/>
              <a:t>Protocol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988F2-59E8-2E47-B5F8-A155B187F2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513" y="16859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3479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0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6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8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2650" y="6126163"/>
            <a:ext cx="44497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38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0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3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0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9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1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0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7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07A58-158F-F84C-A6E2-A9467FE71820}" type="datetimeFigureOut">
              <a:rPr lang="en-US" smtClean="0"/>
              <a:t>02/09/2014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5DD96-BFE9-F444-A49E-56D753D6F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401638" y="1371600"/>
            <a:ext cx="8231187" cy="1716088"/>
          </a:xfrm>
        </p:spPr>
        <p:txBody>
          <a:bodyPr/>
          <a:lstStyle/>
          <a:p>
            <a:r>
              <a:rPr lang="en-GB" sz="2400" dirty="0">
                <a:solidFill>
                  <a:schemeClr val="tx2"/>
                </a:solidFill>
              </a:rPr>
              <a:t>What are the factors associated with the educational outcomes of children in </a:t>
            </a:r>
            <a:r>
              <a:rPr lang="en-GB" sz="2400" dirty="0" smtClean="0">
                <a:solidFill>
                  <a:schemeClr val="tx2"/>
                </a:solidFill>
              </a:rPr>
              <a:t>care? </a:t>
            </a:r>
            <a:r>
              <a:rPr lang="en-GB" sz="2400" dirty="0">
                <a:solidFill>
                  <a:schemeClr val="tx2"/>
                </a:solidFill>
              </a:rPr>
              <a:t>A systematic </a:t>
            </a:r>
            <a:r>
              <a:rPr lang="en-GB" sz="2400" dirty="0" smtClean="0">
                <a:solidFill>
                  <a:schemeClr val="tx2"/>
                </a:solidFill>
              </a:rPr>
              <a:t>review.</a:t>
            </a:r>
            <a:r>
              <a:rPr lang="en-GB" sz="2400" dirty="0">
                <a:latin typeface="Calibri" charset="0"/>
              </a:rPr>
              <a:t/>
            </a:r>
            <a:br>
              <a:rPr lang="en-GB" sz="2400" dirty="0">
                <a:latin typeface="Calibri" charset="0"/>
              </a:rPr>
            </a:br>
            <a:endParaRPr lang="en-US" sz="2400" dirty="0">
              <a:latin typeface="Calibri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367" name="Picture 6" descr="Rees Centre 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241300"/>
            <a:ext cx="44592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01638" y="5219700"/>
            <a:ext cx="8231187" cy="1485900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Aoife O’Higgins</a:t>
            </a:r>
          </a:p>
          <a:p>
            <a:r>
              <a:rPr lang="en-US" sz="2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Rees Centre for Research in Fostering and Education</a:t>
            </a:r>
          </a:p>
          <a:p>
            <a:r>
              <a:rPr lang="en-US" sz="2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aoife.ohiggins@education.ox.ac.uk</a:t>
            </a:r>
            <a:endParaRPr lang="en-US" sz="2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3584" y="2725285"/>
            <a:ext cx="2639516" cy="225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274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241" y="3962400"/>
            <a:ext cx="5082559" cy="20701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Individual factors:</a:t>
            </a:r>
          </a:p>
          <a:p>
            <a:r>
              <a:rPr lang="en-GB" dirty="0" smtClean="0"/>
              <a:t>Age</a:t>
            </a:r>
          </a:p>
          <a:p>
            <a:r>
              <a:rPr lang="en-GB" dirty="0" smtClean="0"/>
              <a:t>Gender</a:t>
            </a:r>
          </a:p>
          <a:p>
            <a:r>
              <a:rPr lang="en-GB" dirty="0" smtClean="0"/>
              <a:t>Ethnicity</a:t>
            </a:r>
          </a:p>
          <a:p>
            <a:r>
              <a:rPr lang="en-GB" dirty="0" smtClean="0"/>
              <a:t>Special Educational Needs</a:t>
            </a:r>
          </a:p>
          <a:p>
            <a:r>
              <a:rPr lang="en-GB" dirty="0" smtClean="0"/>
              <a:t>Behavioural problems</a:t>
            </a:r>
          </a:p>
          <a:p>
            <a:r>
              <a:rPr lang="en-GB" dirty="0" smtClean="0"/>
              <a:t>Mental Health</a:t>
            </a:r>
          </a:p>
          <a:p>
            <a:r>
              <a:rPr lang="en-GB" dirty="0" smtClean="0"/>
              <a:t>IQ</a:t>
            </a:r>
          </a:p>
          <a:p>
            <a:r>
              <a:rPr lang="en-GB" dirty="0" smtClean="0"/>
              <a:t>Language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reviews: findings (cont.)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17593" y="5791200"/>
            <a:ext cx="2538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(</a:t>
            </a:r>
            <a:r>
              <a:rPr lang="en-GB" sz="1200" dirty="0" err="1" smtClean="0"/>
              <a:t>Bronfennbrenner</a:t>
            </a:r>
            <a:r>
              <a:rPr lang="en-GB" sz="1200" dirty="0" smtClean="0"/>
              <a:t>, 1979)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65596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75500" cy="4444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Family factors:</a:t>
            </a:r>
          </a:p>
          <a:p>
            <a:r>
              <a:rPr lang="en-GB" dirty="0" smtClean="0"/>
              <a:t>Birth families</a:t>
            </a:r>
          </a:p>
          <a:p>
            <a:r>
              <a:rPr lang="en-GB" dirty="0" smtClean="0"/>
              <a:t>Carer characteristics</a:t>
            </a:r>
          </a:p>
          <a:p>
            <a:r>
              <a:rPr lang="en-GB" dirty="0" smtClean="0"/>
              <a:t>Carer level of education</a:t>
            </a:r>
          </a:p>
          <a:p>
            <a:r>
              <a:rPr lang="en-GB" dirty="0" smtClean="0"/>
              <a:t>Carer aspirations / expectations</a:t>
            </a:r>
          </a:p>
          <a:p>
            <a:r>
              <a:rPr lang="en-GB" dirty="0" smtClean="0"/>
              <a:t>Carer involvement (school / home)</a:t>
            </a:r>
          </a:p>
          <a:p>
            <a:r>
              <a:rPr lang="en-GB" dirty="0" smtClean="0"/>
              <a:t>Home characteristics</a:t>
            </a:r>
          </a:p>
          <a:p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reviews: findings (cont.)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15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75500" cy="4444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Care history factors:</a:t>
            </a:r>
          </a:p>
          <a:p>
            <a:r>
              <a:rPr lang="en-GB" dirty="0" smtClean="0"/>
              <a:t>Age at entry</a:t>
            </a:r>
          </a:p>
          <a:p>
            <a:r>
              <a:rPr lang="en-GB" dirty="0" smtClean="0"/>
              <a:t>Reason for entry</a:t>
            </a:r>
          </a:p>
          <a:p>
            <a:r>
              <a:rPr lang="en-GB" dirty="0" smtClean="0"/>
              <a:t>Length of time in care</a:t>
            </a:r>
          </a:p>
          <a:p>
            <a:r>
              <a:rPr lang="en-GB" dirty="0" smtClean="0"/>
              <a:t>Number of placements / stability</a:t>
            </a:r>
          </a:p>
          <a:p>
            <a:r>
              <a:rPr lang="en-GB" dirty="0" smtClean="0"/>
              <a:t>Placement type</a:t>
            </a:r>
          </a:p>
          <a:p>
            <a:r>
              <a:rPr lang="en-GB" dirty="0" smtClean="0"/>
              <a:t>Social work</a:t>
            </a:r>
          </a:p>
          <a:p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reviews: findings (cont.)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6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75500" cy="4673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School factors:</a:t>
            </a:r>
          </a:p>
          <a:p>
            <a:r>
              <a:rPr lang="en-GB" dirty="0" smtClean="0"/>
              <a:t>School transfers</a:t>
            </a:r>
          </a:p>
          <a:p>
            <a:r>
              <a:rPr lang="en-GB" dirty="0" smtClean="0"/>
              <a:t>Aspirations for further/higher education</a:t>
            </a:r>
          </a:p>
          <a:p>
            <a:r>
              <a:rPr lang="en-GB" dirty="0" smtClean="0"/>
              <a:t>Attendance</a:t>
            </a:r>
          </a:p>
          <a:p>
            <a:r>
              <a:rPr lang="en-GB" dirty="0" smtClean="0"/>
              <a:t>Grade retention</a:t>
            </a:r>
          </a:p>
          <a:p>
            <a:r>
              <a:rPr lang="en-GB" dirty="0" smtClean="0"/>
              <a:t>Receiving extra help (intervention)</a:t>
            </a:r>
          </a:p>
          <a:p>
            <a:r>
              <a:rPr lang="en-GB" dirty="0" smtClean="0"/>
              <a:t>Teachers expectations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No studies looked at structural factors…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reviews: findings (cont.)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7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Example: length of time in care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 descr="Length of time in care by educational attainment " title="Slide 2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175500" cy="444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07099" y="5016500"/>
            <a:ext cx="3135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(Department for Education for England, 2013)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06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Example: length of time in care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01"/>
            <a:ext cx="7874000" cy="4876800"/>
          </a:xfrm>
        </p:spPr>
        <p:txBody>
          <a:bodyPr>
            <a:normAutofit fontScale="70000" lnSpcReduction="20000"/>
          </a:bodyPr>
          <a:lstStyle/>
          <a:p>
            <a:r>
              <a:rPr lang="en-GB" u="sng" dirty="0" smtClean="0">
                <a:uFill>
                  <a:solidFill>
                    <a:srgbClr val="FF0000"/>
                  </a:solidFill>
                </a:uFill>
              </a:rPr>
              <a:t>Educational </a:t>
            </a:r>
            <a:r>
              <a:rPr lang="en-GB" u="sng" dirty="0">
                <a:uFill>
                  <a:solidFill>
                    <a:srgbClr val="FF0000"/>
                  </a:solidFill>
                </a:uFill>
              </a:rPr>
              <a:t>outcomes of children in care in study samples did not vary by the length of time children spent in </a:t>
            </a:r>
            <a:r>
              <a:rPr lang="en-GB" u="sng" dirty="0" smtClean="0">
                <a:uFill>
                  <a:solidFill>
                    <a:srgbClr val="FF0000"/>
                  </a:solidFill>
                </a:uFill>
              </a:rPr>
              <a:t>care </a:t>
            </a:r>
            <a:r>
              <a:rPr lang="en-GB" dirty="0" smtClean="0"/>
              <a:t>(Aldgate </a:t>
            </a:r>
            <a:r>
              <a:rPr lang="en-GB" dirty="0"/>
              <a:t>et al</a:t>
            </a:r>
            <a:r>
              <a:rPr lang="en-GB" dirty="0" smtClean="0"/>
              <a:t>., 1992; AIHW, 2007</a:t>
            </a:r>
            <a:r>
              <a:rPr lang="en-GB" dirty="0"/>
              <a:t>, </a:t>
            </a:r>
            <a:r>
              <a:rPr lang="en-GB" dirty="0" smtClean="0"/>
              <a:t>2011</a:t>
            </a:r>
            <a:r>
              <a:rPr lang="en-GB" dirty="0"/>
              <a:t>;</a:t>
            </a:r>
            <a:r>
              <a:rPr lang="en-GB" dirty="0" smtClean="0"/>
              <a:t> </a:t>
            </a:r>
            <a:r>
              <a:rPr lang="en-GB" dirty="0"/>
              <a:t>Burley and </a:t>
            </a:r>
            <a:r>
              <a:rPr lang="en-GB" dirty="0" smtClean="0"/>
              <a:t>Halpern</a:t>
            </a:r>
            <a:r>
              <a:rPr lang="en-GB" dirty="0"/>
              <a:t>,</a:t>
            </a:r>
            <a:r>
              <a:rPr lang="en-GB" dirty="0" smtClean="0"/>
              <a:t> 2001; </a:t>
            </a:r>
            <a:r>
              <a:rPr lang="en-GB" dirty="0"/>
              <a:t>Berger et al</a:t>
            </a:r>
            <a:r>
              <a:rPr lang="en-GB" dirty="0" smtClean="0"/>
              <a:t>., 2009; Evans, 2004; </a:t>
            </a:r>
            <a:r>
              <a:rPr lang="en-GB" dirty="0" err="1"/>
              <a:t>Geenen</a:t>
            </a:r>
            <a:r>
              <a:rPr lang="en-GB" dirty="0"/>
              <a:t> and </a:t>
            </a:r>
            <a:r>
              <a:rPr lang="en-GB" dirty="0" smtClean="0"/>
              <a:t>Powers, 2006; </a:t>
            </a:r>
            <a:r>
              <a:rPr lang="en-GB" dirty="0"/>
              <a:t>Sawyer and </a:t>
            </a:r>
            <a:r>
              <a:rPr lang="en-GB" dirty="0" err="1" smtClean="0"/>
              <a:t>Dubowitz</a:t>
            </a:r>
            <a:r>
              <a:rPr lang="en-GB" dirty="0" smtClean="0"/>
              <a:t>, 1994</a:t>
            </a:r>
            <a:r>
              <a:rPr lang="en-GB" dirty="0"/>
              <a:t>;</a:t>
            </a:r>
            <a:r>
              <a:rPr lang="en-GB" dirty="0" smtClean="0"/>
              <a:t> Townsend, 2012</a:t>
            </a:r>
            <a:r>
              <a:rPr lang="en-GB" dirty="0"/>
              <a:t>) </a:t>
            </a:r>
          </a:p>
          <a:p>
            <a:r>
              <a:rPr lang="en-GB" dirty="0" smtClean="0"/>
              <a:t>Conger </a:t>
            </a:r>
            <a:r>
              <a:rPr lang="en-GB" dirty="0"/>
              <a:t>and </a:t>
            </a:r>
            <a:r>
              <a:rPr lang="en-GB" dirty="0" err="1"/>
              <a:t>Rebeck</a:t>
            </a:r>
            <a:r>
              <a:rPr lang="en-GB" dirty="0"/>
              <a:t> (2001) determined that </a:t>
            </a:r>
            <a:r>
              <a:rPr lang="en-GB" sz="3100" u="sng" dirty="0">
                <a:uFill>
                  <a:solidFill>
                    <a:srgbClr val="FF0000"/>
                  </a:solidFill>
                </a:uFill>
              </a:rPr>
              <a:t>children performed better on reading and maths scores if they stayed in care for the minimum duration of the semester</a:t>
            </a:r>
            <a:r>
              <a:rPr lang="en-GB" dirty="0"/>
              <a:t> after they entered. Leaving care in the middle of the semester was also associated with poorer attendance. Is this instability rather than length of time in care? </a:t>
            </a:r>
            <a:endParaRPr lang="en-GB" dirty="0" smtClean="0"/>
          </a:p>
          <a:p>
            <a:r>
              <a:rPr lang="en-GB" dirty="0" smtClean="0"/>
              <a:t>Zima </a:t>
            </a:r>
            <a:r>
              <a:rPr lang="en-GB" dirty="0"/>
              <a:t>et al. (2000) found that children who had been living in </a:t>
            </a:r>
            <a:r>
              <a:rPr lang="en-GB" sz="3100" u="sng" dirty="0">
                <a:uFill>
                  <a:solidFill>
                    <a:srgbClr val="FF0000"/>
                  </a:solidFill>
                </a:uFill>
              </a:rPr>
              <a:t>foster care for a greater number of years were significantly more likely to have been excluded </a:t>
            </a:r>
            <a:r>
              <a:rPr lang="en-GB" dirty="0"/>
              <a:t>from school. De </a:t>
            </a:r>
            <a:r>
              <a:rPr lang="en-GB" dirty="0" err="1"/>
              <a:t>Lemos</a:t>
            </a:r>
            <a:r>
              <a:rPr lang="en-GB" dirty="0"/>
              <a:t> (1997) also found that the </a:t>
            </a:r>
            <a:r>
              <a:rPr lang="en-GB" sz="3100" u="sng" dirty="0">
                <a:uFill>
                  <a:solidFill>
                    <a:srgbClr val="FF0000"/>
                  </a:solidFill>
                </a:uFill>
              </a:rPr>
              <a:t>longer children spent in care, the lower their academic outcomes</a:t>
            </a:r>
            <a:r>
              <a:rPr lang="en-GB" dirty="0"/>
              <a:t>.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145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Example: length of time in care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01"/>
            <a:ext cx="7874000" cy="4876800"/>
          </a:xfrm>
        </p:spPr>
        <p:txBody>
          <a:bodyPr>
            <a:normAutofit/>
          </a:bodyPr>
          <a:lstStyle/>
          <a:p>
            <a:r>
              <a:rPr lang="en-GB" dirty="0" smtClean="0"/>
              <a:t>Why?</a:t>
            </a:r>
          </a:p>
          <a:p>
            <a:pPr lvl="1"/>
            <a:r>
              <a:rPr lang="en-GB" dirty="0" smtClean="0"/>
              <a:t>Different context?</a:t>
            </a:r>
          </a:p>
          <a:p>
            <a:pPr lvl="1"/>
            <a:r>
              <a:rPr lang="en-GB" dirty="0" smtClean="0"/>
              <a:t>Who are the participants? </a:t>
            </a:r>
          </a:p>
          <a:p>
            <a:pPr lvl="1"/>
            <a:r>
              <a:rPr lang="en-GB" dirty="0" smtClean="0"/>
              <a:t>Methodology used?</a:t>
            </a:r>
          </a:p>
          <a:p>
            <a:pPr lvl="1"/>
            <a:r>
              <a:rPr lang="en-GB" dirty="0" smtClean="0"/>
              <a:t>Can we trust the findings anyway?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618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 smtClean="0"/>
              <a:t>Fixed correlates </a:t>
            </a:r>
            <a:r>
              <a:rPr lang="en-GB" dirty="0" smtClean="0"/>
              <a:t>(correlate with the outcome, can’t be changed): age, gender, ethnicity, special educational needs, mental health, behavioural problems. </a:t>
            </a:r>
          </a:p>
          <a:p>
            <a:pPr marL="0" indent="0">
              <a:buNone/>
            </a:pPr>
            <a:r>
              <a:rPr lang="en-GB" dirty="0" smtClean="0"/>
              <a:t>These may moderate the outcome, they indicate whether interventions should be targeted at specific populations (Only one included study did moderation analysis)…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Conclusion: Are we any wiser?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96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 smtClean="0"/>
              <a:t>Risk correlates </a:t>
            </a:r>
            <a:r>
              <a:rPr lang="en-GB" dirty="0" smtClean="0"/>
              <a:t>(correlate with the outcome): length of time in care, number of placements, placement type, school transfers, etc.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 smtClean="0"/>
              <a:t>Risk factors </a:t>
            </a:r>
            <a:r>
              <a:rPr lang="en-GB" dirty="0" smtClean="0"/>
              <a:t>(correlate + occur before the outcome): Age at entry (is it a proxy?), birth risks, reason for entering care (proxy?).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Conclusion: Are we any wiser?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33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 smtClean="0"/>
              <a:t>Protective / promotive factors</a:t>
            </a:r>
            <a:r>
              <a:rPr lang="en-GB" dirty="0" smtClean="0"/>
              <a:t>: </a:t>
            </a:r>
          </a:p>
          <a:p>
            <a:pPr marL="0" indent="0">
              <a:buNone/>
            </a:pPr>
            <a:r>
              <a:rPr lang="en-GB" dirty="0" smtClean="0"/>
              <a:t>Carer involvement</a:t>
            </a:r>
          </a:p>
          <a:p>
            <a:pPr marL="0" indent="0">
              <a:buNone/>
            </a:pPr>
            <a:r>
              <a:rPr lang="en-GB" dirty="0" smtClean="0"/>
              <a:t>Carer aspirations</a:t>
            </a:r>
          </a:p>
          <a:p>
            <a:pPr marL="0" indent="0">
              <a:buNone/>
            </a:pPr>
            <a:r>
              <a:rPr lang="en-GB" dirty="0" smtClean="0"/>
              <a:t>Positive feelings about school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Are these points for intervention?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chemeClr val="tx2">
                    <a:lumMod val="75000"/>
                  </a:schemeClr>
                </a:solidFill>
              </a:rPr>
              <a:t>Conclusion: Are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we any wiser?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4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"/>
            <a:ext cx="8229600" cy="57070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What are the factors associated with the educational outcomes of children in care? A systematic review.</a:t>
            </a:r>
            <a:r>
              <a:rPr lang="en-GB" dirty="0">
                <a:latin typeface="Calibri" charset="0"/>
              </a:rPr>
              <a:t/>
            </a:r>
            <a:br>
              <a:rPr lang="en-GB" dirty="0">
                <a:latin typeface="Calibri" charset="0"/>
              </a:rPr>
            </a:br>
            <a:endParaRPr lang="en-GB" dirty="0" smtClean="0"/>
          </a:p>
          <a:p>
            <a:r>
              <a:rPr lang="en-GB" dirty="0" smtClean="0"/>
              <a:t>Rationale for the research</a:t>
            </a:r>
          </a:p>
          <a:p>
            <a:r>
              <a:rPr lang="en-GB" dirty="0" smtClean="0"/>
              <a:t>Systematic reviews</a:t>
            </a:r>
          </a:p>
          <a:p>
            <a:r>
              <a:rPr lang="en-GB" dirty="0" smtClean="0"/>
              <a:t>Methodological challenges</a:t>
            </a:r>
          </a:p>
          <a:p>
            <a:r>
              <a:rPr lang="en-GB" dirty="0" smtClean="0"/>
              <a:t>Findings from the review</a:t>
            </a:r>
          </a:p>
          <a:p>
            <a:r>
              <a:rPr lang="en-GB" dirty="0" smtClean="0"/>
              <a:t>Are we any wiser?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12150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33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200" dirty="0" smtClean="0"/>
              <a:t>Other than included studies</a:t>
            </a:r>
          </a:p>
          <a:p>
            <a:r>
              <a:rPr lang="en-GB" sz="1200" dirty="0" err="1"/>
              <a:t>Bronfenbrenner</a:t>
            </a:r>
            <a:r>
              <a:rPr lang="en-GB" sz="1200" dirty="0"/>
              <a:t>, U. (1979). </a:t>
            </a:r>
            <a:r>
              <a:rPr lang="en-GB" sz="1200" i="1" dirty="0"/>
              <a:t>The ecology of human development: Experiments by nature and design</a:t>
            </a:r>
            <a:r>
              <a:rPr lang="en-GB" sz="1200" dirty="0"/>
              <a:t>. </a:t>
            </a:r>
            <a:r>
              <a:rPr lang="en-GB" sz="1200" i="1" dirty="0"/>
              <a:t>Harvard University Press</a:t>
            </a:r>
            <a:r>
              <a:rPr lang="en-GB" sz="1200" dirty="0"/>
              <a:t> (p. 330). Harvard University Press. Retrieved from http://</a:t>
            </a:r>
            <a:r>
              <a:rPr lang="en-GB" sz="1200" dirty="0" err="1"/>
              <a:t>www.amazon.com</a:t>
            </a:r>
            <a:r>
              <a:rPr lang="en-GB" sz="1200" dirty="0"/>
              <a:t>/</a:t>
            </a:r>
            <a:r>
              <a:rPr lang="en-GB" sz="1200" dirty="0" err="1"/>
              <a:t>dp</a:t>
            </a:r>
            <a:r>
              <a:rPr lang="en-GB" sz="1200" dirty="0"/>
              <a:t>/0674224574</a:t>
            </a:r>
          </a:p>
          <a:p>
            <a:r>
              <a:rPr lang="en-GB" sz="1200" dirty="0"/>
              <a:t>Craig, P., Dieppe, P., Macintyre, S., </a:t>
            </a:r>
            <a:r>
              <a:rPr lang="en-GB" sz="1200" dirty="0" err="1"/>
              <a:t>Michie</a:t>
            </a:r>
            <a:r>
              <a:rPr lang="en-GB" sz="1200" dirty="0"/>
              <a:t>, S., Nazareth, I., &amp; </a:t>
            </a:r>
            <a:r>
              <a:rPr lang="en-GB" sz="1200" dirty="0" err="1"/>
              <a:t>Petticrew</a:t>
            </a:r>
            <a:r>
              <a:rPr lang="en-GB" sz="1200" dirty="0"/>
              <a:t>, M. (2008). Developing and evaluating complex interventions: the new Medical Research Council guidance. </a:t>
            </a:r>
            <a:r>
              <a:rPr lang="en-GB" sz="1200" i="1" dirty="0"/>
              <a:t>British Medical Journal</a:t>
            </a:r>
            <a:r>
              <a:rPr lang="en-GB" sz="1200" dirty="0"/>
              <a:t>, </a:t>
            </a:r>
            <a:r>
              <a:rPr lang="en-GB" sz="1200" i="1" dirty="0"/>
              <a:t>337</a:t>
            </a:r>
            <a:r>
              <a:rPr lang="en-GB" sz="1200" dirty="0"/>
              <a:t>, 979–983. Retrieved from http://</a:t>
            </a:r>
            <a:r>
              <a:rPr lang="en-GB" sz="1200" dirty="0" err="1"/>
              <a:t>dx.doi.org</a:t>
            </a:r>
            <a:r>
              <a:rPr lang="en-GB" sz="1200" dirty="0"/>
              <a:t>/10.1136/bmj.a1655</a:t>
            </a:r>
          </a:p>
          <a:p>
            <a:r>
              <a:rPr lang="en-GB" sz="1200" dirty="0"/>
              <a:t>DfE. (2013). </a:t>
            </a:r>
            <a:r>
              <a:rPr lang="en-GB" sz="1200" i="1" dirty="0"/>
              <a:t>First Statistical Release: Children looked after in England (including adoption and care leavers) year ending 31 March 2013</a:t>
            </a:r>
            <a:r>
              <a:rPr lang="en-GB" sz="1200" dirty="0"/>
              <a:t> (p. 19). London. Retrieved from https://</a:t>
            </a:r>
            <a:r>
              <a:rPr lang="en-GB" sz="1200" dirty="0" err="1"/>
              <a:t>www.gov.uk</a:t>
            </a:r>
            <a:r>
              <a:rPr lang="en-GB" sz="1200" dirty="0"/>
              <a:t>/government/uploads/system/uploads/</a:t>
            </a:r>
            <a:r>
              <a:rPr lang="en-GB" sz="1200" dirty="0" err="1"/>
              <a:t>attachment_data</a:t>
            </a:r>
            <a:r>
              <a:rPr lang="en-GB" sz="1200" dirty="0"/>
              <a:t>/file/244872/SFR36_2013.pdf</a:t>
            </a:r>
          </a:p>
          <a:p>
            <a:r>
              <a:rPr lang="en-GB" sz="1200" dirty="0" err="1"/>
              <a:t>Forsman</a:t>
            </a:r>
            <a:r>
              <a:rPr lang="en-GB" sz="1200" dirty="0"/>
              <a:t>, H., &amp; </a:t>
            </a:r>
            <a:r>
              <a:rPr lang="en-GB" sz="1200" dirty="0" err="1"/>
              <a:t>Vinnerljung</a:t>
            </a:r>
            <a:r>
              <a:rPr lang="en-GB" sz="1200" dirty="0"/>
              <a:t>, B. (2012). Interventions aiming to improve school achievements of children in out-of-home care: A scoping review. </a:t>
            </a:r>
            <a:r>
              <a:rPr lang="en-GB" sz="1200" i="1" dirty="0"/>
              <a:t>Children and Youth Services Review</a:t>
            </a:r>
            <a:r>
              <a:rPr lang="en-GB" sz="1200" dirty="0"/>
              <a:t>, </a:t>
            </a:r>
            <a:r>
              <a:rPr lang="en-GB" sz="1200" i="1" dirty="0"/>
              <a:t>34</a:t>
            </a:r>
            <a:r>
              <a:rPr lang="en-GB" sz="1200" dirty="0"/>
              <a:t>(6), 1084–1091. doi:10.1016/j.childyouth.2012.01.037</a:t>
            </a:r>
          </a:p>
          <a:p>
            <a:r>
              <a:rPr lang="en-GB" sz="1200" dirty="0"/>
              <a:t>Fraser, M. W., Richman, J. M., </a:t>
            </a:r>
            <a:r>
              <a:rPr lang="en-GB" sz="1200" dirty="0" err="1"/>
              <a:t>Galinsky</a:t>
            </a:r>
            <a:r>
              <a:rPr lang="en-GB" sz="1200" dirty="0"/>
              <a:t>, M. J., &amp; Day, S. H. (2009). </a:t>
            </a:r>
            <a:r>
              <a:rPr lang="en-GB" sz="1200" i="1" dirty="0"/>
              <a:t>Intervention Research: Developing Social Programs</a:t>
            </a:r>
            <a:r>
              <a:rPr lang="en-GB" sz="1200" dirty="0"/>
              <a:t>. New York City, NY: Oxford University Press.</a:t>
            </a:r>
          </a:p>
          <a:p>
            <a:r>
              <a:rPr lang="en-GB" sz="1200" dirty="0"/>
              <a:t>Kraemer, H. C., Kraemer Lowe, K., &amp; </a:t>
            </a:r>
            <a:r>
              <a:rPr lang="en-GB" sz="1200" dirty="0" err="1"/>
              <a:t>Kupfer</a:t>
            </a:r>
            <a:r>
              <a:rPr lang="en-GB" sz="1200" dirty="0"/>
              <a:t>, D. J. (2005). </a:t>
            </a:r>
            <a:r>
              <a:rPr lang="en-GB" sz="1200" i="1" dirty="0"/>
              <a:t>How to understand what research tells us about risk to your health</a:t>
            </a:r>
            <a:r>
              <a:rPr lang="en-GB" sz="1200" dirty="0"/>
              <a:t>. New York City, NY: Oxford University Press.</a:t>
            </a:r>
          </a:p>
          <a:p>
            <a:r>
              <a:rPr lang="en-GB" sz="1200" dirty="0" err="1"/>
              <a:t>Liabo</a:t>
            </a:r>
            <a:r>
              <a:rPr lang="en-GB" sz="1200" dirty="0"/>
              <a:t>, K., </a:t>
            </a:r>
            <a:r>
              <a:rPr lang="en-GB" sz="1200" dirty="0" err="1"/>
              <a:t>Gray</a:t>
            </a:r>
            <a:r>
              <a:rPr lang="en-GB" sz="1200" dirty="0"/>
              <a:t>, K., &amp; </a:t>
            </a:r>
            <a:r>
              <a:rPr lang="en-GB" sz="1200" dirty="0" err="1"/>
              <a:t>Mulcahy</a:t>
            </a:r>
            <a:r>
              <a:rPr lang="en-GB" sz="1200" dirty="0"/>
              <a:t>, D. (2012). A systematic review of interventions to support looked-after children in school. </a:t>
            </a:r>
            <a:r>
              <a:rPr lang="en-GB" sz="1200" i="1" dirty="0"/>
              <a:t>Child &amp; Family Social Work</a:t>
            </a:r>
            <a:r>
              <a:rPr lang="en-GB" sz="1200" dirty="0"/>
              <a:t>, 1–13. doi:10.1111/j.1365-2206.2012.00850.x</a:t>
            </a:r>
          </a:p>
          <a:p>
            <a:r>
              <a:rPr lang="en-GB" sz="1200" dirty="0" err="1"/>
              <a:t>Littell</a:t>
            </a:r>
            <a:r>
              <a:rPr lang="en-GB" sz="1200" dirty="0"/>
              <a:t>, J. H., Corcoran, J., &amp; </a:t>
            </a:r>
            <a:r>
              <a:rPr lang="en-GB" sz="1200" dirty="0" err="1"/>
              <a:t>Pillai</a:t>
            </a:r>
            <a:r>
              <a:rPr lang="en-GB" sz="1200" dirty="0"/>
              <a:t>, V. (2008). </a:t>
            </a:r>
            <a:r>
              <a:rPr lang="en-GB" sz="1200" i="1" dirty="0"/>
              <a:t>Systematic Reviews and Meta-Analysis</a:t>
            </a:r>
            <a:r>
              <a:rPr lang="en-GB" sz="1200" dirty="0"/>
              <a:t>. New York City, NY: Oxford University Press.</a:t>
            </a:r>
          </a:p>
          <a:p>
            <a:r>
              <a:rPr lang="en-GB" sz="1200" dirty="0"/>
              <a:t>Murray, J., Farrington, D. P., &amp; Eisner, M. P. (2009). Drawing conclusions about causes from systematic reviews of risk factors: The Cambridge Quality Checklists. </a:t>
            </a:r>
            <a:r>
              <a:rPr lang="en-GB" sz="1200" i="1" dirty="0"/>
              <a:t>Journal of Experimental Criminology</a:t>
            </a:r>
            <a:r>
              <a:rPr lang="en-GB" sz="1200" dirty="0"/>
              <a:t>, </a:t>
            </a:r>
            <a:r>
              <a:rPr lang="en-GB" sz="1200" i="1" dirty="0"/>
              <a:t>5</a:t>
            </a:r>
            <a:r>
              <a:rPr lang="en-GB" sz="1200" dirty="0"/>
              <a:t>(1), 1–23. doi:10.1007/s11292-008-9066-0</a:t>
            </a:r>
          </a:p>
          <a:p>
            <a:r>
              <a:rPr lang="en-GB" sz="1200" dirty="0" err="1"/>
              <a:t>Scherr</a:t>
            </a:r>
            <a:r>
              <a:rPr lang="en-GB" sz="1200" dirty="0"/>
              <a:t>, T. G. (2007). Educational Experiences of Children in Foster Care: Meta-Analyses of Special Education, Retention and Discipline Rates. </a:t>
            </a:r>
            <a:r>
              <a:rPr lang="en-GB" sz="1200" i="1" dirty="0"/>
              <a:t>School Psychology International</a:t>
            </a:r>
            <a:r>
              <a:rPr lang="en-GB" sz="1200" dirty="0"/>
              <a:t>, </a:t>
            </a:r>
            <a:r>
              <a:rPr lang="en-GB" sz="1200" i="1" dirty="0"/>
              <a:t>28</a:t>
            </a:r>
            <a:r>
              <a:rPr lang="en-GB" sz="1200" dirty="0"/>
              <a:t>(4), 419–436. doi:10.1177/0143034307084133</a:t>
            </a:r>
          </a:p>
          <a:p>
            <a:r>
              <a:rPr lang="en-GB" sz="1200" dirty="0"/>
              <a:t>Trout, A. L., </a:t>
            </a:r>
            <a:r>
              <a:rPr lang="en-GB" sz="1200" dirty="0" err="1"/>
              <a:t>Hagaman</a:t>
            </a:r>
            <a:r>
              <a:rPr lang="en-GB" sz="1200" dirty="0"/>
              <a:t>, J., Casey, K., Reid, R., &amp; Epstein, M. H. (2008). The academic status of children and youth in out-of-home care: A review of the literature. </a:t>
            </a:r>
            <a:r>
              <a:rPr lang="en-GB" sz="1200" i="1" dirty="0"/>
              <a:t>Children and Youth Services Review</a:t>
            </a:r>
            <a:r>
              <a:rPr lang="en-GB" sz="1200" dirty="0"/>
              <a:t>, </a:t>
            </a:r>
            <a:r>
              <a:rPr lang="en-GB" sz="1200" i="1" dirty="0"/>
              <a:t>30</a:t>
            </a:r>
            <a:r>
              <a:rPr lang="en-GB" sz="1200" dirty="0"/>
              <a:t>(9), 979–994. doi:10.1016/j.childyouth.</a:t>
            </a:r>
            <a:r>
              <a:rPr lang="en-GB" sz="1200" dirty="0" smtClean="0"/>
              <a:t>2007.11.019</a:t>
            </a:r>
            <a:endParaRPr lang="en-GB" sz="1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References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4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F497D"/>
                </a:solidFill>
              </a:rPr>
              <a:t>Rationale for the research</a:t>
            </a:r>
            <a:endParaRPr lang="en-GB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0638"/>
            <a:ext cx="8229600" cy="4919662"/>
          </a:xfrm>
        </p:spPr>
        <p:txBody>
          <a:bodyPr>
            <a:normAutofit/>
          </a:bodyPr>
          <a:lstStyle/>
          <a:p>
            <a:r>
              <a:rPr lang="en-GB" dirty="0" smtClean="0"/>
              <a:t>Low educational attainment of children in care (Trout et al., 2008; </a:t>
            </a:r>
            <a:r>
              <a:rPr lang="en-GB" dirty="0" err="1" smtClean="0"/>
              <a:t>Scherr</a:t>
            </a:r>
            <a:r>
              <a:rPr lang="en-GB" dirty="0" smtClean="0"/>
              <a:t>, 2007)</a:t>
            </a:r>
          </a:p>
          <a:p>
            <a:r>
              <a:rPr lang="en-GB" dirty="0" smtClean="0"/>
              <a:t>Interventions for the education of children in care limited success (</a:t>
            </a:r>
            <a:r>
              <a:rPr lang="en-GB" dirty="0" err="1" smtClean="0"/>
              <a:t>Liabo</a:t>
            </a:r>
            <a:r>
              <a:rPr lang="en-GB" dirty="0" smtClean="0"/>
              <a:t> et al. 2012; </a:t>
            </a:r>
            <a:r>
              <a:rPr lang="en-GB" dirty="0" err="1" smtClean="0"/>
              <a:t>Forsman</a:t>
            </a:r>
            <a:r>
              <a:rPr lang="en-GB" dirty="0" smtClean="0"/>
              <a:t> &amp; </a:t>
            </a:r>
            <a:r>
              <a:rPr lang="en-GB" dirty="0" err="1" smtClean="0"/>
              <a:t>Vinnerljung</a:t>
            </a:r>
            <a:r>
              <a:rPr lang="en-GB" dirty="0" smtClean="0"/>
              <a:t>, 2012)</a:t>
            </a:r>
          </a:p>
          <a:p>
            <a:pPr lvl="1"/>
            <a:r>
              <a:rPr lang="en-GB" dirty="0" smtClean="0"/>
              <a:t>Theory of change? Evidence base?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0200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F497D"/>
                </a:solidFill>
              </a:rPr>
              <a:t>Rationale for the research (cont.)</a:t>
            </a:r>
            <a:endParaRPr lang="en-GB" dirty="0">
              <a:solidFill>
                <a:srgbClr val="1F497D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4937918"/>
            <a:ext cx="8229600" cy="11707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Key elements of the development and evaluation </a:t>
            </a:r>
            <a:r>
              <a:rPr lang="en-GB" dirty="0" smtClean="0"/>
              <a:t>process (Craig et al., 2008: Guidance on Development of Complex Interventions)</a:t>
            </a:r>
            <a:endParaRPr lang="en-GB" dirty="0"/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9" y="1282700"/>
            <a:ext cx="8875713" cy="3530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12" name="Oval Callout 11"/>
          <p:cNvSpPr/>
          <p:nvPr/>
        </p:nvSpPr>
        <p:spPr>
          <a:xfrm>
            <a:off x="3340100" y="2438400"/>
            <a:ext cx="2006600" cy="736600"/>
          </a:xfrm>
          <a:prstGeom prst="wedgeEllipseCallout">
            <a:avLst>
              <a:gd name="adj1" fmla="val -85757"/>
              <a:gd name="adj2" fmla="val 4214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Risk factors!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647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8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199"/>
            <a:ext cx="8229600" cy="576421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GB" sz="3200" u="heavy" dirty="0">
                <a:uFill>
                  <a:solidFill>
                    <a:srgbClr val="FF0000"/>
                  </a:solidFill>
                </a:uFill>
              </a:rPr>
              <a:t>Knowledge gap: What are the factors associated with educational outcomes of children in care? </a:t>
            </a:r>
            <a:endParaRPr lang="en-GB" sz="3200" u="heavy" dirty="0" smtClean="0">
              <a:uFill>
                <a:solidFill>
                  <a:srgbClr val="FF0000"/>
                </a:solidFill>
              </a:uFill>
            </a:endParaRPr>
          </a:p>
          <a:p>
            <a:pPr marL="0" lvl="1" indent="0">
              <a:buNone/>
            </a:pPr>
            <a:endParaRPr lang="en-GB" sz="3200" u="heavy" dirty="0">
              <a:uFill>
                <a:solidFill>
                  <a:srgbClr val="FF0000"/>
                </a:solidFill>
              </a:uFill>
            </a:endParaRPr>
          </a:p>
          <a:p>
            <a:r>
              <a:rPr lang="en-GB" sz="2400" dirty="0" smtClean="0">
                <a:solidFill>
                  <a:srgbClr val="000000"/>
                </a:solidFill>
              </a:rPr>
              <a:t>“</a:t>
            </a:r>
            <a:r>
              <a:rPr lang="en-GB" sz="2400" dirty="0">
                <a:solidFill>
                  <a:srgbClr val="000000"/>
                </a:solidFill>
              </a:rPr>
              <a:t>A systematic review aims to comprehensively locate and synthesize research that bears on a particular research question, using organised, transparent and replicable procedures at each step in the process” (</a:t>
            </a:r>
            <a:r>
              <a:rPr lang="en-GB" sz="2400" dirty="0" err="1" smtClean="0">
                <a:solidFill>
                  <a:srgbClr val="000000"/>
                </a:solidFill>
              </a:rPr>
              <a:t>Littell</a:t>
            </a:r>
            <a:r>
              <a:rPr lang="en-GB" sz="2400" dirty="0" smtClean="0">
                <a:solidFill>
                  <a:srgbClr val="000000"/>
                </a:solidFill>
              </a:rPr>
              <a:t> et al., 2008) 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r>
              <a:rPr lang="en-GB" sz="2400" dirty="0" smtClean="0">
                <a:solidFill>
                  <a:srgbClr val="000000"/>
                </a:solidFill>
              </a:rPr>
              <a:t>Systematic reviews of risk factors are lacking, complex but necessary (Murray et al., 2009)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3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>
            <a:normAutofit/>
          </a:bodyPr>
          <a:lstStyle/>
          <a:p>
            <a:r>
              <a:rPr lang="en-GB" dirty="0" smtClean="0"/>
              <a:t>Population: excluded children in residential care because needs are likely to be different</a:t>
            </a:r>
          </a:p>
          <a:p>
            <a:r>
              <a:rPr lang="en-GB" dirty="0" smtClean="0"/>
              <a:t>Comparison groups: none necessary</a:t>
            </a:r>
          </a:p>
          <a:p>
            <a:r>
              <a:rPr lang="en-GB" dirty="0" smtClean="0"/>
              <a:t>Outcomes: only standardized outcomes</a:t>
            </a:r>
          </a:p>
          <a:p>
            <a:r>
              <a:rPr lang="en-GB" dirty="0" smtClean="0"/>
              <a:t>Methodologies: only quantitative</a:t>
            </a:r>
          </a:p>
          <a:p>
            <a:r>
              <a:rPr lang="en-GB" dirty="0" smtClean="0"/>
              <a:t>Dates?</a:t>
            </a:r>
          </a:p>
          <a:p>
            <a:r>
              <a:rPr lang="en-GB" dirty="0" smtClean="0"/>
              <a:t>Languages?</a:t>
            </a:r>
          </a:p>
          <a:p>
            <a:r>
              <a:rPr lang="en-GB" dirty="0" smtClean="0"/>
              <a:t>Sources of data?</a:t>
            </a: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review: decisions to be made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8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Defining risk factors (Kraemer et al., 2005)</a:t>
            </a:r>
          </a:p>
          <a:p>
            <a:pPr marL="342900" lvl="1" indent="-342900">
              <a:buFont typeface="Arial"/>
              <a:buChar char="•"/>
            </a:pPr>
            <a:r>
              <a:rPr lang="en-GB" sz="3200" dirty="0"/>
              <a:t>Search string: ‘risk’</a:t>
            </a:r>
          </a:p>
          <a:p>
            <a:r>
              <a:rPr lang="en-GB" dirty="0" smtClean="0"/>
              <a:t>‘Risk’ concept absent from most studies</a:t>
            </a:r>
          </a:p>
          <a:p>
            <a:r>
              <a:rPr lang="en-GB" dirty="0" smtClean="0"/>
              <a:t>Protective / promotive factors are complex</a:t>
            </a:r>
          </a:p>
          <a:p>
            <a:r>
              <a:rPr lang="en-GB" dirty="0" smtClean="0"/>
              <a:t>Being in care associated with low attainment</a:t>
            </a:r>
          </a:p>
          <a:p>
            <a:pPr lvl="1">
              <a:buFont typeface="Lucida Grande"/>
              <a:buChar char="&gt;"/>
            </a:pPr>
            <a:r>
              <a:rPr lang="en-GB" dirty="0" smtClean="0"/>
              <a:t>‘Offshoot’ review: is being in care associated with low educational attainment? OR </a:t>
            </a:r>
            <a:r>
              <a:rPr lang="en-GB" u="sng" dirty="0" smtClean="0">
                <a:uFill>
                  <a:solidFill>
                    <a:srgbClr val="FF0000"/>
                  </a:solidFill>
                </a:uFill>
              </a:rPr>
              <a:t>Is ‘being in care’ an effective intervention for educational outcomes</a:t>
            </a:r>
            <a:r>
              <a:rPr lang="en-GB" dirty="0" smtClean="0"/>
              <a:t>?</a:t>
            </a:r>
          </a:p>
          <a:p>
            <a:pPr marL="342900" lvl="1" indent="-342900">
              <a:buFont typeface="Arial"/>
              <a:buChar char="•"/>
            </a:pPr>
            <a:r>
              <a:rPr lang="en-GB" sz="3200" dirty="0" smtClean="0"/>
              <a:t>Critical appraisal &amp; synthesis made difficult by heterogeneity (e.g. length of time in care). </a:t>
            </a:r>
            <a:endParaRPr lang="en-GB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reviews: methodological challenges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117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902200"/>
          </a:xfrm>
        </p:spPr>
        <p:txBody>
          <a:bodyPr numCol="2">
            <a:normAutofit lnSpcReduction="10000"/>
          </a:bodyPr>
          <a:lstStyle/>
          <a:p>
            <a:pPr marL="0" lvl="0" indent="0">
              <a:buNone/>
            </a:pPr>
            <a:r>
              <a:rPr lang="en-GB" sz="1600" b="1" dirty="0" smtClean="0"/>
              <a:t>Databases</a:t>
            </a:r>
          </a:p>
          <a:p>
            <a:pPr lvl="0"/>
            <a:r>
              <a:rPr lang="en-GB" sz="1600" dirty="0" smtClean="0"/>
              <a:t>ERIC</a:t>
            </a:r>
            <a:endParaRPr lang="en-GB" sz="1600" dirty="0"/>
          </a:p>
          <a:p>
            <a:pPr lvl="0"/>
            <a:r>
              <a:rPr lang="en-GB" sz="1600" dirty="0"/>
              <a:t>British Education Index</a:t>
            </a:r>
          </a:p>
          <a:p>
            <a:pPr lvl="0"/>
            <a:r>
              <a:rPr lang="en-GB" sz="1600" dirty="0"/>
              <a:t>Australian Education Index</a:t>
            </a:r>
          </a:p>
          <a:p>
            <a:pPr lvl="0"/>
            <a:r>
              <a:rPr lang="en-GB" sz="1600" dirty="0"/>
              <a:t>International Bibliography of Social Sciences</a:t>
            </a:r>
          </a:p>
          <a:p>
            <a:pPr lvl="0"/>
            <a:r>
              <a:rPr lang="en-GB" sz="1600" dirty="0"/>
              <a:t>Scopus</a:t>
            </a:r>
          </a:p>
          <a:p>
            <a:pPr lvl="0"/>
            <a:r>
              <a:rPr lang="en-GB" sz="1600" dirty="0"/>
              <a:t>Medline</a:t>
            </a:r>
          </a:p>
          <a:p>
            <a:pPr lvl="0"/>
            <a:r>
              <a:rPr lang="en-GB" sz="1600" dirty="0" err="1"/>
              <a:t>PsycInfo</a:t>
            </a:r>
            <a:endParaRPr lang="en-GB" sz="1600" dirty="0"/>
          </a:p>
          <a:p>
            <a:pPr lvl="0"/>
            <a:r>
              <a:rPr lang="en-GB" sz="1600" dirty="0"/>
              <a:t>Social Services Abstracts </a:t>
            </a:r>
          </a:p>
          <a:p>
            <a:pPr lvl="0"/>
            <a:r>
              <a:rPr lang="en-GB" sz="1600" dirty="0"/>
              <a:t>Sociological Abstracts</a:t>
            </a:r>
          </a:p>
          <a:p>
            <a:pPr lvl="0"/>
            <a:r>
              <a:rPr lang="en-GB" sz="1600" dirty="0"/>
              <a:t>Database of Education Research (EPPI Centre) </a:t>
            </a:r>
          </a:p>
          <a:p>
            <a:pPr lvl="0"/>
            <a:r>
              <a:rPr lang="en-GB" sz="1600" dirty="0"/>
              <a:t>Campbell and Cochrane Libraries</a:t>
            </a:r>
          </a:p>
          <a:p>
            <a:pPr lvl="0"/>
            <a:r>
              <a:rPr lang="en-GB" sz="1600" dirty="0"/>
              <a:t>Social Policy and Practice (part of SCIE)</a:t>
            </a:r>
          </a:p>
          <a:p>
            <a:pPr lvl="0"/>
            <a:r>
              <a:rPr lang="en-GB" sz="1600" dirty="0"/>
              <a:t>Google and Google </a:t>
            </a:r>
            <a:r>
              <a:rPr lang="en-GB" sz="1600" dirty="0" smtClean="0"/>
              <a:t>Scholar</a:t>
            </a:r>
          </a:p>
          <a:p>
            <a:pPr lvl="0"/>
            <a:endParaRPr lang="en-GB" sz="1600" dirty="0"/>
          </a:p>
          <a:p>
            <a:pPr marL="0" lvl="0" indent="0">
              <a:buNone/>
            </a:pPr>
            <a:r>
              <a:rPr lang="en-GB" sz="1600" dirty="0" smtClean="0"/>
              <a:t>CYSR hand searched</a:t>
            </a:r>
          </a:p>
          <a:p>
            <a:pPr marL="0" lvl="0" indent="0">
              <a:buNone/>
            </a:pPr>
            <a:r>
              <a:rPr lang="en-GB" sz="1600" dirty="0" smtClean="0"/>
              <a:t>Experts contacted</a:t>
            </a:r>
          </a:p>
          <a:p>
            <a:pPr marL="0" lvl="0" indent="0">
              <a:buNone/>
            </a:pPr>
            <a:r>
              <a:rPr lang="en-GB" sz="1600" b="1" dirty="0" smtClean="0"/>
              <a:t>Websites</a:t>
            </a:r>
          </a:p>
          <a:p>
            <a:pPr lvl="0"/>
            <a:r>
              <a:rPr lang="en-GB" sz="1600" dirty="0" smtClean="0"/>
              <a:t>NFER</a:t>
            </a:r>
            <a:endParaRPr lang="en-GB" sz="1600" dirty="0"/>
          </a:p>
          <a:p>
            <a:pPr lvl="0"/>
            <a:r>
              <a:rPr lang="en-GB" sz="1600" dirty="0"/>
              <a:t>C4EO </a:t>
            </a:r>
          </a:p>
          <a:p>
            <a:pPr lvl="0"/>
            <a:r>
              <a:rPr lang="en-GB" sz="1600" dirty="0"/>
              <a:t>CERUK Plus (Current education &amp; children’s services research UK) </a:t>
            </a:r>
          </a:p>
          <a:p>
            <a:pPr lvl="0"/>
            <a:r>
              <a:rPr lang="en-GB" sz="1600" dirty="0"/>
              <a:t>SCIE</a:t>
            </a:r>
          </a:p>
          <a:p>
            <a:pPr lvl="0"/>
            <a:r>
              <a:rPr lang="en-GB" sz="1600" dirty="0"/>
              <a:t>The Fostering Network</a:t>
            </a:r>
          </a:p>
          <a:p>
            <a:pPr lvl="0"/>
            <a:r>
              <a:rPr lang="en-GB" sz="1600" dirty="0"/>
              <a:t>BAAF</a:t>
            </a:r>
          </a:p>
          <a:p>
            <a:pPr lvl="0"/>
            <a:r>
              <a:rPr lang="en-GB" sz="1600" dirty="0"/>
              <a:t>NCB</a:t>
            </a:r>
          </a:p>
          <a:p>
            <a:pPr lvl="0"/>
            <a:r>
              <a:rPr lang="en-GB" sz="1600" dirty="0"/>
              <a:t>NSPCC</a:t>
            </a:r>
          </a:p>
          <a:p>
            <a:pPr lvl="0"/>
            <a:r>
              <a:rPr lang="en-GB" sz="1600" dirty="0"/>
              <a:t>Joanna Briggs Institute</a:t>
            </a:r>
          </a:p>
          <a:p>
            <a:pPr lvl="0"/>
            <a:r>
              <a:rPr lang="en-GB" sz="1600" dirty="0"/>
              <a:t>What Works Clearinghouse</a:t>
            </a:r>
          </a:p>
          <a:p>
            <a:pPr lvl="0"/>
            <a:r>
              <a:rPr lang="en-GB" sz="1600" dirty="0"/>
              <a:t>Department for Education</a:t>
            </a:r>
          </a:p>
          <a:p>
            <a:pPr lvl="0"/>
            <a:r>
              <a:rPr lang="en-GB" sz="1600" dirty="0"/>
              <a:t>Chapin Hall</a:t>
            </a:r>
          </a:p>
          <a:p>
            <a:pPr lvl="0"/>
            <a:r>
              <a:rPr lang="en-GB" sz="1600" dirty="0"/>
              <a:t>Office of Planning, Research and Evaluation in Administration for Children and Families (USA). </a:t>
            </a:r>
          </a:p>
          <a:p>
            <a:endParaRPr lang="en-GB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reviews: data sources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04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7135 studies identified &amp; screened</a:t>
            </a:r>
          </a:p>
          <a:p>
            <a:pPr marL="0" indent="0">
              <a:buNone/>
            </a:pPr>
            <a:r>
              <a:rPr lang="en-GB" dirty="0" smtClean="0"/>
              <a:t>331 full text obtained &amp; analysed for inclusion</a:t>
            </a:r>
          </a:p>
          <a:p>
            <a:pPr marL="0" indent="0">
              <a:buNone/>
            </a:pPr>
            <a:r>
              <a:rPr lang="en-GB" dirty="0" smtClean="0"/>
              <a:t>294 excluded</a:t>
            </a:r>
          </a:p>
          <a:p>
            <a:pPr marL="0" indent="0">
              <a:buNone/>
            </a:pPr>
            <a:r>
              <a:rPr lang="en-GB" dirty="0" smtClean="0"/>
              <a:t>37 included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All in English, all post 1990. </a:t>
            </a:r>
          </a:p>
          <a:p>
            <a:pPr marL="0" indent="0">
              <a:buNone/>
            </a:pPr>
            <a:r>
              <a:rPr lang="en-GB" dirty="0" smtClean="0"/>
              <a:t>How many have I missed?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Systematic reviews: findings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4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11889</TotalTime>
  <Words>1641</Words>
  <Application>Microsoft Macintosh PowerPoint</Application>
  <PresentationFormat>On-screen Show (4:3)</PresentationFormat>
  <Paragraphs>166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What are the factors associated with the educational outcomes of children in care? A systematic review. </vt:lpstr>
      <vt:lpstr>PowerPoint Presentation</vt:lpstr>
      <vt:lpstr>Rationale for the research</vt:lpstr>
      <vt:lpstr>Rationale for the research (cont.)</vt:lpstr>
      <vt:lpstr>Systematic reviews</vt:lpstr>
      <vt:lpstr>Systematic review: decisions to be made</vt:lpstr>
      <vt:lpstr>Systematic reviews: methodological challenges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Rees Centre for Research in Fostering and Education</dc:title>
  <dc:creator>Judy Sebba</dc:creator>
  <cp:lastModifiedBy>Judy Sebba</cp:lastModifiedBy>
  <cp:revision>141</cp:revision>
  <cp:lastPrinted>2012-12-06T12:51:39Z</cp:lastPrinted>
  <dcterms:created xsi:type="dcterms:W3CDTF">2012-12-06T10:19:48Z</dcterms:created>
  <dcterms:modified xsi:type="dcterms:W3CDTF">2014-09-03T08:22:47Z</dcterms:modified>
</cp:coreProperties>
</file>