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handoutMasterIdLst>
    <p:handoutMasterId r:id="rId16"/>
  </p:handoutMasterIdLst>
  <p:sldIdLst>
    <p:sldId id="269" r:id="rId2"/>
    <p:sldId id="270" r:id="rId3"/>
    <p:sldId id="277" r:id="rId4"/>
    <p:sldId id="271" r:id="rId5"/>
    <p:sldId id="266" r:id="rId6"/>
    <p:sldId id="276" r:id="rId7"/>
    <p:sldId id="272" r:id="rId8"/>
    <p:sldId id="274" r:id="rId9"/>
    <p:sldId id="278" r:id="rId10"/>
    <p:sldId id="279" r:id="rId11"/>
    <p:sldId id="280" r:id="rId12"/>
    <p:sldId id="281" r:id="rId13"/>
    <p:sldId id="275"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152" y="12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6EA3B6A-F303-F34B-A34A-61A8D72586E4}" type="datetimeFigureOut">
              <a:rPr lang="en-US" smtClean="0"/>
              <a:t>02/09/2014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2438187-D346-0A47-851F-F48397A65361}" type="slidenum">
              <a:rPr lang="en-US" smtClean="0"/>
              <a:t>‹#›</a:t>
            </a:fld>
            <a:endParaRPr lang="en-US"/>
          </a:p>
        </p:txBody>
      </p:sp>
    </p:spTree>
    <p:extLst>
      <p:ext uri="{BB962C8B-B14F-4D97-AF65-F5344CB8AC3E}">
        <p14:creationId xmlns:p14="http://schemas.microsoft.com/office/powerpoint/2010/main" val="38604553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D0B49E-DA75-6D48-83C9-884749CEBF8F}" type="datetimeFigureOut">
              <a:rPr lang="en-US" smtClean="0"/>
              <a:t>02/09/2014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B33420-4288-7D4F-9FCD-7559790EC701}" type="slidenum">
              <a:rPr lang="en-US" smtClean="0"/>
              <a:t>‹#›</a:t>
            </a:fld>
            <a:endParaRPr lang="en-US"/>
          </a:p>
        </p:txBody>
      </p:sp>
    </p:spTree>
    <p:extLst>
      <p:ext uri="{BB962C8B-B14F-4D97-AF65-F5344CB8AC3E}">
        <p14:creationId xmlns:p14="http://schemas.microsoft.com/office/powerpoint/2010/main" val="18599485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 to the symposium</a:t>
            </a:r>
          </a:p>
          <a:p>
            <a:r>
              <a:rPr lang="en-US" dirty="0" smtClean="0"/>
              <a:t>Delighted that </a:t>
            </a:r>
            <a:r>
              <a:rPr lang="en-US" dirty="0" err="1" smtClean="0"/>
              <a:t>Dr</a:t>
            </a:r>
            <a:r>
              <a:rPr lang="en-US" dirty="0" smtClean="0"/>
              <a:t> Karen Winter from Queens University Belfast has collaborated with us on this as strong</a:t>
            </a:r>
            <a:r>
              <a:rPr lang="en-US" baseline="0" dirty="0" smtClean="0"/>
              <a:t> resonance between the work of her and her colleagues and ours</a:t>
            </a:r>
          </a:p>
          <a:p>
            <a:r>
              <a:rPr lang="en-US" baseline="0" dirty="0" smtClean="0"/>
              <a:t>We will take points of clarification and any points clearly specific to that paper after each one but we have reserved at least 40 </a:t>
            </a:r>
            <a:r>
              <a:rPr lang="en-US" baseline="0" dirty="0" err="1" smtClean="0"/>
              <a:t>mins</a:t>
            </a:r>
            <a:r>
              <a:rPr lang="en-US" baseline="0" dirty="0" smtClean="0"/>
              <a:t> for discussion</a:t>
            </a:r>
            <a:endParaRPr lang="en-US" dirty="0"/>
          </a:p>
        </p:txBody>
      </p:sp>
      <p:sp>
        <p:nvSpPr>
          <p:cNvPr id="4" name="Slide Number Placeholder 3"/>
          <p:cNvSpPr>
            <a:spLocks noGrp="1"/>
          </p:cNvSpPr>
          <p:nvPr>
            <p:ph type="sldNum" sz="quarter" idx="10"/>
          </p:nvPr>
        </p:nvSpPr>
        <p:spPr/>
        <p:txBody>
          <a:bodyPr/>
          <a:lstStyle/>
          <a:p>
            <a:fld id="{BBB33420-4288-7D4F-9FCD-7559790EC701}" type="slidenum">
              <a:rPr lang="en-US" smtClean="0"/>
              <a:t>2</a:t>
            </a:fld>
            <a:endParaRPr lang="en-US"/>
          </a:p>
        </p:txBody>
      </p:sp>
    </p:spTree>
    <p:extLst>
      <p:ext uri="{BB962C8B-B14F-4D97-AF65-F5344CB8AC3E}">
        <p14:creationId xmlns:p14="http://schemas.microsoft.com/office/powerpoint/2010/main" val="1120013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a:t>
            </a:r>
            <a:r>
              <a:rPr lang="en-US" baseline="0" dirty="0" smtClean="0"/>
              <a:t> of our experiences of engaging foster </a:t>
            </a:r>
            <a:r>
              <a:rPr lang="en-US" baseline="0" dirty="0" err="1" smtClean="0"/>
              <a:t>carers</a:t>
            </a:r>
            <a:r>
              <a:rPr lang="en-US" baseline="0" dirty="0" smtClean="0"/>
              <a:t> in our research are explored in the symposium we are holding tomorrow morning so we won’t be covering this here</a:t>
            </a:r>
            <a:endParaRPr lang="en-US" dirty="0"/>
          </a:p>
        </p:txBody>
      </p:sp>
      <p:sp>
        <p:nvSpPr>
          <p:cNvPr id="4" name="Slide Number Placeholder 3"/>
          <p:cNvSpPr>
            <a:spLocks noGrp="1"/>
          </p:cNvSpPr>
          <p:nvPr>
            <p:ph type="sldNum" sz="quarter" idx="10"/>
          </p:nvPr>
        </p:nvSpPr>
        <p:spPr/>
        <p:txBody>
          <a:bodyPr/>
          <a:lstStyle/>
          <a:p>
            <a:fld id="{BBB33420-4288-7D4F-9FCD-7559790EC701}" type="slidenum">
              <a:rPr lang="en-US" smtClean="0"/>
              <a:t>4</a:t>
            </a:fld>
            <a:endParaRPr lang="en-US"/>
          </a:p>
        </p:txBody>
      </p:sp>
    </p:spTree>
    <p:extLst>
      <p:ext uri="{BB962C8B-B14F-4D97-AF65-F5344CB8AC3E}">
        <p14:creationId xmlns:p14="http://schemas.microsoft.com/office/powerpoint/2010/main" val="909328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Mention new post advertised</a:t>
            </a:r>
            <a:endParaRPr lang="en-US" dirty="0"/>
          </a:p>
        </p:txBody>
      </p:sp>
      <p:sp>
        <p:nvSpPr>
          <p:cNvPr id="4" name="Slide Number Placeholder 3"/>
          <p:cNvSpPr>
            <a:spLocks noGrp="1"/>
          </p:cNvSpPr>
          <p:nvPr>
            <p:ph type="sldNum" sz="quarter" idx="10"/>
          </p:nvPr>
        </p:nvSpPr>
        <p:spPr/>
        <p:txBody>
          <a:bodyPr/>
          <a:lstStyle/>
          <a:p>
            <a:fld id="{BBB33420-4288-7D4F-9FCD-7559790EC701}" type="slidenum">
              <a:rPr lang="en-US" smtClean="0"/>
              <a:t>5</a:t>
            </a:fld>
            <a:endParaRPr lang="en-US"/>
          </a:p>
        </p:txBody>
      </p:sp>
    </p:spTree>
    <p:extLst>
      <p:ext uri="{BB962C8B-B14F-4D97-AF65-F5344CB8AC3E}">
        <p14:creationId xmlns:p14="http://schemas.microsoft.com/office/powerpoint/2010/main" val="3123875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BA3D8A-732B-424F-B483-F1C82C59670C}" type="slidenum">
              <a:rPr lang="en-GB"/>
              <a:pPr/>
              <a:t>6</a:t>
            </a:fld>
            <a:endParaRPr lang="en-GB"/>
          </a:p>
        </p:txBody>
      </p:sp>
      <p:sp>
        <p:nvSpPr>
          <p:cNvPr id="911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91139" name="Rectangle 3"/>
          <p:cNvSpPr>
            <a:spLocks noGrp="1" noChangeArrowheads="1"/>
          </p:cNvSpPr>
          <p:nvPr>
            <p:ph type="body" idx="1"/>
          </p:nvPr>
        </p:nvSpPr>
        <p:spPr/>
        <p:txBody>
          <a:bodyPr/>
          <a:lstStyle/>
          <a:p>
            <a:r>
              <a:rPr lang="en-GB"/>
              <a:t>But whether public is educated to want evidence or not, we who intervene in people</a:t>
            </a:r>
            <a:r>
              <a:rPr lang="ja-JP" altLang="en-GB">
                <a:latin typeface="Times New Roman"/>
              </a:rPr>
              <a:t>’</a:t>
            </a:r>
            <a:r>
              <a:rPr lang="en-GB"/>
              <a:t>s lives using public money to do so have a moral purpose to be as best informed as we can be.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smtClean="0"/>
              <a:t>Stevens et al, ‘What needs to be done to know more about what works in children’s services’</a:t>
            </a:r>
          </a:p>
          <a:p>
            <a:pPr marL="171450" indent="-171450">
              <a:buFont typeface="Arial"/>
              <a:buChar char="•"/>
            </a:pPr>
            <a:r>
              <a:rPr lang="en-US" dirty="0" smtClean="0"/>
              <a:t>Adapted</a:t>
            </a:r>
            <a:r>
              <a:rPr lang="en-US" baseline="0" dirty="0" smtClean="0"/>
              <a:t> – not all 625 studies/ method categories are included here</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effectLst/>
                <a:latin typeface="+mn-lt"/>
                <a:ea typeface="+mn-ea"/>
                <a:cs typeface="+mn-cs"/>
              </a:rPr>
              <a:t>Studies were identified from research on child and family social welfare funded by five major UK funders between 1996 and 2004</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effectLst/>
                <a:latin typeface="+mn-lt"/>
                <a:ea typeface="+mn-ea"/>
                <a:cs typeface="+mn-cs"/>
              </a:rPr>
              <a:t>A qualitative design was the most common (37%, n=230), including focus groups, observational methods, in-depth interviews and action research.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t>
            </a:r>
            <a:endParaRPr lang="en-US" dirty="0" smtClean="0"/>
          </a:p>
          <a:p>
            <a:endParaRPr lang="en-US" dirty="0"/>
          </a:p>
        </p:txBody>
      </p:sp>
      <p:sp>
        <p:nvSpPr>
          <p:cNvPr id="4" name="Slide Number Placeholder 3"/>
          <p:cNvSpPr>
            <a:spLocks noGrp="1"/>
          </p:cNvSpPr>
          <p:nvPr>
            <p:ph type="sldNum" sz="quarter" idx="10"/>
          </p:nvPr>
        </p:nvSpPr>
        <p:spPr/>
        <p:txBody>
          <a:bodyPr/>
          <a:lstStyle/>
          <a:p>
            <a:fld id="{98A14FFA-5637-45BC-A227-E795BAC882E7}" type="slidenum">
              <a:rPr lang="en-US" smtClean="0"/>
              <a:pPr/>
              <a:t>8</a:t>
            </a:fld>
            <a:endParaRPr lang="en-US"/>
          </a:p>
        </p:txBody>
      </p:sp>
    </p:spTree>
    <p:extLst>
      <p:ext uri="{BB962C8B-B14F-4D97-AF65-F5344CB8AC3E}">
        <p14:creationId xmlns:p14="http://schemas.microsoft.com/office/powerpoint/2010/main" val="844811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smtClean="0"/>
              <a:t>Selection one not included as review of validation on</a:t>
            </a:r>
            <a:r>
              <a:rPr lang="en-US" baseline="0" dirty="0" smtClean="0"/>
              <a:t> tools for selecting </a:t>
            </a:r>
            <a:r>
              <a:rPr lang="en-US" baseline="0" dirty="0" err="1" smtClean="0"/>
              <a:t>carers</a:t>
            </a:r>
            <a:endParaRPr lang="en-US" baseline="0" dirty="0" smtClean="0"/>
          </a:p>
          <a:p>
            <a:pPr marL="171450" indent="-171450">
              <a:buFont typeface="Arial"/>
              <a:buChar char="•"/>
            </a:pPr>
            <a:r>
              <a:rPr lang="en-US" baseline="0" dirty="0" smtClean="0"/>
              <a:t>SSW and NSPCC published today – have copies of NSPCC exec summary here and SSW – or where?</a:t>
            </a:r>
            <a:endParaRPr lang="en-US" dirty="0"/>
          </a:p>
        </p:txBody>
      </p:sp>
      <p:sp>
        <p:nvSpPr>
          <p:cNvPr id="4" name="Slide Number Placeholder 3"/>
          <p:cNvSpPr>
            <a:spLocks noGrp="1"/>
          </p:cNvSpPr>
          <p:nvPr>
            <p:ph type="sldNum" sz="quarter" idx="10"/>
          </p:nvPr>
        </p:nvSpPr>
        <p:spPr/>
        <p:txBody>
          <a:bodyPr/>
          <a:lstStyle/>
          <a:p>
            <a:fld id="{BBB33420-4288-7D4F-9FCD-7559790EC701}" type="slidenum">
              <a:rPr lang="en-US" smtClean="0"/>
              <a:t>10</a:t>
            </a:fld>
            <a:endParaRPr lang="en-US"/>
          </a:p>
        </p:txBody>
      </p:sp>
    </p:spTree>
    <p:extLst>
      <p:ext uri="{BB962C8B-B14F-4D97-AF65-F5344CB8AC3E}">
        <p14:creationId xmlns:p14="http://schemas.microsoft.com/office/powerpoint/2010/main" val="7974284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a:t>
            </a:r>
          </a:p>
          <a:p>
            <a:pPr marL="228600" indent="-228600">
              <a:buAutoNum type="arabicPeriod"/>
            </a:pPr>
            <a:r>
              <a:rPr lang="en-US" dirty="0" smtClean="0"/>
              <a:t>Stevens included reviews, commentaries etc., if funded</a:t>
            </a:r>
            <a:endParaRPr lang="en-US" baseline="0" dirty="0" smtClean="0"/>
          </a:p>
          <a:p>
            <a:pPr marL="228600" indent="-228600">
              <a:buAutoNum type="arabicPeriod"/>
            </a:pPr>
            <a:r>
              <a:rPr lang="en-US" baseline="0" dirty="0" smtClean="0"/>
              <a:t>One study did not provide sufficient detail to </a:t>
            </a:r>
            <a:r>
              <a:rPr lang="en-US" baseline="0" dirty="0" err="1" smtClean="0"/>
              <a:t>catagorise</a:t>
            </a:r>
            <a:endParaRPr lang="en-US" dirty="0" smtClean="0"/>
          </a:p>
        </p:txBody>
      </p:sp>
      <p:sp>
        <p:nvSpPr>
          <p:cNvPr id="4" name="Slide Number Placeholder 3"/>
          <p:cNvSpPr>
            <a:spLocks noGrp="1"/>
          </p:cNvSpPr>
          <p:nvPr>
            <p:ph type="sldNum" sz="quarter" idx="10"/>
          </p:nvPr>
        </p:nvSpPr>
        <p:spPr/>
        <p:txBody>
          <a:bodyPr/>
          <a:lstStyle/>
          <a:p>
            <a:fld id="{BBB33420-4288-7D4F-9FCD-7559790EC701}" type="slidenum">
              <a:rPr lang="en-US" smtClean="0"/>
              <a:t>11</a:t>
            </a:fld>
            <a:endParaRPr lang="en-US"/>
          </a:p>
        </p:txBody>
      </p:sp>
    </p:spTree>
    <p:extLst>
      <p:ext uri="{BB962C8B-B14F-4D97-AF65-F5344CB8AC3E}">
        <p14:creationId xmlns:p14="http://schemas.microsoft.com/office/powerpoint/2010/main" val="2942002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B7D61797-6058-5448-AFAA-9667FE4D0165}" type="datetimeFigureOut">
              <a:rPr lang="en-US" smtClean="0"/>
              <a:t>02/09/2014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E8670E-3297-1743-B693-75AABA285ACB}" type="slidenum">
              <a:rPr lang="en-US" smtClean="0"/>
              <a:t>‹#›</a:t>
            </a:fld>
            <a:endParaRPr lang="en-US"/>
          </a:p>
        </p:txBody>
      </p:sp>
    </p:spTree>
    <p:extLst>
      <p:ext uri="{BB962C8B-B14F-4D97-AF65-F5344CB8AC3E}">
        <p14:creationId xmlns:p14="http://schemas.microsoft.com/office/powerpoint/2010/main" val="2982092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7D61797-6058-5448-AFAA-9667FE4D0165}" type="datetimeFigureOut">
              <a:rPr lang="en-US" smtClean="0"/>
              <a:t>02/09/2014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E8670E-3297-1743-B693-75AABA285ACB}" type="slidenum">
              <a:rPr lang="en-US" smtClean="0"/>
              <a:t>‹#›</a:t>
            </a:fld>
            <a:endParaRPr lang="en-US"/>
          </a:p>
        </p:txBody>
      </p:sp>
    </p:spTree>
    <p:extLst>
      <p:ext uri="{BB962C8B-B14F-4D97-AF65-F5344CB8AC3E}">
        <p14:creationId xmlns:p14="http://schemas.microsoft.com/office/powerpoint/2010/main" val="711998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7D61797-6058-5448-AFAA-9667FE4D0165}" type="datetimeFigureOut">
              <a:rPr lang="en-US" smtClean="0"/>
              <a:t>02/09/2014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E8670E-3297-1743-B693-75AABA285ACB}" type="slidenum">
              <a:rPr lang="en-US" smtClean="0"/>
              <a:t>‹#›</a:t>
            </a:fld>
            <a:endParaRPr lang="en-US"/>
          </a:p>
        </p:txBody>
      </p:sp>
    </p:spTree>
    <p:extLst>
      <p:ext uri="{BB962C8B-B14F-4D97-AF65-F5344CB8AC3E}">
        <p14:creationId xmlns:p14="http://schemas.microsoft.com/office/powerpoint/2010/main" val="409367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7D61797-6058-5448-AFAA-9667FE4D0165}" type="datetimeFigureOut">
              <a:rPr lang="en-US" smtClean="0"/>
              <a:t>02/09/2014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E8670E-3297-1743-B693-75AABA285ACB}" type="slidenum">
              <a:rPr lang="en-US" smtClean="0"/>
              <a:t>‹#›</a:t>
            </a:fld>
            <a:endParaRPr lang="en-US"/>
          </a:p>
        </p:txBody>
      </p:sp>
    </p:spTree>
    <p:extLst>
      <p:ext uri="{BB962C8B-B14F-4D97-AF65-F5344CB8AC3E}">
        <p14:creationId xmlns:p14="http://schemas.microsoft.com/office/powerpoint/2010/main" val="1391701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B7D61797-6058-5448-AFAA-9667FE4D0165}" type="datetimeFigureOut">
              <a:rPr lang="en-US" smtClean="0"/>
              <a:t>02/09/2014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E8670E-3297-1743-B693-75AABA285ACB}" type="slidenum">
              <a:rPr lang="en-US" smtClean="0"/>
              <a:t>‹#›</a:t>
            </a:fld>
            <a:endParaRPr lang="en-US"/>
          </a:p>
        </p:txBody>
      </p:sp>
    </p:spTree>
    <p:extLst>
      <p:ext uri="{BB962C8B-B14F-4D97-AF65-F5344CB8AC3E}">
        <p14:creationId xmlns:p14="http://schemas.microsoft.com/office/powerpoint/2010/main" val="3665351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B7D61797-6058-5448-AFAA-9667FE4D0165}" type="datetimeFigureOut">
              <a:rPr lang="en-US" smtClean="0"/>
              <a:t>02/09/2014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E8670E-3297-1743-B693-75AABA285ACB}" type="slidenum">
              <a:rPr lang="en-US" smtClean="0"/>
              <a:t>‹#›</a:t>
            </a:fld>
            <a:endParaRPr lang="en-US"/>
          </a:p>
        </p:txBody>
      </p:sp>
    </p:spTree>
    <p:extLst>
      <p:ext uri="{BB962C8B-B14F-4D97-AF65-F5344CB8AC3E}">
        <p14:creationId xmlns:p14="http://schemas.microsoft.com/office/powerpoint/2010/main" val="3077503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B7D61797-6058-5448-AFAA-9667FE4D0165}" type="datetimeFigureOut">
              <a:rPr lang="en-US" smtClean="0"/>
              <a:t>02/09/2014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E8670E-3297-1743-B693-75AABA285ACB}" type="slidenum">
              <a:rPr lang="en-US" smtClean="0"/>
              <a:t>‹#›</a:t>
            </a:fld>
            <a:endParaRPr lang="en-US"/>
          </a:p>
        </p:txBody>
      </p:sp>
    </p:spTree>
    <p:extLst>
      <p:ext uri="{BB962C8B-B14F-4D97-AF65-F5344CB8AC3E}">
        <p14:creationId xmlns:p14="http://schemas.microsoft.com/office/powerpoint/2010/main" val="2719915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B7D61797-6058-5448-AFAA-9667FE4D0165}" type="datetimeFigureOut">
              <a:rPr lang="en-US" smtClean="0"/>
              <a:t>02/09/2014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E8670E-3297-1743-B693-75AABA285ACB}" type="slidenum">
              <a:rPr lang="en-US" smtClean="0"/>
              <a:t>‹#›</a:t>
            </a:fld>
            <a:endParaRPr lang="en-US"/>
          </a:p>
        </p:txBody>
      </p:sp>
    </p:spTree>
    <p:extLst>
      <p:ext uri="{BB962C8B-B14F-4D97-AF65-F5344CB8AC3E}">
        <p14:creationId xmlns:p14="http://schemas.microsoft.com/office/powerpoint/2010/main" val="292995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D61797-6058-5448-AFAA-9667FE4D0165}" type="datetimeFigureOut">
              <a:rPr lang="en-US" smtClean="0"/>
              <a:t>02/09/2014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E8670E-3297-1743-B693-75AABA285ACB}" type="slidenum">
              <a:rPr lang="en-US" smtClean="0"/>
              <a:t>‹#›</a:t>
            </a:fld>
            <a:endParaRPr lang="en-US"/>
          </a:p>
        </p:txBody>
      </p:sp>
    </p:spTree>
    <p:extLst>
      <p:ext uri="{BB962C8B-B14F-4D97-AF65-F5344CB8AC3E}">
        <p14:creationId xmlns:p14="http://schemas.microsoft.com/office/powerpoint/2010/main" val="4230343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7D61797-6058-5448-AFAA-9667FE4D0165}" type="datetimeFigureOut">
              <a:rPr lang="en-US" smtClean="0"/>
              <a:t>02/09/2014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E8670E-3297-1743-B693-75AABA285ACB}" type="slidenum">
              <a:rPr lang="en-US" smtClean="0"/>
              <a:t>‹#›</a:t>
            </a:fld>
            <a:endParaRPr lang="en-US"/>
          </a:p>
        </p:txBody>
      </p:sp>
    </p:spTree>
    <p:extLst>
      <p:ext uri="{BB962C8B-B14F-4D97-AF65-F5344CB8AC3E}">
        <p14:creationId xmlns:p14="http://schemas.microsoft.com/office/powerpoint/2010/main" val="1481002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7D61797-6058-5448-AFAA-9667FE4D0165}" type="datetimeFigureOut">
              <a:rPr lang="en-US" smtClean="0"/>
              <a:t>02/09/2014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E8670E-3297-1743-B693-75AABA285ACB}" type="slidenum">
              <a:rPr lang="en-US" smtClean="0"/>
              <a:t>‹#›</a:t>
            </a:fld>
            <a:endParaRPr lang="en-US"/>
          </a:p>
        </p:txBody>
      </p:sp>
    </p:spTree>
    <p:extLst>
      <p:ext uri="{BB962C8B-B14F-4D97-AF65-F5344CB8AC3E}">
        <p14:creationId xmlns:p14="http://schemas.microsoft.com/office/powerpoint/2010/main" val="159503244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D61797-6058-5448-AFAA-9667FE4D0165}" type="datetimeFigureOut">
              <a:rPr lang="en-US" smtClean="0"/>
              <a:t>02/09/2014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E8670E-3297-1743-B693-75AABA285ACB}" type="slidenum">
              <a:rPr lang="en-US" smtClean="0"/>
              <a:t>‹#›</a:t>
            </a:fld>
            <a:endParaRPr lang="en-US"/>
          </a:p>
        </p:txBody>
      </p:sp>
    </p:spTree>
    <p:extLst>
      <p:ext uri="{BB962C8B-B14F-4D97-AF65-F5344CB8AC3E}">
        <p14:creationId xmlns:p14="http://schemas.microsoft.com/office/powerpoint/2010/main" val="3925901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package" Target="../embeddings/Microsoft_Word_Document1.docx"/><Relationship Id="rId5" Type="http://schemas.openxmlformats.org/officeDocument/2006/relationships/image" Target="../media/image3.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hyperlink" Target="http://reescentre.education.ox.ac.uk/" TargetMode="Externa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5899" y="3952469"/>
            <a:ext cx="6967401" cy="2016531"/>
          </a:xfrm>
        </p:spPr>
        <p:txBody>
          <a:bodyPr>
            <a:normAutofit/>
          </a:bodyPr>
          <a:lstStyle/>
          <a:p>
            <a:pPr algn="l">
              <a:spcBef>
                <a:spcPts val="0"/>
              </a:spcBef>
              <a:spcAft>
                <a:spcPts val="600"/>
              </a:spcAft>
            </a:pPr>
            <a:r>
              <a:rPr lang="en-US" sz="2000" dirty="0">
                <a:solidFill>
                  <a:schemeClr val="tx1"/>
                </a:solidFill>
              </a:rPr>
              <a:t>Judy </a:t>
            </a:r>
            <a:r>
              <a:rPr lang="en-US" sz="2000" dirty="0" smtClean="0">
                <a:solidFill>
                  <a:schemeClr val="tx1"/>
                </a:solidFill>
              </a:rPr>
              <a:t>Sebba, Aoife O’Higgins and Nikki Luke, Rees Centre for Research in Fostering and Education, University of Oxford. </a:t>
            </a:r>
          </a:p>
          <a:p>
            <a:pPr algn="l">
              <a:spcBef>
                <a:spcPts val="0"/>
              </a:spcBef>
              <a:spcAft>
                <a:spcPts val="600"/>
              </a:spcAft>
            </a:pPr>
            <a:endParaRPr lang="en-US" sz="2000" dirty="0">
              <a:solidFill>
                <a:schemeClr val="tx1"/>
              </a:solidFill>
            </a:endParaRPr>
          </a:p>
          <a:p>
            <a:pPr algn="l">
              <a:spcBef>
                <a:spcPts val="0"/>
              </a:spcBef>
              <a:spcAft>
                <a:spcPts val="600"/>
              </a:spcAft>
            </a:pPr>
            <a:r>
              <a:rPr lang="en-US" sz="2000" dirty="0" smtClean="0">
                <a:solidFill>
                  <a:schemeClr val="tx1"/>
                </a:solidFill>
              </a:rPr>
              <a:t>Karen Winter, Paul Connolly and Jennifer Mooney, Queen’s University, Belfast.</a:t>
            </a:r>
          </a:p>
        </p:txBody>
      </p:sp>
      <p:pic>
        <p:nvPicPr>
          <p:cNvPr id="5" name="Picture 3"/>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215900" y="322263"/>
            <a:ext cx="44497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Screen Shot 2013-08-27 at 10.06.17 cop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83300" y="3844305"/>
            <a:ext cx="1490260" cy="2124695"/>
          </a:xfrm>
          <a:prstGeom prst="rect">
            <a:avLst/>
          </a:prstGeom>
        </p:spPr>
      </p:pic>
      <p:sp>
        <p:nvSpPr>
          <p:cNvPr id="6" name="Subtitle 2"/>
          <p:cNvSpPr txBox="1">
            <a:spLocks/>
          </p:cNvSpPr>
          <p:nvPr/>
        </p:nvSpPr>
        <p:spPr>
          <a:xfrm>
            <a:off x="558800" y="1650319"/>
            <a:ext cx="7899400" cy="1950131"/>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US" b="1" dirty="0">
              <a:solidFill>
                <a:schemeClr val="tx2">
                  <a:lumMod val="75000"/>
                </a:schemeClr>
              </a:solidFill>
            </a:endParaRPr>
          </a:p>
        </p:txBody>
      </p:sp>
      <p:cxnSp>
        <p:nvCxnSpPr>
          <p:cNvPr id="7" name="Straight Connector 6"/>
          <p:cNvCxnSpPr/>
          <p:nvPr/>
        </p:nvCxnSpPr>
        <p:spPr>
          <a:xfrm flipV="1">
            <a:off x="215900" y="1196975"/>
            <a:ext cx="8712200" cy="30163"/>
          </a:xfrm>
          <a:prstGeom prst="line">
            <a:avLst/>
          </a:prstGeom>
          <a:ln w="38100" cmpd="sng">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0" name="Title 9"/>
          <p:cNvSpPr>
            <a:spLocks noGrp="1"/>
          </p:cNvSpPr>
          <p:nvPr>
            <p:ph type="ctrTitle"/>
          </p:nvPr>
        </p:nvSpPr>
        <p:spPr>
          <a:xfrm>
            <a:off x="685800" y="1650319"/>
            <a:ext cx="7772400" cy="1318549"/>
          </a:xfrm>
        </p:spPr>
        <p:txBody>
          <a:bodyPr>
            <a:noAutofit/>
          </a:bodyPr>
          <a:lstStyle/>
          <a:p>
            <a:r>
              <a:rPr lang="en-GB" sz="3200" b="1" dirty="0" smtClean="0">
                <a:solidFill>
                  <a:srgbClr val="17375E"/>
                </a:solidFill>
              </a:rPr>
              <a:t>Symposium</a:t>
            </a:r>
            <a:r>
              <a:rPr lang="en-GB" sz="3200" b="1" dirty="0">
                <a:solidFill>
                  <a:srgbClr val="17375E"/>
                </a:solidFill>
              </a:rPr>
              <a:t>: Strengthening the Evidence Base for Practitioners and Service Providers </a:t>
            </a:r>
            <a:r>
              <a:rPr lang="en-GB" sz="3200" dirty="0">
                <a:solidFill>
                  <a:srgbClr val="17375E"/>
                </a:solidFill>
              </a:rPr>
              <a:t/>
            </a:r>
            <a:br>
              <a:rPr lang="en-GB" sz="3200" dirty="0">
                <a:solidFill>
                  <a:srgbClr val="17375E"/>
                </a:solidFill>
              </a:rPr>
            </a:br>
            <a:endParaRPr lang="en-US" sz="3200" dirty="0"/>
          </a:p>
        </p:txBody>
      </p:sp>
    </p:spTree>
    <p:extLst>
      <p:ext uri="{BB962C8B-B14F-4D97-AF65-F5344CB8AC3E}">
        <p14:creationId xmlns:p14="http://schemas.microsoft.com/office/powerpoint/2010/main" val="77905892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2188"/>
          </a:xfrm>
        </p:spPr>
        <p:txBody>
          <a:bodyPr>
            <a:normAutofit/>
          </a:bodyPr>
          <a:lstStyle/>
          <a:p>
            <a:r>
              <a:rPr lang="en-US" sz="3200" b="1" dirty="0" smtClean="0">
                <a:solidFill>
                  <a:schemeClr val="tx2">
                    <a:lumMod val="75000"/>
                  </a:schemeClr>
                </a:solidFill>
              </a:rPr>
              <a:t>Analysis of designs used in studies</a:t>
            </a:r>
            <a:endParaRPr lang="en-US" sz="3200" b="1" dirty="0">
              <a:solidFill>
                <a:schemeClr val="tx2">
                  <a:lumMod val="75000"/>
                </a:schemeClr>
              </a:solidFill>
            </a:endParaRPr>
          </a:p>
        </p:txBody>
      </p:sp>
      <p:sp>
        <p:nvSpPr>
          <p:cNvPr id="3" name="Content Placeholder 2"/>
          <p:cNvSpPr>
            <a:spLocks noGrp="1"/>
          </p:cNvSpPr>
          <p:nvPr>
            <p:ph idx="1"/>
          </p:nvPr>
        </p:nvSpPr>
        <p:spPr>
          <a:xfrm>
            <a:off x="457200" y="1046826"/>
            <a:ext cx="8229600" cy="5414353"/>
          </a:xfrm>
        </p:spPr>
        <p:txBody>
          <a:bodyPr>
            <a:noAutofit/>
          </a:bodyPr>
          <a:lstStyle/>
          <a:p>
            <a:pPr>
              <a:lnSpc>
                <a:spcPct val="90000"/>
              </a:lnSpc>
            </a:pPr>
            <a:r>
              <a:rPr lang="en-US" sz="2800" dirty="0" smtClean="0"/>
              <a:t>Analysis based on 5 research reviews in Rees Centre series, a much larger review on mental health interventions in looked after children for NSPCC and Aoife O’Higgins systematic review (next paper);</a:t>
            </a:r>
          </a:p>
          <a:p>
            <a:pPr>
              <a:lnSpc>
                <a:spcPct val="90000"/>
              </a:lnSpc>
            </a:pPr>
            <a:r>
              <a:rPr lang="en-US" sz="2800" dirty="0" smtClean="0"/>
              <a:t>Our reviews are essentially ‘what works’ reviews so published reviews are referred to in the conceptual background and discussion but not included in the in-depth review;</a:t>
            </a:r>
          </a:p>
          <a:p>
            <a:pPr>
              <a:lnSpc>
                <a:spcPct val="90000"/>
              </a:lnSpc>
            </a:pPr>
            <a:r>
              <a:rPr lang="en-US" sz="2800" dirty="0" smtClean="0"/>
              <a:t>Unlike some well-established systems for systematic reviewing we do not exclude studies on the basis of their methodological approach but we do attempt to give more robust studies greater weight in the conclusions.</a:t>
            </a:r>
            <a:endParaRPr lang="en-US" sz="2800" dirty="0"/>
          </a:p>
        </p:txBody>
      </p:sp>
    </p:spTree>
    <p:extLst>
      <p:ext uri="{BB962C8B-B14F-4D97-AF65-F5344CB8AC3E}">
        <p14:creationId xmlns:p14="http://schemas.microsoft.com/office/powerpoint/2010/main" val="738958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ext uri="{D42A27DB-BD31-4B8C-83A1-F6EECF244321}">
                <p14:modId xmlns:p14="http://schemas.microsoft.com/office/powerpoint/2010/main" val="664007586"/>
              </p:ext>
            </p:extLst>
          </p:nvPr>
        </p:nvGraphicFramePr>
        <p:xfrm>
          <a:off x="12700" y="146050"/>
          <a:ext cx="8872538" cy="4956175"/>
        </p:xfrm>
        <a:graphic>
          <a:graphicData uri="http://schemas.openxmlformats.org/presentationml/2006/ole">
            <mc:AlternateContent xmlns:mc="http://schemas.openxmlformats.org/markup-compatibility/2006">
              <mc:Choice xmlns:v="urn:schemas-microsoft-com:vml" Requires="v">
                <p:oleObj spid="_x0000_s1033" name="Document" r:id="rId4" imgW="9093200" imgH="5080000" progId="Word.Document.12">
                  <p:embed/>
                </p:oleObj>
              </mc:Choice>
              <mc:Fallback>
                <p:oleObj name="Document" r:id="rId4" imgW="9093200" imgH="5080000" progId="Word.Document.12">
                  <p:embed/>
                  <p:pic>
                    <p:nvPicPr>
                      <p:cNvPr id="0" name=""/>
                      <p:cNvPicPr/>
                      <p:nvPr/>
                    </p:nvPicPr>
                    <p:blipFill>
                      <a:blip r:embed="rId5"/>
                      <a:stretch>
                        <a:fillRect/>
                      </a:stretch>
                    </p:blipFill>
                    <p:spPr>
                      <a:xfrm>
                        <a:off x="12700" y="146050"/>
                        <a:ext cx="8872538" cy="4956175"/>
                      </a:xfrm>
                      <a:prstGeom prst="rect">
                        <a:avLst/>
                      </a:prstGeom>
                    </p:spPr>
                  </p:pic>
                </p:oleObj>
              </mc:Fallback>
            </mc:AlternateContent>
          </a:graphicData>
        </a:graphic>
      </p:graphicFrame>
    </p:spTree>
    <p:extLst>
      <p:ext uri="{BB962C8B-B14F-4D97-AF65-F5344CB8AC3E}">
        <p14:creationId xmlns:p14="http://schemas.microsoft.com/office/powerpoint/2010/main" val="3774934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7739"/>
          </a:xfrm>
        </p:spPr>
        <p:txBody>
          <a:bodyPr>
            <a:normAutofit/>
          </a:bodyPr>
          <a:lstStyle/>
          <a:p>
            <a:r>
              <a:rPr lang="en-US" sz="3200" b="1" dirty="0" smtClean="0">
                <a:solidFill>
                  <a:srgbClr val="17375E"/>
                </a:solidFill>
              </a:rPr>
              <a:t>Issues and implications</a:t>
            </a:r>
            <a:endParaRPr lang="en-US" sz="3200" b="1" dirty="0">
              <a:solidFill>
                <a:srgbClr val="17375E"/>
              </a:solidFill>
            </a:endParaRPr>
          </a:p>
        </p:txBody>
      </p:sp>
      <p:sp>
        <p:nvSpPr>
          <p:cNvPr id="3" name="Content Placeholder 2"/>
          <p:cNvSpPr>
            <a:spLocks noGrp="1"/>
          </p:cNvSpPr>
          <p:nvPr>
            <p:ph idx="1"/>
          </p:nvPr>
        </p:nvSpPr>
        <p:spPr>
          <a:xfrm>
            <a:off x="457200" y="1029666"/>
            <a:ext cx="8229600" cy="5096498"/>
          </a:xfrm>
        </p:spPr>
        <p:txBody>
          <a:bodyPr>
            <a:normAutofit fontScale="92500" lnSpcReduction="20000"/>
          </a:bodyPr>
          <a:lstStyle/>
          <a:p>
            <a:r>
              <a:rPr lang="en-US" sz="2800" dirty="0" smtClean="0"/>
              <a:t>The evidence base does not yet allow us ‘to intervene </a:t>
            </a:r>
            <a:r>
              <a:rPr lang="en-GB" sz="2800" dirty="0"/>
              <a:t>with the most benefit and the least </a:t>
            </a:r>
            <a:r>
              <a:rPr lang="en-GB" sz="2800" dirty="0" smtClean="0"/>
              <a:t>harm’ as Oakley urged us to or to justify our interventions as Parker suggested 25 years ago;</a:t>
            </a:r>
          </a:p>
          <a:p>
            <a:r>
              <a:rPr lang="en-GB" sz="2800" dirty="0" smtClean="0"/>
              <a:t>A key criterion in making decisions about research designs must be ‘fitness for purpose’ but the basis for national policy making (e.g. RCTs &amp; replications) and the need by practitioners for quick answers that tell them what to do are in direct conflict;</a:t>
            </a:r>
          </a:p>
          <a:p>
            <a:r>
              <a:rPr lang="en-GB" sz="2800" dirty="0" smtClean="0"/>
              <a:t>The questions we address in the Rees reviews are all generated from the field which limits the number of RCTs used in the studies that address them;</a:t>
            </a:r>
          </a:p>
          <a:p>
            <a:r>
              <a:rPr lang="en-GB" sz="2800" dirty="0" smtClean="0"/>
              <a:t>Possible that large scale surveys are being replaced by secondary data analysis as the development of large scale datasets and access to them improve.     </a:t>
            </a:r>
            <a:endParaRPr lang="en-US" sz="2800" dirty="0"/>
          </a:p>
        </p:txBody>
      </p:sp>
    </p:spTree>
    <p:extLst>
      <p:ext uri="{BB962C8B-B14F-4D97-AF65-F5344CB8AC3E}">
        <p14:creationId xmlns:p14="http://schemas.microsoft.com/office/powerpoint/2010/main" val="3019524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037"/>
          </a:xfrm>
        </p:spPr>
        <p:txBody>
          <a:bodyPr>
            <a:normAutofit/>
          </a:bodyPr>
          <a:lstStyle/>
          <a:p>
            <a:r>
              <a:rPr lang="en-US" sz="2800" b="1" dirty="0" smtClean="0">
                <a:solidFill>
                  <a:srgbClr val="17375E"/>
                </a:solidFill>
              </a:rPr>
              <a:t>References</a:t>
            </a:r>
            <a:endParaRPr lang="en-US" sz="2800" b="1" dirty="0">
              <a:solidFill>
                <a:srgbClr val="17375E"/>
              </a:solidFill>
            </a:endParaRPr>
          </a:p>
        </p:txBody>
      </p:sp>
      <p:sp>
        <p:nvSpPr>
          <p:cNvPr id="3" name="Content Placeholder 2"/>
          <p:cNvSpPr>
            <a:spLocks noGrp="1"/>
          </p:cNvSpPr>
          <p:nvPr>
            <p:ph idx="1"/>
          </p:nvPr>
        </p:nvSpPr>
        <p:spPr>
          <a:xfrm>
            <a:off x="457200" y="877675"/>
            <a:ext cx="8229600" cy="5639525"/>
          </a:xfrm>
        </p:spPr>
        <p:txBody>
          <a:bodyPr>
            <a:normAutofit fontScale="70000" lnSpcReduction="20000"/>
          </a:bodyPr>
          <a:lstStyle/>
          <a:p>
            <a:r>
              <a:rPr lang="en-GB" sz="2600" dirty="0" err="1" smtClean="0"/>
              <a:t>Cosis</a:t>
            </a:r>
            <a:r>
              <a:rPr lang="en-GB" sz="2600" dirty="0" smtClean="0"/>
              <a:t> </a:t>
            </a:r>
            <a:r>
              <a:rPr lang="en-GB" sz="2600" dirty="0"/>
              <a:t>Brown, </a:t>
            </a:r>
            <a:r>
              <a:rPr lang="en-GB" sz="2600" dirty="0" smtClean="0"/>
              <a:t>H., Sebba, J. </a:t>
            </a:r>
            <a:r>
              <a:rPr lang="en-GB" sz="2600" dirty="0"/>
              <a:t>and </a:t>
            </a:r>
            <a:r>
              <a:rPr lang="en-GB" sz="2600" dirty="0" smtClean="0"/>
              <a:t>Luke, N. (2014) The </a:t>
            </a:r>
            <a:r>
              <a:rPr lang="en-GB" sz="2600" dirty="0"/>
              <a:t>role of the supervising social worker in foster </a:t>
            </a:r>
            <a:r>
              <a:rPr lang="en-GB" sz="2600" dirty="0" smtClean="0"/>
              <a:t>care: An international literature review. Oxford: The Rees Centre. </a:t>
            </a:r>
          </a:p>
          <a:p>
            <a:r>
              <a:rPr lang="en-GB" sz="2600" dirty="0" smtClean="0"/>
              <a:t>Luke</a:t>
            </a:r>
            <a:r>
              <a:rPr lang="en-GB" sz="2600" dirty="0"/>
              <a:t>, N., &amp; Sebba, J. (2013). </a:t>
            </a:r>
            <a:r>
              <a:rPr lang="en-GB" sz="2600" i="1" dirty="0"/>
              <a:t>Supporting each other: An international literature review on peer contact between foster carers</a:t>
            </a:r>
            <a:r>
              <a:rPr lang="en-GB" sz="2600" dirty="0"/>
              <a:t>. Oxford</a:t>
            </a:r>
            <a:r>
              <a:rPr lang="en-GB" sz="2600" dirty="0" smtClean="0"/>
              <a:t>: The </a:t>
            </a:r>
            <a:r>
              <a:rPr lang="en-GB" sz="2600" dirty="0"/>
              <a:t>Rees Centre.</a:t>
            </a:r>
          </a:p>
          <a:p>
            <a:r>
              <a:rPr lang="en-GB" sz="2600" dirty="0"/>
              <a:t>Luke, N., &amp; Sebba, J. (2013). </a:t>
            </a:r>
            <a:r>
              <a:rPr lang="en-GB" sz="2600" i="1" dirty="0"/>
              <a:t>How are foster carers selected? An international literature review of instruments used within foster carer selection</a:t>
            </a:r>
            <a:r>
              <a:rPr lang="en-GB" sz="2600" dirty="0"/>
              <a:t>. </a:t>
            </a:r>
            <a:r>
              <a:rPr lang="en-GB" sz="2600" dirty="0" smtClean="0"/>
              <a:t>Oxford: The </a:t>
            </a:r>
            <a:r>
              <a:rPr lang="en-GB" sz="2600" dirty="0"/>
              <a:t>Rees Centre.</a:t>
            </a:r>
          </a:p>
          <a:p>
            <a:pPr lvl="0"/>
            <a:r>
              <a:rPr lang="en-GB" sz="2600" dirty="0" err="1"/>
              <a:t>Höjer</a:t>
            </a:r>
            <a:r>
              <a:rPr lang="en-GB" sz="2600" dirty="0"/>
              <a:t>, I., Sebba, J. &amp; Luke, N. (2013). </a:t>
            </a:r>
            <a:r>
              <a:rPr lang="en-GB" sz="2600" i="1" dirty="0"/>
              <a:t>The impact of fostering on foster carers’ children</a:t>
            </a:r>
            <a:r>
              <a:rPr lang="en-GB" sz="2600" dirty="0"/>
              <a:t>. Oxford: The Rees </a:t>
            </a:r>
            <a:r>
              <a:rPr lang="en-GB" sz="2600" dirty="0" smtClean="0"/>
              <a:t>Centre.</a:t>
            </a:r>
            <a:endParaRPr lang="en-GB" sz="2600" dirty="0"/>
          </a:p>
          <a:p>
            <a:pPr lvl="0"/>
            <a:r>
              <a:rPr lang="en-GB" sz="2600" dirty="0" smtClean="0"/>
              <a:t>Luke</a:t>
            </a:r>
            <a:r>
              <a:rPr lang="en-GB" sz="2600" dirty="0"/>
              <a:t>, N. &amp; Sebba, J. (2014) </a:t>
            </a:r>
            <a:r>
              <a:rPr lang="en-GB" sz="2600" i="1" dirty="0"/>
              <a:t>Effective parent and child fostering.</a:t>
            </a:r>
            <a:r>
              <a:rPr lang="en-GB" sz="2600" dirty="0"/>
              <a:t> Oxford: The Rees </a:t>
            </a:r>
            <a:r>
              <a:rPr lang="en-GB" sz="2600" dirty="0" smtClean="0"/>
              <a:t>Centre.</a:t>
            </a:r>
          </a:p>
          <a:p>
            <a:r>
              <a:rPr lang="en-US" sz="2600" dirty="0"/>
              <a:t>Luke, N., Sinclair, I., </a:t>
            </a:r>
            <a:r>
              <a:rPr lang="en-US" sz="2600" dirty="0" err="1"/>
              <a:t>Woolgar</a:t>
            </a:r>
            <a:r>
              <a:rPr lang="en-US" sz="2600" dirty="0"/>
              <a:t>, M. and Sebba, J. </a:t>
            </a:r>
            <a:r>
              <a:rPr lang="en-US" sz="2600" dirty="0" smtClean="0"/>
              <a:t>(2014) </a:t>
            </a:r>
            <a:r>
              <a:rPr lang="en-US" sz="2600" i="1" dirty="0" smtClean="0"/>
              <a:t>What </a:t>
            </a:r>
            <a:r>
              <a:rPr lang="en-US" sz="2600" i="1" dirty="0"/>
              <a:t>works in preventing and treating poor mental health in looked-after children</a:t>
            </a:r>
            <a:r>
              <a:rPr lang="en-US" sz="2600" dirty="0"/>
              <a:t>? London, NSPCC</a:t>
            </a:r>
            <a:r>
              <a:rPr lang="en-US" sz="2600" dirty="0" smtClean="0"/>
              <a:t>. &amp; Oxford: The Rees Centre.</a:t>
            </a:r>
            <a:endParaRPr lang="en-GB" sz="2600" dirty="0"/>
          </a:p>
          <a:p>
            <a:r>
              <a:rPr lang="en-GB" sz="2600" dirty="0" smtClean="0"/>
              <a:t>Oakley, A. (2000) </a:t>
            </a:r>
            <a:r>
              <a:rPr lang="en-GB" sz="2600" i="1" dirty="0" smtClean="0"/>
              <a:t>Experiments in Knowing. </a:t>
            </a:r>
            <a:r>
              <a:rPr lang="en-GB" sz="2600" dirty="0" smtClean="0"/>
              <a:t>London: John Wiley.</a:t>
            </a:r>
          </a:p>
          <a:p>
            <a:pPr lvl="0"/>
            <a:r>
              <a:rPr lang="en-GB" sz="2600" dirty="0"/>
              <a:t>Sebba, J. (2012) </a:t>
            </a:r>
            <a:r>
              <a:rPr lang="en-GB" sz="2600" i="1" dirty="0"/>
              <a:t>Why do people become foster carers: An international Literature review</a:t>
            </a:r>
            <a:r>
              <a:rPr lang="en-GB" sz="2600" dirty="0"/>
              <a:t> Oxford: The Rees </a:t>
            </a:r>
            <a:r>
              <a:rPr lang="en-GB" sz="2600" dirty="0" smtClean="0"/>
              <a:t>Centre.</a:t>
            </a:r>
          </a:p>
          <a:p>
            <a:r>
              <a:rPr lang="en-GB" sz="2600" dirty="0" smtClean="0"/>
              <a:t>Stevens</a:t>
            </a:r>
            <a:r>
              <a:rPr lang="en-GB" sz="2600" dirty="0"/>
              <a:t>, M., </a:t>
            </a:r>
            <a:r>
              <a:rPr lang="en-GB" sz="2600" dirty="0" err="1"/>
              <a:t>Liabo</a:t>
            </a:r>
            <a:r>
              <a:rPr lang="en-GB" sz="2600" dirty="0"/>
              <a:t>, K., Witherspoon, S. and Roberts, H. (2009) What do practitioners want from research, what do funders fund and what needs to be done to know more about what works in the new world of children's services?</a:t>
            </a:r>
            <a:r>
              <a:rPr lang="en-GB" sz="2600" i="1" dirty="0"/>
              <a:t> Evidence &amp; policy: </a:t>
            </a:r>
            <a:r>
              <a:rPr lang="en-GB" sz="2600" dirty="0" err="1"/>
              <a:t>vol</a:t>
            </a:r>
            <a:r>
              <a:rPr lang="en-GB" sz="2600" i="1" dirty="0"/>
              <a:t> </a:t>
            </a:r>
            <a:r>
              <a:rPr lang="en-GB" sz="2600" dirty="0"/>
              <a:t>5, no 3: 281-294.</a:t>
            </a:r>
          </a:p>
          <a:p>
            <a:endParaRPr lang="en-US" dirty="0"/>
          </a:p>
        </p:txBody>
      </p:sp>
    </p:spTree>
    <p:extLst>
      <p:ext uri="{BB962C8B-B14F-4D97-AF65-F5344CB8AC3E}">
        <p14:creationId xmlns:p14="http://schemas.microsoft.com/office/powerpoint/2010/main" val="3924868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a:xfrm>
            <a:off x="457200" y="274638"/>
            <a:ext cx="8229600" cy="952500"/>
          </a:xfrm>
        </p:spPr>
        <p:txBody>
          <a:bodyPr>
            <a:normAutofit/>
          </a:bodyPr>
          <a:lstStyle/>
          <a:p>
            <a:pPr eaLnBrk="1" hangingPunct="1"/>
            <a:r>
              <a:rPr lang="en-US" sz="3600" b="1" dirty="0" smtClean="0">
                <a:solidFill>
                  <a:schemeClr val="tx2">
                    <a:lumMod val="75000"/>
                  </a:schemeClr>
                </a:solidFill>
                <a:cs typeface="Arial" charset="0"/>
              </a:rPr>
              <a:t>Aims of this symposium</a:t>
            </a:r>
            <a:endParaRPr lang="en-US" sz="3600" b="1" dirty="0">
              <a:solidFill>
                <a:schemeClr val="tx2">
                  <a:lumMod val="75000"/>
                </a:schemeClr>
              </a:solidFill>
              <a:cs typeface="Arial" charset="0"/>
            </a:endParaRPr>
          </a:p>
        </p:txBody>
      </p:sp>
      <p:sp>
        <p:nvSpPr>
          <p:cNvPr id="3" name="Content Placeholder 2"/>
          <p:cNvSpPr>
            <a:spLocks noGrp="1"/>
          </p:cNvSpPr>
          <p:nvPr>
            <p:ph idx="1"/>
          </p:nvPr>
        </p:nvSpPr>
        <p:spPr>
          <a:xfrm>
            <a:off x="457200" y="1227137"/>
            <a:ext cx="6096000" cy="5376863"/>
          </a:xfrm>
        </p:spPr>
        <p:txBody>
          <a:bodyPr>
            <a:normAutofit fontScale="85000" lnSpcReduction="10000"/>
          </a:bodyPr>
          <a:lstStyle/>
          <a:p>
            <a:pPr>
              <a:defRPr/>
            </a:pPr>
            <a:r>
              <a:rPr lang="en-US" sz="2800" dirty="0" smtClean="0">
                <a:cs typeface="Arial"/>
              </a:rPr>
              <a:t>Suggest ways of strengthening the evidence base for practitioners and service providers and some possible methodological barriers;</a:t>
            </a:r>
          </a:p>
          <a:p>
            <a:pPr>
              <a:defRPr/>
            </a:pPr>
            <a:r>
              <a:rPr lang="en-US" sz="2800" dirty="0" smtClean="0">
                <a:cs typeface="Arial"/>
              </a:rPr>
              <a:t>Illustrate the need for more robust research;</a:t>
            </a:r>
          </a:p>
          <a:p>
            <a:pPr>
              <a:defRPr/>
            </a:pPr>
            <a:r>
              <a:rPr lang="en-US" sz="2800" dirty="0" smtClean="0">
                <a:cs typeface="Arial"/>
              </a:rPr>
              <a:t>Ways in which the evidence can be made more accessible.</a:t>
            </a:r>
          </a:p>
          <a:p>
            <a:pPr marL="0" indent="0" eaLnBrk="1" hangingPunct="1">
              <a:buFont typeface="Arial" charset="0"/>
              <a:buNone/>
              <a:defRPr/>
            </a:pPr>
            <a:r>
              <a:rPr lang="en-US" sz="2800" dirty="0" smtClean="0">
                <a:cs typeface="Arial"/>
              </a:rPr>
              <a:t>We will do this through:</a:t>
            </a:r>
          </a:p>
          <a:p>
            <a:pPr>
              <a:defRPr/>
            </a:pPr>
            <a:r>
              <a:rPr lang="en-US" sz="2800" dirty="0" smtClean="0">
                <a:cs typeface="Arial"/>
              </a:rPr>
              <a:t>Analysis of designs used in studies from  reviews undertaken by the Rees Centre;</a:t>
            </a:r>
          </a:p>
          <a:p>
            <a:pPr>
              <a:defRPr/>
            </a:pPr>
            <a:r>
              <a:rPr lang="en-US" sz="2800" dirty="0">
                <a:cs typeface="Arial"/>
              </a:rPr>
              <a:t>S</a:t>
            </a:r>
            <a:r>
              <a:rPr lang="en-US" sz="2800" dirty="0" smtClean="0">
                <a:cs typeface="Arial"/>
              </a:rPr>
              <a:t>ystematic review to provide a robust assessment of existing literature;</a:t>
            </a:r>
          </a:p>
          <a:p>
            <a:pPr>
              <a:defRPr/>
            </a:pPr>
            <a:r>
              <a:rPr lang="en-US" sz="2800" dirty="0" smtClean="0">
                <a:cs typeface="Arial"/>
              </a:rPr>
              <a:t>Statistical analysis of linked datasets;</a:t>
            </a:r>
          </a:p>
          <a:p>
            <a:pPr>
              <a:defRPr/>
            </a:pPr>
            <a:r>
              <a:rPr lang="en-US" sz="2800" dirty="0" smtClean="0">
                <a:cs typeface="Arial"/>
              </a:rPr>
              <a:t>A RCT of the ‘Letterbox Club</a:t>
            </a:r>
            <a:r>
              <a:rPr lang="en-US" sz="2800" dirty="0">
                <a:cs typeface="Arial"/>
              </a:rPr>
              <a:t>’ </a:t>
            </a:r>
            <a:r>
              <a:rPr lang="en-US" sz="2800" dirty="0" smtClean="0">
                <a:cs typeface="Arial"/>
              </a:rPr>
              <a:t>for </a:t>
            </a:r>
            <a:r>
              <a:rPr lang="en-US" sz="2800" dirty="0">
                <a:cs typeface="Arial"/>
              </a:rPr>
              <a:t>improving reading children </a:t>
            </a:r>
            <a:r>
              <a:rPr lang="en-US" sz="2800" dirty="0" smtClean="0">
                <a:cs typeface="Arial"/>
              </a:rPr>
              <a:t>in care.</a:t>
            </a:r>
          </a:p>
          <a:p>
            <a:pPr marL="0" indent="0" eaLnBrk="1" hangingPunct="1">
              <a:buFont typeface="Arial" charset="0"/>
              <a:buNone/>
              <a:defRPr/>
            </a:pPr>
            <a:endParaRPr lang="en-US" sz="2800" dirty="0">
              <a:cs typeface="Arial"/>
            </a:endParaRPr>
          </a:p>
        </p:txBody>
      </p:sp>
      <p:pic>
        <p:nvPicPr>
          <p:cNvPr id="5" name="Picture 4" descr="Screen Shot 2013-08-27 at 10.06.17 cop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1498600"/>
            <a:ext cx="2265762" cy="3306233"/>
          </a:xfrm>
          <a:prstGeom prst="rect">
            <a:avLst/>
          </a:prstGeom>
        </p:spPr>
      </p:pic>
      <p:cxnSp>
        <p:nvCxnSpPr>
          <p:cNvPr id="6" name="Straight Connector 5"/>
          <p:cNvCxnSpPr/>
          <p:nvPr/>
        </p:nvCxnSpPr>
        <p:spPr>
          <a:xfrm flipV="1">
            <a:off x="215900" y="1196975"/>
            <a:ext cx="8712200" cy="30163"/>
          </a:xfrm>
          <a:prstGeom prst="line">
            <a:avLst/>
          </a:prstGeom>
          <a:ln w="38100" cmpd="sng">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2950706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84116"/>
            <a:ext cx="8229600" cy="4942048"/>
          </a:xfrm>
        </p:spPr>
        <p:txBody>
          <a:bodyPr/>
          <a:lstStyle/>
          <a:p>
            <a:pPr marL="0" indent="0" algn="ctr">
              <a:buNone/>
            </a:pPr>
            <a:r>
              <a:rPr lang="en-US" sz="3600" b="1" dirty="0" smtClean="0">
                <a:solidFill>
                  <a:srgbClr val="17375E"/>
                </a:solidFill>
              </a:rPr>
              <a:t>An overview of designs used in research in fostering</a:t>
            </a:r>
          </a:p>
          <a:p>
            <a:pPr marL="0" indent="0" algn="ctr">
              <a:buNone/>
            </a:pPr>
            <a:endParaRPr lang="en-US" b="1" dirty="0" smtClean="0">
              <a:solidFill>
                <a:srgbClr val="000000"/>
              </a:solidFill>
            </a:endParaRPr>
          </a:p>
          <a:p>
            <a:pPr marL="0" indent="0" algn="ctr">
              <a:buNone/>
            </a:pPr>
            <a:endParaRPr lang="en-US" b="1" dirty="0">
              <a:solidFill>
                <a:srgbClr val="000000"/>
              </a:solidFill>
            </a:endParaRPr>
          </a:p>
          <a:p>
            <a:pPr marL="0" indent="0" algn="ctr">
              <a:buNone/>
            </a:pPr>
            <a:r>
              <a:rPr lang="en-US" dirty="0" smtClean="0"/>
              <a:t>Judy Sebba, Director Rees Centre</a:t>
            </a:r>
          </a:p>
          <a:p>
            <a:pPr marL="0" indent="0" algn="ctr">
              <a:buNone/>
            </a:pPr>
            <a:r>
              <a:rPr lang="en-US" dirty="0" err="1"/>
              <a:t>j</a:t>
            </a:r>
            <a:r>
              <a:rPr lang="en-US" dirty="0" err="1" smtClean="0"/>
              <a:t>udy.sebba@education.ox.ac.uk</a:t>
            </a:r>
            <a:endParaRPr lang="en-US" dirty="0"/>
          </a:p>
        </p:txBody>
      </p:sp>
    </p:spTree>
    <p:extLst>
      <p:ext uri="{BB962C8B-B14F-4D97-AF65-F5344CB8AC3E}">
        <p14:creationId xmlns:p14="http://schemas.microsoft.com/office/powerpoint/2010/main" val="1129784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a:xfrm>
            <a:off x="457200" y="274638"/>
            <a:ext cx="8229600" cy="952500"/>
          </a:xfrm>
        </p:spPr>
        <p:txBody>
          <a:bodyPr>
            <a:noAutofit/>
          </a:bodyPr>
          <a:lstStyle/>
          <a:p>
            <a:pPr eaLnBrk="1" hangingPunct="1"/>
            <a:r>
              <a:rPr lang="en-US" sz="3200" b="1" dirty="0">
                <a:solidFill>
                  <a:srgbClr val="17375E"/>
                </a:solidFill>
                <a:cs typeface="Arial" charset="0"/>
              </a:rPr>
              <a:t>Rees Centre for Research in Fostering and Education</a:t>
            </a:r>
          </a:p>
        </p:txBody>
      </p:sp>
      <p:sp>
        <p:nvSpPr>
          <p:cNvPr id="3" name="Content Placeholder 2"/>
          <p:cNvSpPr>
            <a:spLocks noGrp="1"/>
          </p:cNvSpPr>
          <p:nvPr>
            <p:ph idx="1"/>
          </p:nvPr>
        </p:nvSpPr>
        <p:spPr>
          <a:xfrm>
            <a:off x="457200" y="1227137"/>
            <a:ext cx="5849938" cy="5373715"/>
          </a:xfrm>
        </p:spPr>
        <p:txBody>
          <a:bodyPr>
            <a:normAutofit fontScale="92500" lnSpcReduction="20000"/>
          </a:bodyPr>
          <a:lstStyle/>
          <a:p>
            <a:pPr marL="0" indent="0" eaLnBrk="1" hangingPunct="1">
              <a:buFont typeface="Arial" charset="0"/>
              <a:buNone/>
              <a:defRPr/>
            </a:pPr>
            <a:r>
              <a:rPr lang="en-US" sz="2400" dirty="0" smtClean="0">
                <a:cs typeface="Arial"/>
              </a:rPr>
              <a:t>The Rees Centre aims to:</a:t>
            </a:r>
          </a:p>
          <a:p>
            <a:pPr eaLnBrk="1" hangingPunct="1">
              <a:defRPr/>
            </a:pPr>
            <a:r>
              <a:rPr lang="en-US" sz="2400" dirty="0" smtClean="0">
                <a:cs typeface="Arial"/>
              </a:rPr>
              <a:t>identify </a:t>
            </a:r>
            <a:r>
              <a:rPr lang="en-US" sz="2400" dirty="0">
                <a:cs typeface="Arial"/>
              </a:rPr>
              <a:t>what works to improve the outcomes and life chances of children and young people in foster </a:t>
            </a:r>
            <a:r>
              <a:rPr lang="en-US" sz="2400" dirty="0" smtClean="0">
                <a:cs typeface="Arial"/>
              </a:rPr>
              <a:t>care </a:t>
            </a:r>
          </a:p>
          <a:p>
            <a:pPr marL="0" indent="0" eaLnBrk="1" hangingPunct="1">
              <a:buFont typeface="Arial" charset="0"/>
              <a:buNone/>
              <a:defRPr/>
            </a:pPr>
            <a:endParaRPr lang="en-US" sz="2400" dirty="0" smtClean="0">
              <a:cs typeface="Arial"/>
            </a:endParaRPr>
          </a:p>
          <a:p>
            <a:pPr marL="0" indent="0" eaLnBrk="1" hangingPunct="1">
              <a:buFont typeface="Arial" charset="0"/>
              <a:buNone/>
              <a:defRPr/>
            </a:pPr>
            <a:r>
              <a:rPr lang="en-US" sz="2400" dirty="0">
                <a:cs typeface="Arial"/>
              </a:rPr>
              <a:t>W</a:t>
            </a:r>
            <a:r>
              <a:rPr lang="en-US" sz="2400" dirty="0" smtClean="0">
                <a:cs typeface="Arial"/>
              </a:rPr>
              <a:t>e are doing </a:t>
            </a:r>
            <a:r>
              <a:rPr lang="en-US" sz="2400" dirty="0">
                <a:cs typeface="Arial"/>
              </a:rPr>
              <a:t>this </a:t>
            </a:r>
            <a:r>
              <a:rPr lang="en-US" sz="2400" dirty="0" smtClean="0">
                <a:cs typeface="Arial"/>
              </a:rPr>
              <a:t>by: </a:t>
            </a:r>
          </a:p>
          <a:p>
            <a:pPr eaLnBrk="1" hangingPunct="1">
              <a:buFont typeface="Arial"/>
              <a:buChar char="•"/>
              <a:defRPr/>
            </a:pPr>
            <a:r>
              <a:rPr lang="en-US" sz="2400" dirty="0">
                <a:cs typeface="Arial"/>
              </a:rPr>
              <a:t>r</a:t>
            </a:r>
            <a:r>
              <a:rPr lang="en-US" sz="2400" dirty="0" smtClean="0">
                <a:cs typeface="Arial"/>
              </a:rPr>
              <a:t>eviewing existing research in order to make better use of current evidence</a:t>
            </a:r>
          </a:p>
          <a:p>
            <a:pPr eaLnBrk="1" hangingPunct="1">
              <a:buFont typeface="Arial"/>
              <a:buChar char="•"/>
              <a:defRPr/>
            </a:pPr>
            <a:r>
              <a:rPr lang="en-US" sz="2400" dirty="0" smtClean="0">
                <a:cs typeface="Arial"/>
              </a:rPr>
              <a:t>conducting new research to address gaps</a:t>
            </a:r>
            <a:endParaRPr lang="en-US" sz="2400" dirty="0">
              <a:cs typeface="Arial"/>
            </a:endParaRPr>
          </a:p>
          <a:p>
            <a:pPr eaLnBrk="1" hangingPunct="1">
              <a:buFont typeface="Arial"/>
              <a:buChar char="•"/>
              <a:defRPr/>
            </a:pPr>
            <a:r>
              <a:rPr lang="en-US" sz="2400" dirty="0" smtClean="0">
                <a:cs typeface="Arial"/>
              </a:rPr>
              <a:t>working with service users to identify research priorities and translate research messages into practice</a:t>
            </a:r>
          </a:p>
          <a:p>
            <a:pPr eaLnBrk="1" hangingPunct="1">
              <a:buFont typeface="Arial"/>
              <a:buChar char="•"/>
              <a:defRPr/>
            </a:pPr>
            <a:r>
              <a:rPr lang="en-US" sz="2400" dirty="0" smtClean="0">
                <a:cs typeface="Arial"/>
              </a:rPr>
              <a:t>employing foster </a:t>
            </a:r>
            <a:r>
              <a:rPr lang="en-US" sz="2400" dirty="0" err="1" smtClean="0">
                <a:cs typeface="Arial"/>
              </a:rPr>
              <a:t>carers</a:t>
            </a:r>
            <a:r>
              <a:rPr lang="en-US" sz="2400" dirty="0" smtClean="0">
                <a:cs typeface="Arial"/>
              </a:rPr>
              <a:t> and care experienced young people as co-researchers</a:t>
            </a:r>
          </a:p>
          <a:p>
            <a:pPr eaLnBrk="1" hangingPunct="1">
              <a:buFont typeface="Arial"/>
              <a:buChar char="•"/>
              <a:defRPr/>
            </a:pPr>
            <a:endParaRPr lang="en-US" sz="2400" dirty="0">
              <a:cs typeface="Arial"/>
            </a:endParaRPr>
          </a:p>
          <a:p>
            <a:pPr marL="0" indent="0" eaLnBrk="1" hangingPunct="1">
              <a:buNone/>
              <a:defRPr/>
            </a:pPr>
            <a:r>
              <a:rPr lang="en-US" sz="2400" dirty="0" smtClean="0">
                <a:cs typeface="Arial"/>
              </a:rPr>
              <a:t>Centre is funded by the Core Assets Group but has grants from a range of other funders</a:t>
            </a:r>
            <a:endParaRPr lang="en-US" sz="2400" dirty="0">
              <a:cs typeface="Arial"/>
            </a:endParaRPr>
          </a:p>
        </p:txBody>
      </p:sp>
      <p:pic>
        <p:nvPicPr>
          <p:cNvPr id="5" name="Picture 4" descr="Screen Shot 2013-08-27 at 10.06.17 cop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38169" y="2875356"/>
            <a:ext cx="2020031" cy="2880000"/>
          </a:xfrm>
          <a:prstGeom prst="rect">
            <a:avLst/>
          </a:prstGeom>
        </p:spPr>
      </p:pic>
      <p:cxnSp>
        <p:nvCxnSpPr>
          <p:cNvPr id="6" name="Straight Connector 5"/>
          <p:cNvCxnSpPr/>
          <p:nvPr/>
        </p:nvCxnSpPr>
        <p:spPr>
          <a:xfrm flipV="1">
            <a:off x="215900" y="1196975"/>
            <a:ext cx="8712200" cy="30163"/>
          </a:xfrm>
          <a:prstGeom prst="line">
            <a:avLst/>
          </a:prstGeom>
          <a:ln w="38100" cmpd="sng">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8617428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p:nvPr>
        </p:nvSpPr>
        <p:spPr>
          <a:xfrm>
            <a:off x="1497013" y="276225"/>
            <a:ext cx="6149975" cy="1163638"/>
          </a:xfrm>
        </p:spPr>
        <p:txBody>
          <a:bodyPr>
            <a:normAutofit/>
          </a:bodyPr>
          <a:lstStyle/>
          <a:p>
            <a:pPr eaLnBrk="1" hangingPunct="1"/>
            <a:r>
              <a:rPr lang="en-US" sz="3600" b="1" dirty="0" smtClean="0">
                <a:solidFill>
                  <a:srgbClr val="17375E"/>
                </a:solidFill>
                <a:cs typeface="Arial" charset="0"/>
              </a:rPr>
              <a:t>How you can be involved</a:t>
            </a:r>
            <a:endParaRPr lang="en-US" sz="3600" b="1" dirty="0">
              <a:solidFill>
                <a:srgbClr val="17375E"/>
              </a:solidFill>
              <a:cs typeface="Arial" charset="0"/>
            </a:endParaRPr>
          </a:p>
        </p:txBody>
      </p:sp>
      <p:sp>
        <p:nvSpPr>
          <p:cNvPr id="77826" name="Content Placeholder 2"/>
          <p:cNvSpPr>
            <a:spLocks noGrp="1"/>
          </p:cNvSpPr>
          <p:nvPr>
            <p:ph idx="1"/>
          </p:nvPr>
        </p:nvSpPr>
        <p:spPr>
          <a:xfrm>
            <a:off x="635000" y="1439862"/>
            <a:ext cx="7894638" cy="5303837"/>
          </a:xfrm>
        </p:spPr>
        <p:txBody>
          <a:bodyPr>
            <a:normAutofit/>
          </a:bodyPr>
          <a:lstStyle/>
          <a:p>
            <a:pPr>
              <a:spcBef>
                <a:spcPts val="1363"/>
              </a:spcBef>
              <a:spcAft>
                <a:spcPts val="600"/>
              </a:spcAft>
            </a:pPr>
            <a:r>
              <a:rPr lang="en-US" sz="2800" dirty="0" smtClean="0"/>
              <a:t>Express interest </a:t>
            </a:r>
            <a:r>
              <a:rPr lang="en-US" sz="2800" dirty="0"/>
              <a:t>in being </a:t>
            </a:r>
            <a:r>
              <a:rPr lang="en-US" sz="2800" dirty="0" smtClean="0"/>
              <a:t>involved or collaborating </a:t>
            </a:r>
            <a:r>
              <a:rPr lang="en-US" sz="2800" dirty="0"/>
              <a:t>in </a:t>
            </a:r>
            <a:r>
              <a:rPr lang="en-US" sz="2800" dirty="0" smtClean="0"/>
              <a:t>future possible research projects; </a:t>
            </a:r>
          </a:p>
          <a:p>
            <a:pPr>
              <a:spcBef>
                <a:spcPts val="1363"/>
              </a:spcBef>
              <a:spcAft>
                <a:spcPts val="600"/>
              </a:spcAft>
            </a:pPr>
            <a:r>
              <a:rPr lang="en-US" sz="2800" dirty="0" smtClean="0">
                <a:cs typeface="Arial" charset="0"/>
              </a:rPr>
              <a:t>Come along or watch on-line lectures &amp; seminars;</a:t>
            </a:r>
          </a:p>
          <a:p>
            <a:pPr>
              <a:spcBef>
                <a:spcPts val="1363"/>
              </a:spcBef>
              <a:spcAft>
                <a:spcPts val="600"/>
              </a:spcAft>
            </a:pPr>
            <a:r>
              <a:rPr lang="en-US" sz="2800" dirty="0" smtClean="0">
                <a:cs typeface="Arial" charset="0"/>
              </a:rPr>
              <a:t>Join our mailing </a:t>
            </a:r>
            <a:r>
              <a:rPr lang="en-US" sz="2800" dirty="0">
                <a:cs typeface="Arial" charset="0"/>
              </a:rPr>
              <a:t>l</a:t>
            </a:r>
            <a:r>
              <a:rPr lang="en-US" sz="2800" dirty="0" smtClean="0">
                <a:cs typeface="Arial" charset="0"/>
              </a:rPr>
              <a:t>ist and receive newsletters 5 times/year </a:t>
            </a:r>
            <a:r>
              <a:rPr lang="en-US" sz="2800" dirty="0" err="1" smtClean="0">
                <a:cs typeface="Arial" charset="0"/>
              </a:rPr>
              <a:t>rees.centre</a:t>
            </a:r>
            <a:r>
              <a:rPr lang="en-US" sz="2800" dirty="0" err="1">
                <a:cs typeface="Arial" charset="0"/>
              </a:rPr>
              <a:t>@</a:t>
            </a:r>
            <a:r>
              <a:rPr lang="en-US" sz="2800" dirty="0" err="1" smtClean="0">
                <a:cs typeface="Arial" charset="0"/>
              </a:rPr>
              <a:t>education.ox.ac.uk</a:t>
            </a:r>
            <a:r>
              <a:rPr lang="en-US" sz="2800" dirty="0" smtClean="0">
                <a:cs typeface="Arial" charset="0"/>
              </a:rPr>
              <a:t>;</a:t>
            </a:r>
            <a:endParaRPr lang="en-US" sz="2800" dirty="0">
              <a:cs typeface="Arial" charset="0"/>
            </a:endParaRPr>
          </a:p>
          <a:p>
            <a:pPr eaLnBrk="1" hangingPunct="1">
              <a:spcBef>
                <a:spcPts val="1363"/>
              </a:spcBef>
              <a:spcAft>
                <a:spcPts val="600"/>
              </a:spcAft>
            </a:pPr>
            <a:r>
              <a:rPr lang="en-US" sz="2800" dirty="0">
                <a:cs typeface="Arial" charset="0"/>
              </a:rPr>
              <a:t>Web - </a:t>
            </a:r>
            <a:r>
              <a:rPr lang="en-US" sz="2800" dirty="0">
                <a:cs typeface="Arial" charset="0"/>
                <a:hlinkClick r:id="rId3"/>
              </a:rPr>
              <a:t>http://reescentre.education.ox.ac.uk</a:t>
            </a:r>
            <a:r>
              <a:rPr lang="en-US" sz="2800" dirty="0" smtClean="0">
                <a:cs typeface="Arial" charset="0"/>
                <a:hlinkClick r:id="rId3"/>
              </a:rPr>
              <a:t>/</a:t>
            </a:r>
            <a:r>
              <a:rPr lang="en-US" sz="2800" dirty="0" smtClean="0">
                <a:cs typeface="Arial" charset="0"/>
              </a:rPr>
              <a:t>;</a:t>
            </a:r>
            <a:endParaRPr lang="en-US" sz="2800" dirty="0">
              <a:cs typeface="Arial" charset="0"/>
            </a:endParaRPr>
          </a:p>
          <a:p>
            <a:pPr eaLnBrk="1" hangingPunct="1">
              <a:spcBef>
                <a:spcPts val="1363"/>
              </a:spcBef>
              <a:spcAft>
                <a:spcPts val="600"/>
              </a:spcAft>
            </a:pPr>
            <a:r>
              <a:rPr lang="en-US" sz="2800" dirty="0">
                <a:cs typeface="Arial" charset="0"/>
              </a:rPr>
              <a:t>Comment on our blog – or write for </a:t>
            </a:r>
            <a:r>
              <a:rPr lang="en-US" sz="2800" dirty="0" smtClean="0">
                <a:cs typeface="Arial" charset="0"/>
              </a:rPr>
              <a:t>us;</a:t>
            </a:r>
            <a:endParaRPr lang="en-US" sz="2800" dirty="0">
              <a:cs typeface="Arial" charset="0"/>
            </a:endParaRPr>
          </a:p>
          <a:p>
            <a:pPr eaLnBrk="1" hangingPunct="1">
              <a:spcBef>
                <a:spcPts val="1363"/>
              </a:spcBef>
              <a:spcAft>
                <a:spcPts val="600"/>
              </a:spcAft>
            </a:pPr>
            <a:r>
              <a:rPr lang="en-US" sz="2800" dirty="0" smtClean="0">
                <a:cs typeface="Arial" charset="0"/>
              </a:rPr>
              <a:t>Follow us on Twitter </a:t>
            </a:r>
            <a:r>
              <a:rPr lang="en-US" sz="2800" dirty="0">
                <a:cs typeface="Arial" charset="0"/>
              </a:rPr>
              <a:t>- @</a:t>
            </a:r>
            <a:r>
              <a:rPr lang="en-US" sz="2800" dirty="0" err="1">
                <a:cs typeface="Arial" charset="0"/>
              </a:rPr>
              <a:t>ReesCentre</a:t>
            </a:r>
            <a:endParaRPr lang="en-US" sz="2800" dirty="0">
              <a:cs typeface="Arial" charset="0"/>
            </a:endParaRPr>
          </a:p>
        </p:txBody>
      </p:sp>
      <p:pic>
        <p:nvPicPr>
          <p:cNvPr id="77827" name="Picture 3"/>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4907839" y="6210300"/>
            <a:ext cx="3486861" cy="488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094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algn="ctr"/>
            <a:r>
              <a:rPr lang="en-GB" sz="3200" b="1" dirty="0">
                <a:solidFill>
                  <a:srgbClr val="17375E"/>
                </a:solidFill>
              </a:rPr>
              <a:t>Paradigm wars will not bring about social justice or justify public expenditure</a:t>
            </a:r>
          </a:p>
        </p:txBody>
      </p:sp>
      <p:sp>
        <p:nvSpPr>
          <p:cNvPr id="72707" name="Rectangle 3"/>
          <p:cNvSpPr>
            <a:spLocks noGrp="1" noChangeArrowheads="1"/>
          </p:cNvSpPr>
          <p:nvPr>
            <p:ph type="body" idx="1"/>
          </p:nvPr>
        </p:nvSpPr>
        <p:spPr/>
        <p:txBody>
          <a:bodyPr>
            <a:normAutofit/>
          </a:bodyPr>
          <a:lstStyle/>
          <a:p>
            <a:pPr>
              <a:buFontTx/>
              <a:buNone/>
            </a:pPr>
            <a:r>
              <a:rPr lang="en-GB" sz="2800" dirty="0"/>
              <a:t>	</a:t>
            </a:r>
            <a:r>
              <a:rPr lang="en-GB" sz="2800" dirty="0" smtClean="0"/>
              <a:t>‘</a:t>
            </a:r>
            <a:r>
              <a:rPr lang="en-GB" dirty="0" smtClean="0"/>
              <a:t>The </a:t>
            </a:r>
            <a:r>
              <a:rPr lang="en-GB" dirty="0"/>
              <a:t>goal of an emancipatory (social) science calls for us to abandon sterile word-games and concentrate on the business in hand, which is how to develop the most reliable and democratic ways of knowing, both in order to bridge the gap between ourselves and others, and </a:t>
            </a:r>
            <a:r>
              <a:rPr lang="en-GB" b="1" dirty="0"/>
              <a:t>to ensure that those who intervene in other people</a:t>
            </a:r>
            <a:r>
              <a:rPr lang="ja-JP" altLang="en-GB" b="1" dirty="0"/>
              <a:t>’</a:t>
            </a:r>
            <a:r>
              <a:rPr lang="en-GB" b="1" dirty="0"/>
              <a:t>s lives do so with the most benefit and the least harm</a:t>
            </a:r>
            <a:r>
              <a:rPr lang="en-GB" b="1" dirty="0" smtClean="0"/>
              <a:t>.’</a:t>
            </a:r>
            <a:r>
              <a:rPr lang="en-GB" dirty="0" smtClean="0"/>
              <a:t> </a:t>
            </a:r>
            <a:r>
              <a:rPr lang="en-GB" sz="2000" dirty="0" smtClean="0"/>
              <a:t>(</a:t>
            </a:r>
            <a:r>
              <a:rPr lang="en-GB" sz="2000" dirty="0"/>
              <a:t>Oakley</a:t>
            </a:r>
            <a:r>
              <a:rPr lang="en-GB" sz="2000" dirty="0" smtClean="0"/>
              <a:t>, 2000</a:t>
            </a:r>
            <a:r>
              <a:rPr lang="en-GB" sz="2000" dirty="0"/>
              <a:t>, </a:t>
            </a:r>
            <a:r>
              <a:rPr lang="en-GB" sz="2000" dirty="0" smtClean="0"/>
              <a:t>p</a:t>
            </a:r>
            <a:r>
              <a:rPr lang="en-GB" sz="2000" dirty="0"/>
              <a:t>.3)</a:t>
            </a:r>
          </a:p>
          <a:p>
            <a:endParaRPr lang="en-GB" sz="2800" dirty="0">
              <a:latin typeface="Times New Roman" charset="0"/>
            </a:endParaRPr>
          </a:p>
        </p:txBody>
      </p:sp>
    </p:spTree>
    <p:extLst>
      <p:ext uri="{BB962C8B-B14F-4D97-AF65-F5344CB8AC3E}">
        <p14:creationId xmlns:p14="http://schemas.microsoft.com/office/powerpoint/2010/main" val="3207114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17375E"/>
                </a:solidFill>
              </a:rPr>
              <a:t>Not a new problem</a:t>
            </a:r>
            <a:endParaRPr lang="en-US" sz="3600" b="1" dirty="0">
              <a:solidFill>
                <a:srgbClr val="17375E"/>
              </a:solidFill>
            </a:endParaRPr>
          </a:p>
        </p:txBody>
      </p:sp>
      <p:sp>
        <p:nvSpPr>
          <p:cNvPr id="3" name="Content Placeholder 2"/>
          <p:cNvSpPr>
            <a:spLocks noGrp="1"/>
          </p:cNvSpPr>
          <p:nvPr>
            <p:ph idx="1"/>
          </p:nvPr>
        </p:nvSpPr>
        <p:spPr>
          <a:xfrm>
            <a:off x="457200" y="1417638"/>
            <a:ext cx="8229600" cy="5017770"/>
          </a:xfrm>
        </p:spPr>
        <p:txBody>
          <a:bodyPr>
            <a:normAutofit lnSpcReduction="10000"/>
          </a:bodyPr>
          <a:lstStyle/>
          <a:p>
            <a:pPr marL="0" indent="0">
              <a:buNone/>
            </a:pPr>
            <a:r>
              <a:rPr lang="en-US" sz="2800" dirty="0" smtClean="0"/>
              <a:t>‘It </a:t>
            </a:r>
            <a:r>
              <a:rPr lang="en-US" sz="2800" dirty="0"/>
              <a:t>has ... become increasingly apparent that unless outcomes in childcare can be adequately measured, we have no means of justifying the actions of social workers, which may have far-reaching and permanent consequences for individuals’ </a:t>
            </a:r>
            <a:endParaRPr lang="en-US" sz="2800" dirty="0" smtClean="0"/>
          </a:p>
          <a:p>
            <a:pPr marL="0" indent="0">
              <a:buNone/>
            </a:pPr>
            <a:r>
              <a:rPr lang="en-US" sz="2000" dirty="0" smtClean="0"/>
              <a:t>(</a:t>
            </a:r>
            <a:r>
              <a:rPr lang="en-US" sz="2000" dirty="0"/>
              <a:t>Parker, 1991, p </a:t>
            </a:r>
            <a:r>
              <a:rPr lang="en-US" sz="2000" dirty="0" smtClean="0"/>
              <a:t>136, cited in Stevens et al, 2009, p282)</a:t>
            </a:r>
            <a:r>
              <a:rPr lang="en-US" sz="2000" dirty="0"/>
              <a:t>. </a:t>
            </a:r>
          </a:p>
          <a:p>
            <a:pPr marL="0" indent="0">
              <a:buNone/>
            </a:pPr>
            <a:endParaRPr lang="en-US" sz="2800" dirty="0" smtClean="0"/>
          </a:p>
          <a:p>
            <a:pPr marL="0" indent="0">
              <a:buNone/>
            </a:pPr>
            <a:r>
              <a:rPr lang="en-US" sz="2800" dirty="0"/>
              <a:t>W</a:t>
            </a:r>
            <a:r>
              <a:rPr lang="en-US" sz="2800" dirty="0" smtClean="0"/>
              <a:t>e have a moral, economic and more recently an academic justification for ensuring that those providing services do so with access to the best possible evidence. The rest of this symposium is about how far we are doing so.</a:t>
            </a:r>
          </a:p>
          <a:p>
            <a:pPr marL="0" indent="0">
              <a:buNone/>
            </a:pPr>
            <a:endParaRPr lang="en-US" dirty="0"/>
          </a:p>
        </p:txBody>
      </p:sp>
    </p:spTree>
    <p:extLst>
      <p:ext uri="{BB962C8B-B14F-4D97-AF65-F5344CB8AC3E}">
        <p14:creationId xmlns:p14="http://schemas.microsoft.com/office/powerpoint/2010/main" val="805198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88640"/>
            <a:ext cx="7772400" cy="936104"/>
          </a:xfrm>
        </p:spPr>
        <p:txBody>
          <a:bodyPr>
            <a:noAutofit/>
          </a:bodyPr>
          <a:lstStyle/>
          <a:p>
            <a:r>
              <a:rPr lang="en-US" sz="2800" b="1" dirty="0" smtClean="0">
                <a:solidFill>
                  <a:schemeClr val="tx2">
                    <a:lumMod val="75000"/>
                  </a:schemeClr>
                </a:solidFill>
              </a:rPr>
              <a:t>The current evidence base in children’s services (adapted from Stevens et al, 2009, p.286)</a:t>
            </a:r>
            <a:endParaRPr lang="en-US" sz="2800" b="1" dirty="0">
              <a:solidFill>
                <a:schemeClr val="tx2">
                  <a:lumMod val="75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662250549"/>
              </p:ext>
            </p:extLst>
          </p:nvPr>
        </p:nvGraphicFramePr>
        <p:xfrm>
          <a:off x="685800" y="1178430"/>
          <a:ext cx="7772400" cy="5517233"/>
        </p:xfrm>
        <a:graphic>
          <a:graphicData uri="http://schemas.openxmlformats.org/drawingml/2006/table">
            <a:tbl>
              <a:tblPr firstRow="1" bandRow="1">
                <a:tableStyleId>{5C22544A-7EE6-4342-B048-85BDC9FD1C3A}</a:tableStyleId>
              </a:tblPr>
              <a:tblGrid>
                <a:gridCol w="4663675"/>
                <a:gridCol w="1665598"/>
                <a:gridCol w="1443127"/>
              </a:tblGrid>
              <a:tr h="103478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800" dirty="0" smtClean="0">
                          <a:solidFill>
                            <a:srgbClr val="000000"/>
                          </a:solidFill>
                        </a:rPr>
                        <a:t>Methods</a:t>
                      </a:r>
                      <a:r>
                        <a:rPr lang="en-US" sz="2800" baseline="0" dirty="0" smtClean="0">
                          <a:solidFill>
                            <a:srgbClr val="000000"/>
                          </a:solidFill>
                        </a:rPr>
                        <a:t> (selective)</a:t>
                      </a:r>
                      <a:endParaRPr lang="en-US" sz="2800" dirty="0" smtClean="0">
                        <a:solidFill>
                          <a:srgbClr val="000000"/>
                        </a:solidFill>
                      </a:endParaRPr>
                    </a:p>
                    <a:p>
                      <a:pPr algn="ctr"/>
                      <a:r>
                        <a:rPr lang="en-US" sz="2800" baseline="0" dirty="0" smtClean="0">
                          <a:solidFill>
                            <a:srgbClr val="000000"/>
                          </a:solidFill>
                        </a:rPr>
                        <a:t>used in 625 studies</a:t>
                      </a:r>
                      <a:endParaRPr lang="en-US" sz="2800" dirty="0">
                        <a:solidFill>
                          <a:srgbClr val="000000"/>
                        </a:solidFill>
                      </a:endParaRPr>
                    </a:p>
                  </a:txBody>
                  <a:tcPr/>
                </a:tc>
                <a:tc>
                  <a:txBody>
                    <a:bodyPr/>
                    <a:lstStyle/>
                    <a:p>
                      <a:pPr algn="ctr"/>
                      <a:r>
                        <a:rPr lang="en-US" sz="2400" dirty="0" smtClean="0">
                          <a:solidFill>
                            <a:srgbClr val="000000"/>
                          </a:solidFill>
                        </a:rPr>
                        <a:t>No of studies</a:t>
                      </a:r>
                      <a:endParaRPr lang="en-US" sz="2400" dirty="0">
                        <a:solidFill>
                          <a:srgbClr val="000000"/>
                        </a:solidFill>
                      </a:endParaRPr>
                    </a:p>
                  </a:txBody>
                  <a:tcPr/>
                </a:tc>
                <a:tc>
                  <a:txBody>
                    <a:bodyPr/>
                    <a:lstStyle/>
                    <a:p>
                      <a:r>
                        <a:rPr lang="en-US" sz="2400" dirty="0" smtClean="0">
                          <a:solidFill>
                            <a:srgbClr val="000000"/>
                          </a:solidFill>
                        </a:rPr>
                        <a:t>% of studies</a:t>
                      </a:r>
                      <a:endParaRPr lang="en-US" sz="2400" dirty="0">
                        <a:solidFill>
                          <a:srgbClr val="000000"/>
                        </a:solidFill>
                      </a:endParaRPr>
                    </a:p>
                  </a:txBody>
                  <a:tcPr/>
                </a:tc>
              </a:tr>
              <a:tr h="597065">
                <a:tc>
                  <a:txBody>
                    <a:bodyPr/>
                    <a:lstStyle/>
                    <a:p>
                      <a:pPr algn="ctr"/>
                      <a:r>
                        <a:rPr lang="en-US" sz="2800" dirty="0" smtClean="0"/>
                        <a:t>Qualitative</a:t>
                      </a:r>
                      <a:endParaRPr lang="en-US" sz="2800" dirty="0"/>
                    </a:p>
                  </a:txBody>
                  <a:tcPr/>
                </a:tc>
                <a:tc>
                  <a:txBody>
                    <a:bodyPr/>
                    <a:lstStyle/>
                    <a:p>
                      <a:pPr algn="ctr"/>
                      <a:r>
                        <a:rPr lang="en-US" sz="2800" dirty="0" smtClean="0"/>
                        <a:t>230</a:t>
                      </a:r>
                      <a:endParaRPr lang="en-US" sz="2800" dirty="0"/>
                    </a:p>
                  </a:txBody>
                  <a:tcPr/>
                </a:tc>
                <a:tc>
                  <a:txBody>
                    <a:bodyPr/>
                    <a:lstStyle/>
                    <a:p>
                      <a:pPr algn="ctr"/>
                      <a:r>
                        <a:rPr lang="en-US" sz="2800" dirty="0" smtClean="0"/>
                        <a:t>37</a:t>
                      </a:r>
                      <a:endParaRPr lang="en-US" sz="2800" dirty="0"/>
                    </a:p>
                  </a:txBody>
                  <a:tcPr/>
                </a:tc>
              </a:tr>
              <a:tr h="567461">
                <a:tc>
                  <a:txBody>
                    <a:bodyPr/>
                    <a:lstStyle/>
                    <a:p>
                      <a:pPr algn="ctr"/>
                      <a:r>
                        <a:rPr lang="en-US" sz="2800" dirty="0" smtClean="0"/>
                        <a:t>Mixed method</a:t>
                      </a:r>
                      <a:endParaRPr lang="en-US" sz="2800" dirty="0"/>
                    </a:p>
                  </a:txBody>
                  <a:tcPr/>
                </a:tc>
                <a:tc>
                  <a:txBody>
                    <a:bodyPr/>
                    <a:lstStyle/>
                    <a:p>
                      <a:pPr algn="ctr"/>
                      <a:r>
                        <a:rPr lang="en-US" sz="2800" dirty="0" smtClean="0"/>
                        <a:t>108</a:t>
                      </a:r>
                      <a:endParaRPr lang="en-US" sz="2800" dirty="0"/>
                    </a:p>
                  </a:txBody>
                  <a:tcPr/>
                </a:tc>
                <a:tc>
                  <a:txBody>
                    <a:bodyPr/>
                    <a:lstStyle/>
                    <a:p>
                      <a:pPr algn="ctr"/>
                      <a:r>
                        <a:rPr lang="en-US" sz="2800" dirty="0" smtClean="0"/>
                        <a:t>17</a:t>
                      </a:r>
                      <a:endParaRPr lang="en-US" sz="2800" dirty="0"/>
                    </a:p>
                  </a:txBody>
                  <a:tcPr/>
                </a:tc>
              </a:tr>
              <a:tr h="615428">
                <a:tc>
                  <a:txBody>
                    <a:bodyPr/>
                    <a:lstStyle/>
                    <a:p>
                      <a:pPr algn="ctr"/>
                      <a:r>
                        <a:rPr lang="en-US" sz="2800" dirty="0" smtClean="0"/>
                        <a:t>Longitudinal</a:t>
                      </a:r>
                      <a:endParaRPr lang="en-US" sz="2800" dirty="0"/>
                    </a:p>
                  </a:txBody>
                  <a:tcPr/>
                </a:tc>
                <a:tc>
                  <a:txBody>
                    <a:bodyPr/>
                    <a:lstStyle/>
                    <a:p>
                      <a:pPr algn="ctr"/>
                      <a:r>
                        <a:rPr lang="en-US" sz="2800" dirty="0" smtClean="0"/>
                        <a:t>74</a:t>
                      </a:r>
                      <a:endParaRPr lang="en-US" sz="2800" dirty="0"/>
                    </a:p>
                  </a:txBody>
                  <a:tcPr/>
                </a:tc>
                <a:tc>
                  <a:txBody>
                    <a:bodyPr/>
                    <a:lstStyle/>
                    <a:p>
                      <a:pPr algn="ctr"/>
                      <a:r>
                        <a:rPr lang="en-US" sz="2800" dirty="0" smtClean="0"/>
                        <a:t>12</a:t>
                      </a:r>
                      <a:endParaRPr lang="en-US" sz="2800" dirty="0"/>
                    </a:p>
                  </a:txBody>
                  <a:tcPr/>
                </a:tc>
              </a:tr>
              <a:tr h="946312">
                <a:tc>
                  <a:txBody>
                    <a:bodyPr/>
                    <a:lstStyle/>
                    <a:p>
                      <a:pPr algn="ctr"/>
                      <a:r>
                        <a:rPr lang="en-US" sz="2800" dirty="0" smtClean="0"/>
                        <a:t>Quantitative dataset analysis</a:t>
                      </a:r>
                      <a:endParaRPr lang="en-US" sz="2800" dirty="0"/>
                    </a:p>
                  </a:txBody>
                  <a:tcPr/>
                </a:tc>
                <a:tc>
                  <a:txBody>
                    <a:bodyPr/>
                    <a:lstStyle/>
                    <a:p>
                      <a:pPr algn="ctr"/>
                      <a:r>
                        <a:rPr lang="en-US" sz="2800" dirty="0" smtClean="0"/>
                        <a:t>16</a:t>
                      </a:r>
                      <a:endParaRPr lang="en-US" sz="2800" dirty="0"/>
                    </a:p>
                  </a:txBody>
                  <a:tcPr/>
                </a:tc>
                <a:tc>
                  <a:txBody>
                    <a:bodyPr/>
                    <a:lstStyle/>
                    <a:p>
                      <a:pPr algn="ctr"/>
                      <a:r>
                        <a:rPr lang="en-US" sz="2800" dirty="0" smtClean="0"/>
                        <a:t>3</a:t>
                      </a:r>
                      <a:endParaRPr lang="en-US" sz="2800" dirty="0"/>
                    </a:p>
                  </a:txBody>
                  <a:tcPr/>
                </a:tc>
              </a:tr>
              <a:tr h="567461">
                <a:tc>
                  <a:txBody>
                    <a:bodyPr/>
                    <a:lstStyle/>
                    <a:p>
                      <a:pPr algn="ctr"/>
                      <a:r>
                        <a:rPr lang="en-US" sz="2800" dirty="0" smtClean="0"/>
                        <a:t>Non-</a:t>
                      </a:r>
                      <a:r>
                        <a:rPr lang="en-US" sz="2800" dirty="0" err="1" smtClean="0"/>
                        <a:t>randomised</a:t>
                      </a:r>
                      <a:r>
                        <a:rPr lang="en-US" sz="2800" dirty="0" smtClean="0"/>
                        <a:t> trial</a:t>
                      </a:r>
                      <a:endParaRPr lang="en-US" sz="2800" dirty="0"/>
                    </a:p>
                  </a:txBody>
                  <a:tcPr/>
                </a:tc>
                <a:tc>
                  <a:txBody>
                    <a:bodyPr/>
                    <a:lstStyle/>
                    <a:p>
                      <a:pPr algn="ctr"/>
                      <a:r>
                        <a:rPr lang="en-US" sz="2800" dirty="0" smtClean="0"/>
                        <a:t>8</a:t>
                      </a:r>
                      <a:endParaRPr lang="en-US" sz="2800" dirty="0"/>
                    </a:p>
                  </a:txBody>
                  <a:tcPr/>
                </a:tc>
                <a:tc>
                  <a:txBody>
                    <a:bodyPr/>
                    <a:lstStyle/>
                    <a:p>
                      <a:pPr algn="ctr"/>
                      <a:r>
                        <a:rPr lang="en-US" sz="2800" dirty="0" smtClean="0"/>
                        <a:t>1</a:t>
                      </a:r>
                      <a:endParaRPr lang="en-US" sz="2800" dirty="0"/>
                    </a:p>
                  </a:txBody>
                  <a:tcPr/>
                </a:tc>
              </a:tr>
              <a:tr h="621263">
                <a:tc>
                  <a:txBody>
                    <a:bodyPr/>
                    <a:lstStyle/>
                    <a:p>
                      <a:pPr algn="ctr"/>
                      <a:r>
                        <a:rPr lang="en-US" sz="2800" dirty="0" smtClean="0"/>
                        <a:t>RCT</a:t>
                      </a:r>
                      <a:endParaRPr lang="en-US" sz="2800" dirty="0"/>
                    </a:p>
                  </a:txBody>
                  <a:tcPr/>
                </a:tc>
                <a:tc>
                  <a:txBody>
                    <a:bodyPr/>
                    <a:lstStyle/>
                    <a:p>
                      <a:pPr algn="ctr"/>
                      <a:r>
                        <a:rPr lang="en-US" sz="2800" dirty="0" smtClean="0"/>
                        <a:t>3</a:t>
                      </a:r>
                      <a:endParaRPr lang="en-US" sz="2800" dirty="0"/>
                    </a:p>
                  </a:txBody>
                  <a:tcPr/>
                </a:tc>
                <a:tc>
                  <a:txBody>
                    <a:bodyPr/>
                    <a:lstStyle/>
                    <a:p>
                      <a:pPr algn="ctr"/>
                      <a:r>
                        <a:rPr lang="en-US" sz="2800" dirty="0" smtClean="0"/>
                        <a:t>&lt;1</a:t>
                      </a:r>
                      <a:endParaRPr lang="en-US" sz="2800" dirty="0"/>
                    </a:p>
                  </a:txBody>
                  <a:tcPr/>
                </a:tc>
              </a:tr>
              <a:tr h="567461">
                <a:tc>
                  <a:txBody>
                    <a:bodyPr/>
                    <a:lstStyle/>
                    <a:p>
                      <a:pPr algn="ctr"/>
                      <a:r>
                        <a:rPr lang="en-US" sz="2800" dirty="0" smtClean="0"/>
                        <a:t>Systematic review</a:t>
                      </a:r>
                      <a:endParaRPr lang="en-US" sz="2800" dirty="0"/>
                    </a:p>
                  </a:txBody>
                  <a:tcPr/>
                </a:tc>
                <a:tc>
                  <a:txBody>
                    <a:bodyPr/>
                    <a:lstStyle/>
                    <a:p>
                      <a:pPr algn="ctr"/>
                      <a:r>
                        <a:rPr lang="en-US" sz="2800" dirty="0" smtClean="0"/>
                        <a:t>2</a:t>
                      </a:r>
                      <a:endParaRPr lang="en-US" sz="2800" dirty="0"/>
                    </a:p>
                  </a:txBody>
                  <a:tcPr/>
                </a:tc>
                <a:tc>
                  <a:txBody>
                    <a:bodyPr/>
                    <a:lstStyle/>
                    <a:p>
                      <a:pPr algn="ctr"/>
                      <a:r>
                        <a:rPr lang="en-US" sz="2800" dirty="0" smtClean="0"/>
                        <a:t>&lt;1</a:t>
                      </a:r>
                      <a:endParaRPr lang="en-US" sz="2800" dirty="0"/>
                    </a:p>
                  </a:txBody>
                  <a:tcPr/>
                </a:tc>
              </a:tr>
            </a:tbl>
          </a:graphicData>
        </a:graphic>
      </p:graphicFrame>
    </p:spTree>
    <p:extLst>
      <p:ext uri="{BB962C8B-B14F-4D97-AF65-F5344CB8AC3E}">
        <p14:creationId xmlns:p14="http://schemas.microsoft.com/office/powerpoint/2010/main" val="3201295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46188"/>
            <a:ext cx="8229600" cy="5679975"/>
          </a:xfrm>
        </p:spPr>
        <p:txBody>
          <a:bodyPr>
            <a:normAutofit fontScale="92500" lnSpcReduction="20000"/>
          </a:bodyPr>
          <a:lstStyle/>
          <a:p>
            <a:r>
              <a:rPr lang="en-US" sz="2800" dirty="0" smtClean="0"/>
              <a:t>Stevens et al noted practitioners asked questions </a:t>
            </a:r>
            <a:r>
              <a:rPr lang="en-US" sz="2800" dirty="0"/>
              <a:t>about service effectiveness, </a:t>
            </a:r>
            <a:r>
              <a:rPr lang="en-US" sz="2800" dirty="0" smtClean="0"/>
              <a:t>whereas funded </a:t>
            </a:r>
            <a:r>
              <a:rPr lang="en-US" sz="2800" dirty="0"/>
              <a:t>studies </a:t>
            </a:r>
            <a:r>
              <a:rPr lang="en-US" sz="2800" dirty="0" smtClean="0"/>
              <a:t>focus on </a:t>
            </a:r>
            <a:r>
              <a:rPr lang="en-US" sz="2800" dirty="0"/>
              <a:t>causes </a:t>
            </a:r>
            <a:r>
              <a:rPr lang="en-US" sz="2800" dirty="0" smtClean="0"/>
              <a:t>or nature </a:t>
            </a:r>
            <a:r>
              <a:rPr lang="en-US" sz="2800" dirty="0"/>
              <a:t>of social </a:t>
            </a:r>
            <a:r>
              <a:rPr lang="en-US" sz="2800" dirty="0" smtClean="0"/>
              <a:t>problems;</a:t>
            </a:r>
          </a:p>
          <a:p>
            <a:r>
              <a:rPr lang="en-US" sz="2800" dirty="0" smtClean="0"/>
              <a:t>82 (13%) of the (625) studies looked </a:t>
            </a:r>
            <a:r>
              <a:rPr lang="en-US" sz="2800" dirty="0"/>
              <a:t>at the effectiveness of interventions or </a:t>
            </a:r>
            <a:r>
              <a:rPr lang="en-US" sz="2800" dirty="0" smtClean="0"/>
              <a:t>services. Of those:</a:t>
            </a:r>
          </a:p>
          <a:p>
            <a:pPr marL="0" indent="0">
              <a:buNone/>
            </a:pPr>
            <a:r>
              <a:rPr lang="en-US" sz="2800" dirty="0"/>
              <a:t>	</a:t>
            </a:r>
            <a:r>
              <a:rPr lang="en-US" sz="2800" dirty="0" smtClean="0"/>
              <a:t>29</a:t>
            </a:r>
            <a:r>
              <a:rPr lang="en-US" sz="2800" dirty="0"/>
              <a:t>% </a:t>
            </a:r>
            <a:r>
              <a:rPr lang="en-US" sz="2800" dirty="0" smtClean="0"/>
              <a:t>(24</a:t>
            </a:r>
            <a:r>
              <a:rPr lang="en-US" sz="2800" dirty="0"/>
              <a:t>) used qualitative </a:t>
            </a:r>
            <a:r>
              <a:rPr lang="en-US" sz="2800" dirty="0" smtClean="0"/>
              <a:t>techniques;</a:t>
            </a:r>
          </a:p>
          <a:p>
            <a:pPr marL="0" indent="0">
              <a:buNone/>
            </a:pPr>
            <a:r>
              <a:rPr lang="en-US" sz="2800" dirty="0"/>
              <a:t>	</a:t>
            </a:r>
            <a:r>
              <a:rPr lang="en-US" sz="2800" dirty="0" smtClean="0"/>
              <a:t>17% (14</a:t>
            </a:r>
            <a:r>
              <a:rPr lang="en-US" sz="2800" dirty="0"/>
              <a:t>) </a:t>
            </a:r>
            <a:r>
              <a:rPr lang="en-US" sz="2800" dirty="0" smtClean="0"/>
              <a:t>were </a:t>
            </a:r>
            <a:r>
              <a:rPr lang="en-US" sz="2800" dirty="0"/>
              <a:t>reviews, </a:t>
            </a:r>
            <a:r>
              <a:rPr lang="en-US" sz="2800" dirty="0" smtClean="0"/>
              <a:t>only </a:t>
            </a:r>
            <a:r>
              <a:rPr lang="en-US" sz="2800" dirty="0"/>
              <a:t>one </a:t>
            </a:r>
            <a:r>
              <a:rPr lang="en-US" sz="2800" dirty="0" smtClean="0"/>
              <a:t>systematic review;</a:t>
            </a:r>
          </a:p>
          <a:p>
            <a:pPr marL="0" indent="0">
              <a:buNone/>
            </a:pPr>
            <a:r>
              <a:rPr lang="en-US" sz="2800" dirty="0" smtClean="0"/>
              <a:t>	10% (8</a:t>
            </a:r>
            <a:r>
              <a:rPr lang="en-US" sz="2800" dirty="0"/>
              <a:t>) used a before-and-after </a:t>
            </a:r>
            <a:r>
              <a:rPr lang="en-US" sz="2800" dirty="0" smtClean="0"/>
              <a:t>design;</a:t>
            </a:r>
          </a:p>
          <a:p>
            <a:pPr marL="0" indent="0">
              <a:buNone/>
            </a:pPr>
            <a:r>
              <a:rPr lang="en-US" sz="2800" dirty="0"/>
              <a:t>	</a:t>
            </a:r>
            <a:r>
              <a:rPr lang="en-US" sz="2800" dirty="0" smtClean="0"/>
              <a:t>10</a:t>
            </a:r>
            <a:r>
              <a:rPr lang="en-US" sz="2800" dirty="0"/>
              <a:t>% </a:t>
            </a:r>
            <a:r>
              <a:rPr lang="en-US" sz="2800" dirty="0" smtClean="0"/>
              <a:t>(8</a:t>
            </a:r>
            <a:r>
              <a:rPr lang="en-US" sz="2800" dirty="0"/>
              <a:t>) mixed qualitative and </a:t>
            </a:r>
            <a:r>
              <a:rPr lang="en-US" sz="2800" dirty="0" smtClean="0"/>
              <a:t>quantitative;</a:t>
            </a:r>
          </a:p>
          <a:p>
            <a:pPr marL="0" indent="0">
              <a:buNone/>
            </a:pPr>
            <a:r>
              <a:rPr lang="en-US" sz="2800" dirty="0"/>
              <a:t>	</a:t>
            </a:r>
            <a:r>
              <a:rPr lang="en-US" sz="2800" dirty="0" smtClean="0"/>
              <a:t>5% (4) </a:t>
            </a:r>
            <a:r>
              <a:rPr lang="en-US" sz="2800" dirty="0" err="1" smtClean="0"/>
              <a:t>randomised</a:t>
            </a:r>
            <a:r>
              <a:rPr lang="en-US" sz="2800" dirty="0" smtClean="0"/>
              <a:t> controlled trials;</a:t>
            </a:r>
          </a:p>
          <a:p>
            <a:pPr marL="0" indent="0">
              <a:buNone/>
            </a:pPr>
            <a:r>
              <a:rPr lang="en-US" sz="2800" dirty="0"/>
              <a:t>	</a:t>
            </a:r>
            <a:r>
              <a:rPr lang="en-US" sz="2800" dirty="0" smtClean="0"/>
              <a:t>2 documentary analyses; </a:t>
            </a:r>
          </a:p>
          <a:p>
            <a:pPr marL="0" indent="0">
              <a:buNone/>
            </a:pPr>
            <a:r>
              <a:rPr lang="en-US" sz="2800" dirty="0"/>
              <a:t>	</a:t>
            </a:r>
            <a:r>
              <a:rPr lang="en-US" sz="2800" dirty="0" smtClean="0"/>
              <a:t>2 longitudinal </a:t>
            </a:r>
            <a:r>
              <a:rPr lang="en-US" sz="2800" dirty="0"/>
              <a:t>or cohort </a:t>
            </a:r>
            <a:r>
              <a:rPr lang="en-US" sz="2800" dirty="0" smtClean="0"/>
              <a:t>studies;</a:t>
            </a:r>
          </a:p>
          <a:p>
            <a:pPr marL="0" indent="0">
              <a:buNone/>
            </a:pPr>
            <a:r>
              <a:rPr lang="en-US" sz="2800" dirty="0"/>
              <a:t>	</a:t>
            </a:r>
            <a:r>
              <a:rPr lang="en-US" sz="2800" dirty="0" smtClean="0"/>
              <a:t>2 laboratory</a:t>
            </a:r>
            <a:r>
              <a:rPr lang="en-US" sz="2800" dirty="0"/>
              <a:t>-style </a:t>
            </a:r>
            <a:r>
              <a:rPr lang="en-US" sz="2800" dirty="0" smtClean="0"/>
              <a:t>experiments; </a:t>
            </a:r>
          </a:p>
          <a:p>
            <a:pPr marL="0" indent="0">
              <a:buNone/>
            </a:pPr>
            <a:r>
              <a:rPr lang="en-US" sz="2800" dirty="0"/>
              <a:t>	</a:t>
            </a:r>
            <a:r>
              <a:rPr lang="en-US" sz="2800" dirty="0" smtClean="0"/>
              <a:t>1 survey.</a:t>
            </a:r>
            <a:endParaRPr lang="en-US" sz="2800" dirty="0"/>
          </a:p>
          <a:p>
            <a:endParaRPr lang="en-US" dirty="0"/>
          </a:p>
        </p:txBody>
      </p:sp>
    </p:spTree>
    <p:extLst>
      <p:ext uri="{BB962C8B-B14F-4D97-AF65-F5344CB8AC3E}">
        <p14:creationId xmlns:p14="http://schemas.microsoft.com/office/powerpoint/2010/main" val="18895007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4150</TotalTime>
  <Words>1355</Words>
  <Application>Microsoft Macintosh PowerPoint</Application>
  <PresentationFormat>On-screen Show (4:3)</PresentationFormat>
  <Paragraphs>122</Paragraphs>
  <Slides>13</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Office Theme</vt:lpstr>
      <vt:lpstr>Microsoft Word Document</vt:lpstr>
      <vt:lpstr>Symposium: Strengthening the Evidence Base for Practitioners and Service Providers  </vt:lpstr>
      <vt:lpstr>Aims of this symposium</vt:lpstr>
      <vt:lpstr>PowerPoint Presentation</vt:lpstr>
      <vt:lpstr>Rees Centre for Research in Fostering and Education</vt:lpstr>
      <vt:lpstr>How you can be involved</vt:lpstr>
      <vt:lpstr>Paradigm wars will not bring about social justice or justify public expenditure</vt:lpstr>
      <vt:lpstr>Not a new problem</vt:lpstr>
      <vt:lpstr>The current evidence base in children’s services (adapted from Stevens et al, 2009, p.286)</vt:lpstr>
      <vt:lpstr>PowerPoint Presentation</vt:lpstr>
      <vt:lpstr>Analysis of designs used in studies</vt:lpstr>
      <vt:lpstr>PowerPoint Presentation</vt:lpstr>
      <vt:lpstr>Issues and implications</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Rees Centre for Research in Fostering and Education</dc:title>
  <dc:creator>Judy Sebba</dc:creator>
  <cp:lastModifiedBy>Judy Sebba</cp:lastModifiedBy>
  <cp:revision>69</cp:revision>
  <cp:lastPrinted>2014-07-13T22:56:52Z</cp:lastPrinted>
  <dcterms:created xsi:type="dcterms:W3CDTF">2013-10-23T15:45:19Z</dcterms:created>
  <dcterms:modified xsi:type="dcterms:W3CDTF">2014-09-03T08:23:04Z</dcterms:modified>
</cp:coreProperties>
</file>