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0" r:id="rId2"/>
    <p:sldId id="286" r:id="rId3"/>
    <p:sldId id="271" r:id="rId4"/>
    <p:sldId id="280" r:id="rId5"/>
    <p:sldId id="288" r:id="rId6"/>
    <p:sldId id="287" r:id="rId7"/>
    <p:sldId id="259" r:id="rId8"/>
    <p:sldId id="284" r:id="rId9"/>
    <p:sldId id="285" r:id="rId10"/>
    <p:sldId id="289" r:id="rId11"/>
    <p:sldId id="290" r:id="rId12"/>
    <p:sldId id="291" r:id="rId13"/>
    <p:sldId id="296" r:id="rId14"/>
    <p:sldId id="292" r:id="rId15"/>
    <p:sldId id="265" r:id="rId16"/>
    <p:sldId id="297" r:id="rId17"/>
    <p:sldId id="278" r:id="rId18"/>
    <p:sldId id="262" r:id="rId19"/>
    <p:sldId id="267" r:id="rId20"/>
    <p:sldId id="260" r:id="rId21"/>
    <p:sldId id="283" r:id="rId22"/>
    <p:sldId id="275" r:id="rId23"/>
    <p:sldId id="294" r:id="rId24"/>
    <p:sldId id="279" r:id="rId25"/>
    <p:sldId id="276" r:id="rId26"/>
    <p:sldId id="293" r:id="rId2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3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BA16D-663B-A04E-BA57-B01476BDBFCC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A71DA-53EA-044E-A4C7-21E99E591F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78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504BC-5DD1-8C43-8E5D-7F59D41FA961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F767-A9F8-E647-BA95-0B99675B4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0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CFAI has items drawn from reviews of research &amp; interviews with experienced </a:t>
            </a:r>
            <a:r>
              <a:rPr lang="en-US" sz="1200" dirty="0" err="1" smtClean="0"/>
              <a:t>carers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988F2-59E8-2E47-B5F8-A155B187F2A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8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9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8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2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2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6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3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9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4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F52E-5468-AC42-ADCA-FEB57CCC3B3A}" type="datetimeFigureOut">
              <a:rPr lang="en-US" smtClean="0"/>
              <a:pPr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D5B77-3B09-CE4F-9521-B608DAA93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rees.centre@education.ox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rees.centre@education.ox.ac.uk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escentre.education.ox.ac.uk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ucation.gov.uk/childrenandyoungpeople/families/childrenincare/a00192332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ockingbirdsociety.org/images/stories/docs/MFM/nwicf_2007-5_report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301"/>
            <a:ext cx="7772400" cy="1480055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1" y="3566721"/>
            <a:ext cx="5872318" cy="3043850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376092"/>
                </a:solidFill>
              </a:rPr>
              <a:t>IFCO 2013 Osaka World </a:t>
            </a:r>
            <a:r>
              <a:rPr lang="en-US" sz="2400" b="1" dirty="0" smtClean="0">
                <a:solidFill>
                  <a:srgbClr val="376092"/>
                </a:solidFill>
              </a:rPr>
              <a:t>Conference</a:t>
            </a: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376092"/>
                </a:solidFill>
              </a:rPr>
              <a:t>Plenary symposium Monday 16 September</a:t>
            </a:r>
            <a:endParaRPr lang="en-US" sz="2400" b="1" dirty="0">
              <a:solidFill>
                <a:srgbClr val="376092"/>
              </a:solidFill>
            </a:endParaRPr>
          </a:p>
          <a:p>
            <a:pPr algn="l">
              <a:spcBef>
                <a:spcPts val="0"/>
              </a:spcBef>
            </a:pPr>
            <a:endParaRPr lang="en-US" sz="24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Judy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Sebba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Rees Centre for Research in Fostering and Education 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University of Oxford</a:t>
            </a:r>
          </a:p>
          <a:p>
            <a:pPr algn="l">
              <a:spcBef>
                <a:spcPts val="0"/>
              </a:spcBef>
            </a:pPr>
            <a:r>
              <a:rPr lang="en-US" sz="2400" u="sng" dirty="0">
                <a:hlinkClick r:id="rId2"/>
              </a:rPr>
              <a:t>rees.centre@education.ox.ac.uk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http://</a:t>
            </a:r>
            <a:r>
              <a:rPr lang="en-US" sz="2400" dirty="0" err="1">
                <a:solidFill>
                  <a:schemeClr val="tx1"/>
                </a:solidFill>
                <a:latin typeface="Arial"/>
                <a:cs typeface="Arial"/>
              </a:rPr>
              <a:t>reescentre.education.ox.ac.uk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/</a:t>
            </a: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900" y="322263"/>
            <a:ext cx="44497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Screen Shot 2013-08-27 at 10.06.17 cop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9" y="2875356"/>
            <a:ext cx="2020031" cy="2880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7100" y="1650320"/>
            <a:ext cx="7315200" cy="1225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5901" y="1395301"/>
            <a:ext cx="8242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  <a:latin typeface="Arial"/>
                <a:cs typeface="Arial"/>
              </a:rPr>
              <a:t>What </a:t>
            </a:r>
            <a:r>
              <a:rPr lang="en-US" sz="3200" b="1" dirty="0">
                <a:solidFill>
                  <a:srgbClr val="376092"/>
                </a:solidFill>
                <a:latin typeface="Arial"/>
                <a:cs typeface="Arial"/>
              </a:rPr>
              <a:t>does research suggest </a:t>
            </a:r>
            <a:r>
              <a:rPr lang="en-US" sz="3200" b="1" dirty="0" smtClean="0">
                <a:solidFill>
                  <a:srgbClr val="376092"/>
                </a:solidFill>
                <a:latin typeface="Arial"/>
                <a:cs typeface="Arial"/>
              </a:rPr>
              <a:t>about supporting </a:t>
            </a:r>
            <a:r>
              <a:rPr lang="en-US" sz="3200" b="1" dirty="0">
                <a:solidFill>
                  <a:srgbClr val="376092"/>
                </a:solidFill>
                <a:latin typeface="Arial"/>
                <a:cs typeface="Arial"/>
              </a:rPr>
              <a:t>positive outcomes </a:t>
            </a:r>
            <a:r>
              <a:rPr lang="en-US" sz="3200" b="1" dirty="0" smtClean="0">
                <a:solidFill>
                  <a:srgbClr val="376092"/>
                </a:solidFill>
                <a:latin typeface="Arial"/>
                <a:cs typeface="Arial"/>
              </a:rPr>
              <a:t>for children in foster care? </a:t>
            </a:r>
            <a:endParaRPr lang="en-US" sz="32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734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376092"/>
                </a:solidFill>
              </a:rPr>
              <a:t>So we need research that tells us…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49196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to recruit more foster </a:t>
            </a:r>
            <a:r>
              <a:rPr lang="en-US" sz="2800" dirty="0" err="1" smtClean="0"/>
              <a:t>carers</a:t>
            </a:r>
            <a:r>
              <a:rPr lang="en-US" sz="2800" dirty="0" smtClean="0"/>
              <a:t> who want to foster older, challenging, disabled or sibling groups;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How to support </a:t>
            </a:r>
            <a:r>
              <a:rPr lang="en-US" sz="2800" dirty="0" err="1" smtClean="0"/>
              <a:t>carers</a:t>
            </a:r>
            <a:r>
              <a:rPr lang="en-US" sz="2800" dirty="0" smtClean="0"/>
              <a:t> more effectively </a:t>
            </a:r>
            <a:r>
              <a:rPr lang="en-US" sz="2800" dirty="0" smtClean="0"/>
              <a:t>to</a:t>
            </a:r>
            <a:r>
              <a:rPr lang="en-US" sz="2800" dirty="0" smtClean="0"/>
              <a:t> </a:t>
            </a:r>
            <a:r>
              <a:rPr lang="en-US" sz="2800" dirty="0" smtClean="0"/>
              <a:t>spread positive messages, </a:t>
            </a:r>
            <a:r>
              <a:rPr lang="en-US" sz="2800" dirty="0" smtClean="0"/>
              <a:t>increase retention </a:t>
            </a:r>
            <a:r>
              <a:rPr lang="en-US" sz="2800" dirty="0" smtClean="0"/>
              <a:t>&amp; </a:t>
            </a:r>
            <a:r>
              <a:rPr lang="en-US" sz="2800" dirty="0" smtClean="0"/>
              <a:t>placement stability;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How to develop resilience of the young person through support from </a:t>
            </a:r>
            <a:r>
              <a:rPr lang="en-US" sz="2800" dirty="0" err="1" smtClean="0"/>
              <a:t>carers</a:t>
            </a:r>
            <a:r>
              <a:rPr lang="en-US" sz="2800" dirty="0" smtClean="0"/>
              <a:t>, siblings, </a:t>
            </a:r>
            <a:r>
              <a:rPr lang="en-US" sz="2800" dirty="0" err="1" smtClean="0"/>
              <a:t>carers’</a:t>
            </a:r>
            <a:r>
              <a:rPr lang="en-US" sz="2800" dirty="0" smtClean="0"/>
              <a:t> own children and other agencies including schools.</a:t>
            </a:r>
          </a:p>
        </p:txBody>
      </p:sp>
    </p:spTree>
    <p:extLst>
      <p:ext uri="{BB962C8B-B14F-4D97-AF65-F5344CB8AC3E}">
        <p14:creationId xmlns:p14="http://schemas.microsoft.com/office/powerpoint/2010/main" val="27152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394"/>
            <a:ext cx="8229600" cy="93394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Why </a:t>
            </a:r>
            <a:r>
              <a:rPr lang="en-US" sz="3200" b="1" dirty="0" smtClean="0">
                <a:solidFill>
                  <a:srgbClr val="376092"/>
                </a:solidFill>
              </a:rPr>
              <a:t>people </a:t>
            </a:r>
            <a:r>
              <a:rPr lang="en-US" sz="3200" b="1" dirty="0" smtClean="0">
                <a:solidFill>
                  <a:srgbClr val="376092"/>
                </a:solidFill>
              </a:rPr>
              <a:t>become </a:t>
            </a:r>
            <a:r>
              <a:rPr lang="en-US" sz="3200" b="1" dirty="0" smtClean="0">
                <a:solidFill>
                  <a:srgbClr val="376092"/>
                </a:solidFill>
              </a:rPr>
              <a:t>or do not become foster </a:t>
            </a:r>
            <a:r>
              <a:rPr lang="en-US" sz="3200" b="1" dirty="0" err="1" smtClean="0">
                <a:solidFill>
                  <a:srgbClr val="376092"/>
                </a:solidFill>
              </a:rPr>
              <a:t>carers</a:t>
            </a:r>
            <a:r>
              <a:rPr lang="en-US" sz="3200" b="1" dirty="0" smtClean="0">
                <a:solidFill>
                  <a:srgbClr val="376092"/>
                </a:solidFill>
              </a:rPr>
              <a:t>: main findings from review of 32 studies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000" b="1" dirty="0">
                <a:latin typeface="Calibri" charset="0"/>
              </a:rPr>
              <a:t>Knowing other foster carers </a:t>
            </a:r>
            <a:r>
              <a:rPr lang="en-GB" sz="3000" dirty="0">
                <a:latin typeface="Calibri" charset="0"/>
              </a:rPr>
              <a:t>or, less often, contact with a fostered child or young </a:t>
            </a:r>
            <a:r>
              <a:rPr lang="en-GB" sz="3000" dirty="0" smtClean="0">
                <a:latin typeface="Calibri" charset="0"/>
              </a:rPr>
              <a:t>person;</a:t>
            </a:r>
            <a:endParaRPr lang="en-GB" sz="3000" dirty="0" smtClean="0">
              <a:latin typeface="Calibri" charset="0"/>
            </a:endParaRPr>
          </a:p>
          <a:p>
            <a:pPr marL="0" indent="0">
              <a:buNone/>
            </a:pPr>
            <a:endParaRPr lang="en-GB" sz="3000" dirty="0">
              <a:latin typeface="Calibri" charset="0"/>
            </a:endParaRPr>
          </a:p>
          <a:p>
            <a:r>
              <a:rPr lang="en-GB" sz="3000" b="1" dirty="0">
                <a:latin typeface="Calibri" charset="0"/>
              </a:rPr>
              <a:t>Myths about fostering</a:t>
            </a:r>
            <a:r>
              <a:rPr lang="en-GB" sz="3000" dirty="0">
                <a:latin typeface="Calibri" charset="0"/>
              </a:rPr>
              <a:t> </a:t>
            </a:r>
            <a:r>
              <a:rPr lang="en-GB" sz="3000" dirty="0" smtClean="0">
                <a:latin typeface="Calibri" charset="0"/>
              </a:rPr>
              <a:t>in </a:t>
            </a:r>
            <a:r>
              <a:rPr lang="en-GB" sz="3000" dirty="0">
                <a:latin typeface="Calibri" charset="0"/>
              </a:rPr>
              <a:t>the general public </a:t>
            </a:r>
            <a:r>
              <a:rPr lang="en-GB" sz="3000" dirty="0" smtClean="0">
                <a:latin typeface="Calibri" charset="0"/>
              </a:rPr>
              <a:t>put them off fostering – need better information;</a:t>
            </a:r>
            <a:endParaRPr lang="en-GB" sz="3000" dirty="0" smtClean="0">
              <a:latin typeface="Calibri" charset="0"/>
            </a:endParaRPr>
          </a:p>
          <a:p>
            <a:pPr marL="0" indent="0">
              <a:buNone/>
            </a:pPr>
            <a:endParaRPr lang="en-GB" sz="3000" dirty="0">
              <a:latin typeface="Calibri" charset="0"/>
            </a:endParaRPr>
          </a:p>
          <a:p>
            <a:r>
              <a:rPr lang="en-GB" sz="3000" b="1" dirty="0">
                <a:latin typeface="Calibri" charset="0"/>
              </a:rPr>
              <a:t>A</a:t>
            </a:r>
            <a:r>
              <a:rPr lang="en-GB" sz="3000" b="1" dirty="0" smtClean="0">
                <a:latin typeface="Calibri" charset="0"/>
              </a:rPr>
              <a:t>ppropriate </a:t>
            </a:r>
            <a:r>
              <a:rPr lang="en-GB" sz="3000" b="1" dirty="0">
                <a:latin typeface="Calibri" charset="0"/>
              </a:rPr>
              <a:t>support for carers</a:t>
            </a:r>
            <a:r>
              <a:rPr lang="en-GB" sz="3000" dirty="0">
                <a:latin typeface="Calibri" charset="0"/>
              </a:rPr>
              <a:t>, </a:t>
            </a:r>
            <a:r>
              <a:rPr lang="en-GB" sz="3000" dirty="0" smtClean="0">
                <a:latin typeface="Calibri" charset="0"/>
              </a:rPr>
              <a:t>including </a:t>
            </a:r>
            <a:r>
              <a:rPr lang="en-GB" sz="3000" dirty="0">
                <a:latin typeface="Calibri" charset="0"/>
              </a:rPr>
              <a:t>them as part of the ‘team’ </a:t>
            </a:r>
            <a:r>
              <a:rPr lang="en-GB" sz="3000" dirty="0" smtClean="0">
                <a:latin typeface="Calibri" charset="0"/>
              </a:rPr>
              <a:t>sends positive </a:t>
            </a:r>
            <a:r>
              <a:rPr lang="en-GB" sz="3000" dirty="0">
                <a:latin typeface="Calibri" charset="0"/>
              </a:rPr>
              <a:t>messages to those who might foster.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8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8483600" cy="614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Why </a:t>
            </a:r>
            <a:r>
              <a:rPr lang="en-US" sz="3200" b="1" dirty="0" smtClean="0">
                <a:solidFill>
                  <a:srgbClr val="376092"/>
                </a:solidFill>
              </a:rPr>
              <a:t>people </a:t>
            </a:r>
            <a:r>
              <a:rPr lang="en-US" sz="3200" b="1" dirty="0" smtClean="0">
                <a:solidFill>
                  <a:srgbClr val="376092"/>
                </a:solidFill>
              </a:rPr>
              <a:t>become foster </a:t>
            </a:r>
            <a:r>
              <a:rPr lang="en-US" sz="3200" b="1" dirty="0" err="1" smtClean="0">
                <a:solidFill>
                  <a:srgbClr val="376092"/>
                </a:solidFill>
              </a:rPr>
              <a:t>carers</a:t>
            </a:r>
            <a:r>
              <a:rPr lang="en-US" sz="3200" b="1" dirty="0">
                <a:solidFill>
                  <a:srgbClr val="376092"/>
                </a:solidFill>
              </a:rPr>
              <a:t>:</a:t>
            </a:r>
            <a:r>
              <a:rPr lang="en-US" sz="3200" b="1" dirty="0" smtClean="0">
                <a:solidFill>
                  <a:srgbClr val="376092"/>
                </a:solidFill>
              </a:rPr>
              <a:t> </a:t>
            </a:r>
            <a:r>
              <a:rPr lang="en-US" sz="3200" b="1" dirty="0" smtClean="0">
                <a:solidFill>
                  <a:srgbClr val="376092"/>
                </a:solidFill>
              </a:rPr>
              <a:t>other findings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9000"/>
            <a:ext cx="8229600" cy="5816600"/>
          </a:xfrm>
        </p:spPr>
        <p:txBody>
          <a:bodyPr>
            <a:noAutofit/>
          </a:bodyPr>
          <a:lstStyle/>
          <a:p>
            <a:endParaRPr lang="en-US" sz="2400" b="1" dirty="0" smtClean="0"/>
          </a:p>
          <a:p>
            <a:r>
              <a:rPr lang="en-US" sz="2800" b="1" dirty="0" smtClean="0"/>
              <a:t>Altruistic </a:t>
            </a:r>
            <a:r>
              <a:rPr lang="en-US" sz="2800" dirty="0" smtClean="0"/>
              <a:t>reasons e.g. </a:t>
            </a:r>
            <a:r>
              <a:rPr lang="en-US" sz="2800" dirty="0"/>
              <a:t>‘loving </a:t>
            </a:r>
            <a:r>
              <a:rPr lang="en-US" sz="2800" dirty="0" smtClean="0"/>
              <a:t>children</a:t>
            </a:r>
            <a:r>
              <a:rPr lang="en-US" sz="2800" dirty="0" smtClean="0"/>
              <a:t>’</a:t>
            </a:r>
            <a:r>
              <a:rPr lang="en-US" sz="2800" dirty="0"/>
              <a:t> </a:t>
            </a:r>
            <a:r>
              <a:rPr lang="en-US" sz="2800" dirty="0" smtClean="0"/>
              <a:t>&amp;</a:t>
            </a:r>
            <a:r>
              <a:rPr lang="en-US" sz="2800" dirty="0" smtClean="0"/>
              <a:t> </a:t>
            </a:r>
            <a:r>
              <a:rPr lang="en-US" sz="2800" dirty="0" smtClean="0"/>
              <a:t>wanting </a:t>
            </a:r>
            <a:r>
              <a:rPr lang="en-US" sz="2800" dirty="0"/>
              <a:t>to make a </a:t>
            </a:r>
            <a:r>
              <a:rPr lang="en-US" sz="2800" dirty="0" smtClean="0"/>
              <a:t>difference;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Extending own </a:t>
            </a:r>
            <a:r>
              <a:rPr lang="en-US" sz="2800" dirty="0"/>
              <a:t>family/providing </a:t>
            </a:r>
            <a:r>
              <a:rPr lang="en-US" sz="2800" dirty="0" smtClean="0"/>
              <a:t>sibling for lone </a:t>
            </a:r>
            <a:r>
              <a:rPr lang="en-US" sz="2800" dirty="0"/>
              <a:t>child, </a:t>
            </a:r>
            <a:r>
              <a:rPr lang="en-US" sz="2800" dirty="0" smtClean="0"/>
              <a:t>personal </a:t>
            </a:r>
            <a:r>
              <a:rPr lang="en-US" sz="2800" dirty="0"/>
              <a:t>experience of being fostered or </a:t>
            </a:r>
            <a:r>
              <a:rPr lang="en-US" sz="2800" dirty="0" smtClean="0"/>
              <a:t>parents</a:t>
            </a:r>
            <a:r>
              <a:rPr lang="en-US" sz="2800" dirty="0" smtClean="0"/>
              <a:t> fostering, wanting </a:t>
            </a:r>
            <a:r>
              <a:rPr lang="en-US" sz="2800" dirty="0"/>
              <a:t>home-based </a:t>
            </a:r>
            <a:r>
              <a:rPr lang="en-US" sz="2800" dirty="0" smtClean="0"/>
              <a:t>employment;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 smtClean="0"/>
              <a:t>Income </a:t>
            </a:r>
            <a:r>
              <a:rPr lang="en-US" sz="2800" b="1" dirty="0"/>
              <a:t>generation</a:t>
            </a:r>
            <a:r>
              <a:rPr lang="en-US" sz="2800" dirty="0"/>
              <a:t> </a:t>
            </a:r>
            <a:r>
              <a:rPr lang="en-US" sz="2800" dirty="0" smtClean="0"/>
              <a:t>not </a:t>
            </a:r>
            <a:r>
              <a:rPr lang="en-US" sz="2800" b="1" dirty="0" smtClean="0"/>
              <a:t>reported</a:t>
            </a:r>
            <a:r>
              <a:rPr lang="en-US" sz="2800" dirty="0" smtClean="0"/>
              <a:t> to be a </a:t>
            </a:r>
            <a:r>
              <a:rPr lang="en-US" sz="2800" dirty="0"/>
              <a:t>principal motivation to foster, though c</a:t>
            </a:r>
            <a:r>
              <a:rPr lang="en-US" sz="2800" dirty="0" smtClean="0"/>
              <a:t>overing </a:t>
            </a:r>
            <a:r>
              <a:rPr lang="en-US" sz="2800" dirty="0"/>
              <a:t>costs and replacing income </a:t>
            </a:r>
            <a:r>
              <a:rPr lang="en-US" sz="2800" dirty="0" smtClean="0"/>
              <a:t>from previous </a:t>
            </a:r>
            <a:r>
              <a:rPr lang="en-US" sz="2800" dirty="0"/>
              <a:t>employment </a:t>
            </a:r>
            <a:r>
              <a:rPr lang="en-US" sz="2800" dirty="0" smtClean="0"/>
              <a:t>important</a:t>
            </a:r>
            <a:r>
              <a:rPr lang="en-US" sz="2800" dirty="0" smtClean="0"/>
              <a:t>;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0112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Why people inquire about fostering: a study in 10 fostering services over 9 weeks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Foster </a:t>
            </a:r>
            <a:r>
              <a:rPr lang="en-US" sz="2800" dirty="0" err="1"/>
              <a:t>carers</a:t>
            </a:r>
            <a:r>
              <a:rPr lang="en-US" sz="2800" dirty="0"/>
              <a:t> </a:t>
            </a:r>
            <a:r>
              <a:rPr lang="en-US" sz="2800" dirty="0" smtClean="0"/>
              <a:t>are </a:t>
            </a:r>
            <a:r>
              <a:rPr lang="en-US" sz="2800" dirty="0"/>
              <a:t>now interviewing &gt; 150 people of the 584 who inquired about </a:t>
            </a:r>
            <a:r>
              <a:rPr lang="en-US" sz="2800" dirty="0" smtClean="0"/>
              <a:t>fostering: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charset="2"/>
              <a:buChar char="Ø"/>
            </a:pPr>
            <a:r>
              <a:rPr lang="en-US" dirty="0"/>
              <a:t>7% screened out - no spare room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charset="2"/>
              <a:buChar char="Ø"/>
            </a:pPr>
            <a:r>
              <a:rPr lang="en-US" dirty="0"/>
              <a:t>34% screened out for other reasons.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Some fostering services put people off fostering by responding too slowly or enforcing ‘local’ rules.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259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Peer support between </a:t>
            </a:r>
            <a:r>
              <a:rPr lang="en-US" sz="3200" b="1" dirty="0">
                <a:solidFill>
                  <a:srgbClr val="376092"/>
                </a:solidFill>
              </a:rPr>
              <a:t>foster </a:t>
            </a:r>
            <a:r>
              <a:rPr lang="en-US" sz="3200" b="1" dirty="0" err="1" smtClean="0">
                <a:solidFill>
                  <a:srgbClr val="376092"/>
                </a:solidFill>
              </a:rPr>
              <a:t>carers</a:t>
            </a:r>
            <a:r>
              <a:rPr lang="en-US" sz="3200" b="1" dirty="0" smtClean="0">
                <a:solidFill>
                  <a:srgbClr val="376092"/>
                </a:solidFill>
              </a:rPr>
              <a:t>: review</a:t>
            </a:r>
            <a:r>
              <a:rPr lang="en-US" sz="3200" b="1" dirty="0">
                <a:solidFill>
                  <a:srgbClr val="376092"/>
                </a:solidFill>
              </a:rPr>
              <a:t/>
            </a:r>
            <a:br>
              <a:rPr lang="en-US" sz="3200" b="1" dirty="0">
                <a:solidFill>
                  <a:srgbClr val="376092"/>
                </a:solidFill>
              </a:rPr>
            </a:b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55245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33 studies from UK, USA, Australia, Canada, New Zealand and </a:t>
            </a:r>
            <a:r>
              <a:rPr lang="en-GB" sz="2400" dirty="0" smtClean="0">
                <a:solidFill>
                  <a:srgbClr val="000000"/>
                </a:solidFill>
              </a:rPr>
              <a:t>Ireland;</a:t>
            </a:r>
          </a:p>
          <a:p>
            <a:pPr marL="0" indent="0">
              <a:buNone/>
            </a:pPr>
            <a:endParaRPr lang="en-GB" sz="2400" dirty="0" smtClean="0">
              <a:solidFill>
                <a:srgbClr val="000000"/>
              </a:solidFill>
            </a:endParaRPr>
          </a:p>
          <a:p>
            <a:pPr lvl="0"/>
            <a:r>
              <a:rPr lang="en-GB" sz="2400" dirty="0"/>
              <a:t>Only </a:t>
            </a:r>
            <a:r>
              <a:rPr lang="en-GB" sz="2400" dirty="0"/>
              <a:t>4</a:t>
            </a:r>
            <a:r>
              <a:rPr lang="en-GB" sz="2400" dirty="0" smtClean="0"/>
              <a:t> </a:t>
            </a:r>
            <a:r>
              <a:rPr lang="en-GB" sz="2400" dirty="0"/>
              <a:t>studies examined links between peer contact </a:t>
            </a:r>
            <a:r>
              <a:rPr lang="en-GB" sz="2400" dirty="0" smtClean="0"/>
              <a:t>and outcomes</a:t>
            </a:r>
            <a:r>
              <a:rPr lang="en-GB" sz="2400" dirty="0" smtClean="0"/>
              <a:t> </a:t>
            </a:r>
            <a:r>
              <a:rPr lang="en-GB" sz="2400" dirty="0"/>
              <a:t>for carers, children and </a:t>
            </a:r>
            <a:r>
              <a:rPr lang="en-GB" sz="2400" dirty="0" smtClean="0"/>
              <a:t>placements:</a:t>
            </a:r>
          </a:p>
          <a:p>
            <a:pPr marL="0" lvl="0" indent="0">
              <a:buNone/>
            </a:pPr>
            <a:endParaRPr lang="en-GB" sz="2400" dirty="0"/>
          </a:p>
          <a:p>
            <a:pPr lvl="1"/>
            <a:r>
              <a:rPr lang="en-GB" sz="2400" dirty="0" smtClean="0"/>
              <a:t>Increased retention of carers (</a:t>
            </a:r>
            <a:r>
              <a:rPr lang="en-GB" sz="2400" dirty="0"/>
              <a:t>Rhodes et al., 2001; Sinclair et al., 2004)</a:t>
            </a:r>
          </a:p>
          <a:p>
            <a:pPr lvl="1"/>
            <a:r>
              <a:rPr lang="en-GB" sz="2400" dirty="0" smtClean="0"/>
              <a:t>more </a:t>
            </a:r>
            <a:r>
              <a:rPr lang="en-GB" sz="2400" dirty="0"/>
              <a:t>positive attitude to fostering (Sinclair et al., 2004)</a:t>
            </a:r>
          </a:p>
          <a:p>
            <a:pPr lvl="1"/>
            <a:r>
              <a:rPr lang="en-GB" sz="2400" dirty="0" smtClean="0"/>
              <a:t>lower </a:t>
            </a:r>
            <a:r>
              <a:rPr lang="en-GB" sz="2400" dirty="0"/>
              <a:t>likelihood of depression (Cole &amp; </a:t>
            </a:r>
            <a:r>
              <a:rPr lang="en-GB" sz="2400" dirty="0" err="1"/>
              <a:t>Eamon</a:t>
            </a:r>
            <a:r>
              <a:rPr lang="en-GB" sz="2400" dirty="0"/>
              <a:t>, 2007)</a:t>
            </a:r>
          </a:p>
          <a:p>
            <a:pPr lvl="1"/>
            <a:r>
              <a:rPr lang="en-GB" sz="2400" dirty="0"/>
              <a:t>d</a:t>
            </a:r>
            <a:r>
              <a:rPr lang="en-GB" sz="2400" dirty="0" smtClean="0"/>
              <a:t>ecreased placement </a:t>
            </a:r>
            <a:r>
              <a:rPr lang="en-GB" sz="2400" dirty="0"/>
              <a:t>disruptions (Northwest Institute for Children and Families, 2007</a:t>
            </a:r>
            <a:r>
              <a:rPr lang="en-GB" sz="2400" dirty="0" smtClean="0"/>
              <a:t>)</a:t>
            </a:r>
            <a:endParaRPr lang="en-GB" sz="2400" dirty="0"/>
          </a:p>
          <a:p>
            <a:pPr lvl="1">
              <a:buFont typeface="Lucida Grande"/>
              <a:buChar char="-"/>
            </a:pPr>
            <a:endParaRPr lang="en-GB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6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/>
                <a:cs typeface="Arial"/>
              </a:rPr>
              <a:t/>
            </a:r>
            <a:br>
              <a:rPr lang="en-GB" sz="3200" b="1" dirty="0" smtClean="0">
                <a:latin typeface="Arial"/>
                <a:cs typeface="Arial"/>
              </a:rPr>
            </a:br>
            <a:r>
              <a:rPr lang="en-GB" sz="2800" b="1" dirty="0">
                <a:solidFill>
                  <a:srgbClr val="376092"/>
                </a:solidFill>
                <a:latin typeface="Arial"/>
                <a:cs typeface="Arial"/>
              </a:rPr>
              <a:t>Increasing the benefits </a:t>
            </a:r>
            <a:r>
              <a:rPr lang="en-GB" sz="2800" b="1" dirty="0" smtClean="0">
                <a:solidFill>
                  <a:srgbClr val="376092"/>
                </a:solidFill>
                <a:latin typeface="Arial"/>
                <a:cs typeface="Arial"/>
              </a:rPr>
              <a:t/>
            </a:r>
            <a:br>
              <a:rPr lang="en-GB" sz="2800" b="1" dirty="0" smtClean="0">
                <a:solidFill>
                  <a:srgbClr val="376092"/>
                </a:solidFill>
                <a:latin typeface="Arial"/>
                <a:cs typeface="Arial"/>
              </a:rPr>
            </a:br>
            <a:r>
              <a:rPr lang="en-GB" sz="2800" b="1" dirty="0" smtClean="0">
                <a:solidFill>
                  <a:srgbClr val="376092"/>
                </a:solidFill>
                <a:latin typeface="Arial"/>
                <a:cs typeface="Arial"/>
              </a:rPr>
              <a:t>of </a:t>
            </a:r>
            <a:r>
              <a:rPr lang="en-GB" sz="2800" b="1" dirty="0">
                <a:solidFill>
                  <a:srgbClr val="376092"/>
                </a:solidFill>
                <a:latin typeface="Arial"/>
                <a:cs typeface="Arial"/>
              </a:rPr>
              <a:t>foster carer peer support</a:t>
            </a:r>
            <a:br>
              <a:rPr lang="en-GB" sz="2800" b="1" dirty="0">
                <a:solidFill>
                  <a:srgbClr val="376092"/>
                </a:solidFill>
                <a:latin typeface="Arial"/>
                <a:cs typeface="Arial"/>
              </a:rPr>
            </a:br>
            <a:endParaRPr lang="en-US" sz="2800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8"/>
            <a:ext cx="8229600" cy="5165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Four approaches that had some evidence of working</a:t>
            </a:r>
            <a:r>
              <a:rPr lang="en-GB" dirty="0" smtClean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lvl="1">
              <a:buFont typeface="Lucida Grande"/>
              <a:buChar char="-"/>
            </a:pPr>
            <a:r>
              <a:rPr lang="en-GB" sz="3200" dirty="0">
                <a:solidFill>
                  <a:srgbClr val="000000"/>
                </a:solidFill>
              </a:rPr>
              <a:t>Mentoring/buddying systems</a:t>
            </a:r>
          </a:p>
          <a:p>
            <a:pPr lvl="1">
              <a:buFont typeface="Lucida Grande"/>
              <a:buChar char="-"/>
            </a:pPr>
            <a:r>
              <a:rPr lang="en-GB" sz="3200" dirty="0">
                <a:solidFill>
                  <a:srgbClr val="000000"/>
                </a:solidFill>
              </a:rPr>
              <a:t>On-line support</a:t>
            </a:r>
          </a:p>
          <a:p>
            <a:pPr lvl="1">
              <a:buFont typeface="Lucida Grande"/>
              <a:buChar char="-"/>
            </a:pPr>
            <a:r>
              <a:rPr lang="en-GB" sz="3200" dirty="0" smtClean="0">
                <a:solidFill>
                  <a:srgbClr val="000000"/>
                </a:solidFill>
              </a:rPr>
              <a:t>Mockingbird Family Model</a:t>
            </a:r>
            <a:endParaRPr lang="en-GB" sz="3200" dirty="0">
              <a:solidFill>
                <a:srgbClr val="000000"/>
              </a:solidFill>
            </a:endParaRPr>
          </a:p>
          <a:p>
            <a:pPr lvl="1">
              <a:buFont typeface="Lucida Grande"/>
              <a:buChar char="-"/>
            </a:pPr>
            <a:r>
              <a:rPr lang="en-GB" sz="3200" dirty="0">
                <a:solidFill>
                  <a:srgbClr val="000000"/>
                </a:solidFill>
              </a:rPr>
              <a:t>Some local carer support </a:t>
            </a:r>
            <a:r>
              <a:rPr lang="en-GB" sz="3200" dirty="0" smtClean="0">
                <a:solidFill>
                  <a:srgbClr val="000000"/>
                </a:solidFill>
              </a:rPr>
              <a:t>groups 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5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376092"/>
                </a:solidFill>
              </a:rPr>
              <a:t>Evaluation of interventions on peer support between </a:t>
            </a:r>
            <a:r>
              <a:rPr lang="en-US" b="1" dirty="0" err="1" smtClean="0">
                <a:solidFill>
                  <a:srgbClr val="376092"/>
                </a:solidFill>
              </a:rPr>
              <a:t>carers</a:t>
            </a:r>
            <a:endParaRPr lang="en-US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Rees Centre is evaluating the impact of mentoring (in one service</a:t>
            </a:r>
            <a:r>
              <a:rPr lang="en-US" dirty="0" smtClean="0"/>
              <a:t>) and </a:t>
            </a:r>
            <a:r>
              <a:rPr lang="en-US" dirty="0"/>
              <a:t>local groups (in 3 services</a:t>
            </a:r>
            <a:r>
              <a:rPr lang="en-US" dirty="0" smtClean="0"/>
              <a:t>) on:</a:t>
            </a:r>
            <a:endParaRPr lang="en-US" dirty="0"/>
          </a:p>
          <a:p>
            <a:r>
              <a:rPr lang="en-US" dirty="0" err="1"/>
              <a:t>Carer</a:t>
            </a:r>
            <a:r>
              <a:rPr lang="en-US" dirty="0"/>
              <a:t> stress;</a:t>
            </a:r>
          </a:p>
          <a:p>
            <a:r>
              <a:rPr lang="en-US" dirty="0"/>
              <a:t>Relationship between child/</a:t>
            </a:r>
            <a:r>
              <a:rPr lang="en-US" dirty="0" err="1"/>
              <a:t>carer</a:t>
            </a:r>
            <a:r>
              <a:rPr lang="en-US" dirty="0"/>
              <a:t>;  </a:t>
            </a:r>
          </a:p>
          <a:p>
            <a:r>
              <a:rPr lang="en-US" dirty="0"/>
              <a:t>Feelings about support from other </a:t>
            </a:r>
            <a:r>
              <a:rPr lang="en-US" dirty="0" err="1"/>
              <a:t>carers</a:t>
            </a:r>
            <a:r>
              <a:rPr lang="en-US" dirty="0"/>
              <a:t>;</a:t>
            </a:r>
          </a:p>
          <a:p>
            <a:r>
              <a:rPr lang="en-US" dirty="0"/>
              <a:t>Retention and placement stability.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7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Siblings Together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58547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30 </a:t>
            </a:r>
            <a:r>
              <a:rPr lang="en-US" sz="2800" dirty="0" smtClean="0"/>
              <a:t>children placed separately </a:t>
            </a:r>
            <a:r>
              <a:rPr lang="en-US" sz="2800" dirty="0" smtClean="0"/>
              <a:t>siblings meet </a:t>
            </a:r>
            <a:r>
              <a:rPr lang="en-US" sz="2800" dirty="0" smtClean="0"/>
              <a:t>siblings with </a:t>
            </a:r>
            <a:r>
              <a:rPr lang="en-US" sz="2800" dirty="0" smtClean="0"/>
              <a:t>‘volunteers’ </a:t>
            </a:r>
            <a:r>
              <a:rPr lang="en-US" sz="2800" dirty="0" smtClean="0"/>
              <a:t>monthly for </a:t>
            </a:r>
            <a:r>
              <a:rPr lang="en-US" sz="2800" dirty="0" smtClean="0"/>
              <a:t>activities;</a:t>
            </a:r>
            <a:endParaRPr lang="en-US" sz="2800" dirty="0" smtClean="0"/>
          </a:p>
          <a:p>
            <a:r>
              <a:rPr lang="en-US" sz="2800" dirty="0" smtClean="0"/>
              <a:t>Evaluation: interviewing young people </a:t>
            </a:r>
            <a:r>
              <a:rPr lang="en-US" sz="2800" dirty="0" smtClean="0"/>
              <a:t>(about siblings, well-being, belonging), </a:t>
            </a:r>
            <a:r>
              <a:rPr lang="en-US" sz="2800" dirty="0" err="1" smtClean="0"/>
              <a:t>carers</a:t>
            </a:r>
            <a:r>
              <a:rPr lang="en-US" sz="2800" dirty="0" smtClean="0"/>
              <a:t>, volunteers, </a:t>
            </a:r>
            <a:r>
              <a:rPr lang="en-US" sz="2800" dirty="0"/>
              <a:t>social </a:t>
            </a:r>
            <a:r>
              <a:rPr lang="en-US" sz="2800" dirty="0" smtClean="0"/>
              <a:t>workers, project managers.</a:t>
            </a:r>
          </a:p>
          <a:p>
            <a:r>
              <a:rPr lang="en-US" sz="2800" dirty="0" err="1" smtClean="0"/>
              <a:t>Carer</a:t>
            </a:r>
            <a:r>
              <a:rPr lang="en-US" sz="2800" dirty="0" smtClean="0"/>
              <a:t> interview explores: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What is known about sibling relationships;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Why child was referred by social worker;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Effects on child of meetings between siblings;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Expectations</a:t>
            </a:r>
            <a:r>
              <a:rPr lang="en-US" sz="2800" dirty="0"/>
              <a:t> </a:t>
            </a:r>
            <a:r>
              <a:rPr lang="en-US" sz="2800" dirty="0" smtClean="0"/>
              <a:t>&amp; challenges;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Involvement of </a:t>
            </a:r>
            <a:r>
              <a:rPr lang="en-US" sz="2800" dirty="0" err="1" smtClean="0"/>
              <a:t>carers</a:t>
            </a:r>
            <a:r>
              <a:rPr lang="en-US" sz="2800" dirty="0" smtClean="0"/>
              <a:t> in </a:t>
            </a:r>
            <a:r>
              <a:rPr lang="en-US" sz="2800" dirty="0" smtClean="0"/>
              <a:t>arrangements.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019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0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  <a:cs typeface="Arial"/>
              </a:rPr>
              <a:t>Review of selection &amp; assessment </a:t>
            </a:r>
            <a:r>
              <a:rPr lang="en-US" sz="3200" b="1" dirty="0" smtClean="0">
                <a:solidFill>
                  <a:srgbClr val="376092"/>
                </a:solidFill>
                <a:cs typeface="Arial"/>
              </a:rPr>
              <a:t>instruments</a:t>
            </a:r>
            <a:endParaRPr lang="en-US" sz="3200" b="1" dirty="0">
              <a:solidFill>
                <a:srgbClr val="376092"/>
              </a:solidFill>
              <a:cs typeface="Arial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01700"/>
            <a:ext cx="8229600" cy="5664200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/>
              <a:t>Instrument not </a:t>
            </a:r>
            <a:r>
              <a:rPr lang="en-US" sz="2400" dirty="0"/>
              <a:t>used </a:t>
            </a:r>
            <a:r>
              <a:rPr lang="en-US" sz="2400" dirty="0" smtClean="0"/>
              <a:t>by itself</a:t>
            </a:r>
            <a:r>
              <a:rPr lang="en-US" sz="2400" dirty="0" smtClean="0"/>
              <a:t> </a:t>
            </a:r>
            <a:r>
              <a:rPr lang="en-US" sz="2400" dirty="0"/>
              <a:t>to accept or reject an </a:t>
            </a:r>
            <a:r>
              <a:rPr lang="en-US" sz="2400" dirty="0" smtClean="0"/>
              <a:t>applicant; </a:t>
            </a:r>
            <a:endParaRPr lang="en-GB" sz="2400" dirty="0"/>
          </a:p>
          <a:p>
            <a:r>
              <a:rPr lang="en-US" sz="2400" dirty="0"/>
              <a:t>C</a:t>
            </a:r>
            <a:r>
              <a:rPr lang="en-US" sz="2400" dirty="0" smtClean="0"/>
              <a:t>an identify strengths and areas for training and/or support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 types of instrument identified: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i</a:t>
            </a:r>
            <a:r>
              <a:rPr lang="en-US" sz="2400" dirty="0" smtClean="0"/>
              <a:t>)	Competency based – e.g. BAAF </a:t>
            </a:r>
            <a:r>
              <a:rPr lang="en-US" sz="2400" dirty="0"/>
              <a:t>Form F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ii)	Questionnaires – e.g. Casey Foster Applicant Inventory </a:t>
            </a:r>
            <a:r>
              <a:rPr lang="en-US" sz="2400" dirty="0" smtClean="0"/>
              <a:t>	focuses </a:t>
            </a:r>
            <a:r>
              <a:rPr lang="en-US" sz="2400" dirty="0" smtClean="0"/>
              <a:t>on child </a:t>
            </a:r>
            <a:r>
              <a:rPr lang="en-US" sz="2400" dirty="0" smtClean="0"/>
              <a:t>development, relationship with agencies;</a:t>
            </a:r>
            <a:endParaRPr lang="en-US" sz="2400" dirty="0" smtClean="0"/>
          </a:p>
          <a:p>
            <a:pPr marL="514350" indent="-514350">
              <a:buAutoNum type="romanLcParenR" startAt="3"/>
            </a:pPr>
            <a:r>
              <a:rPr lang="en-US" sz="2400" dirty="0" smtClean="0"/>
              <a:t>Casey </a:t>
            </a:r>
            <a:r>
              <a:rPr lang="en-US" sz="2400" dirty="0" smtClean="0"/>
              <a:t>Home Assessment Protocol focuses on physical health, parenting style, cultural competency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How applicable to other cultures/singles</a:t>
            </a:r>
            <a:r>
              <a:rPr lang="en-US" sz="2400" dirty="0" smtClean="0"/>
              <a:t>/LGBT </a:t>
            </a:r>
            <a:r>
              <a:rPr lang="en-US" sz="2400" dirty="0" smtClean="0"/>
              <a:t>applicants?</a:t>
            </a:r>
          </a:p>
          <a:p>
            <a:r>
              <a:rPr lang="en-US" sz="2400" dirty="0" smtClean="0"/>
              <a:t>How do we know that </a:t>
            </a:r>
            <a:r>
              <a:rPr lang="en-US" sz="2400" dirty="0" smtClean="0"/>
              <a:t>these instruments </a:t>
            </a:r>
            <a:r>
              <a:rPr lang="en-US" sz="2400" dirty="0" smtClean="0"/>
              <a:t>‘work’? Lack </a:t>
            </a:r>
            <a:r>
              <a:rPr lang="en-US" sz="2400" dirty="0"/>
              <a:t>of longer term outcome measures </a:t>
            </a:r>
            <a:r>
              <a:rPr lang="en-US" sz="2400" dirty="0" smtClean="0"/>
              <a:t>on applicants</a:t>
            </a:r>
            <a:r>
              <a:rPr lang="en-US" sz="2400" dirty="0" smtClean="0"/>
              <a:t>.</a:t>
            </a:r>
            <a:r>
              <a:rPr lang="en-GB" sz="2400" dirty="0" smtClean="0">
                <a:effectLst/>
              </a:rPr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19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108"/>
            <a:ext cx="8229600" cy="80498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76092"/>
                </a:solidFill>
              </a:rPr>
              <a:t>The impact of fostering on </a:t>
            </a:r>
            <a:r>
              <a:rPr lang="en-US" sz="2800" b="1" dirty="0" err="1" smtClean="0">
                <a:solidFill>
                  <a:srgbClr val="376092"/>
                </a:solidFill>
              </a:rPr>
              <a:t>carers’</a:t>
            </a:r>
            <a:r>
              <a:rPr lang="en-US" sz="2800" b="1" dirty="0" smtClean="0">
                <a:solidFill>
                  <a:srgbClr val="376092"/>
                </a:solidFill>
              </a:rPr>
              <a:t> own children: emerging </a:t>
            </a:r>
            <a:r>
              <a:rPr lang="en-US" sz="2800" b="1" dirty="0" smtClean="0">
                <a:solidFill>
                  <a:srgbClr val="376092"/>
                </a:solidFill>
              </a:rPr>
              <a:t>findings from review </a:t>
            </a:r>
            <a:r>
              <a:rPr lang="en-US" sz="2800" b="1" dirty="0" smtClean="0">
                <a:solidFill>
                  <a:srgbClr val="376092"/>
                </a:solidFill>
              </a:rPr>
              <a:t>(led by </a:t>
            </a:r>
            <a:r>
              <a:rPr lang="en-US" sz="2800" b="1" dirty="0" smtClean="0">
                <a:solidFill>
                  <a:srgbClr val="376092"/>
                </a:solidFill>
              </a:rPr>
              <a:t>Ingrid </a:t>
            </a:r>
            <a:r>
              <a:rPr lang="en-US" sz="2800" b="1" dirty="0" err="1" smtClean="0">
                <a:solidFill>
                  <a:srgbClr val="376092"/>
                </a:solidFill>
              </a:rPr>
              <a:t>Höjer</a:t>
            </a:r>
            <a:r>
              <a:rPr lang="en-US" sz="2800" b="1" dirty="0" smtClean="0">
                <a:solidFill>
                  <a:srgbClr val="376092"/>
                </a:solidFill>
              </a:rPr>
              <a:t>) </a:t>
            </a:r>
            <a:endParaRPr lang="en-US" sz="28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2186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13 </a:t>
            </a:r>
            <a:r>
              <a:rPr lang="en-US" sz="2400" dirty="0" smtClean="0"/>
              <a:t>studies </a:t>
            </a:r>
            <a:r>
              <a:rPr lang="en-US" sz="2400" dirty="0" smtClean="0"/>
              <a:t>– 2 US, 7 UK, 2 Canada, 1 Belgium, 1 </a:t>
            </a:r>
            <a:r>
              <a:rPr lang="en-US" sz="2400" dirty="0" smtClean="0"/>
              <a:t>Sweden;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Participation of </a:t>
            </a:r>
            <a:r>
              <a:rPr lang="en-US" sz="2400" dirty="0" err="1" smtClean="0"/>
              <a:t>carers’</a:t>
            </a:r>
            <a:r>
              <a:rPr lang="en-US" sz="2400" dirty="0" smtClean="0"/>
              <a:t> own children </a:t>
            </a:r>
            <a:r>
              <a:rPr lang="en-US" sz="2400" dirty="0" smtClean="0"/>
              <a:t>limited </a:t>
            </a:r>
            <a:r>
              <a:rPr lang="en-US" sz="2400" dirty="0" smtClean="0"/>
              <a:t>but increases with age of child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Information/preparation of </a:t>
            </a:r>
            <a:r>
              <a:rPr lang="en-US" sz="2400" dirty="0" err="1" smtClean="0"/>
              <a:t>carers’</a:t>
            </a:r>
            <a:r>
              <a:rPr lang="en-US" sz="2400" dirty="0" smtClean="0"/>
              <a:t> own children before fostering begins improves subsequent </a:t>
            </a:r>
            <a:r>
              <a:rPr lang="en-US" sz="2400" dirty="0" smtClean="0"/>
              <a:t>relationships;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Perceptions of fostering mainly positive </a:t>
            </a:r>
            <a:r>
              <a:rPr lang="en-US" sz="2400" dirty="0" smtClean="0"/>
              <a:t>but </a:t>
            </a:r>
            <a:r>
              <a:rPr lang="en-GB" sz="2400" dirty="0"/>
              <a:t>decreased access to parent’s time, conflicts, </a:t>
            </a:r>
            <a:r>
              <a:rPr lang="en-GB" sz="2400" dirty="0" smtClean="0"/>
              <a:t>stricter rules </a:t>
            </a:r>
            <a:r>
              <a:rPr lang="en-GB" sz="2400" dirty="0"/>
              <a:t>&amp;</a:t>
            </a:r>
            <a:r>
              <a:rPr lang="en-GB" sz="2400" dirty="0" smtClean="0"/>
              <a:t> </a:t>
            </a:r>
            <a:r>
              <a:rPr lang="en-GB" sz="2400" dirty="0"/>
              <a:t>less personal </a:t>
            </a:r>
            <a:r>
              <a:rPr lang="en-GB" sz="2400" dirty="0" smtClean="0"/>
              <a:t>space</a:t>
            </a:r>
            <a:r>
              <a:rPr lang="en-GB" sz="2400" dirty="0" smtClean="0"/>
              <a:t>;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>
                <a:effectLst/>
              </a:rPr>
              <a:t>More caring &amp; empathic</a:t>
            </a:r>
            <a:r>
              <a:rPr lang="en-GB" sz="2400" dirty="0" smtClean="0">
                <a:effectLst/>
              </a:rPr>
              <a:t>;</a:t>
            </a:r>
          </a:p>
          <a:p>
            <a:pPr marL="0" indent="0">
              <a:buNone/>
            </a:pPr>
            <a:endParaRPr lang="en-GB" sz="2400" dirty="0" smtClean="0">
              <a:effectLst/>
            </a:endParaRPr>
          </a:p>
          <a:p>
            <a:r>
              <a:rPr lang="en-GB" sz="2400" dirty="0" smtClean="0"/>
              <a:t>Increased sense of responsibility and commitment.</a:t>
            </a:r>
            <a:endParaRPr lang="en-GB" sz="2400" dirty="0" smtClean="0">
              <a:effectLst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2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376092"/>
                </a:solidFill>
                <a:cs typeface="Arial" charset="0"/>
              </a:rPr>
              <a:t>What I will cover</a:t>
            </a:r>
            <a:endParaRPr lang="en-US" sz="3600" b="1" dirty="0">
              <a:solidFill>
                <a:srgbClr val="376092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6096000" cy="5376863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>
                <a:cs typeface="Arial"/>
              </a:rPr>
              <a:t>T</a:t>
            </a:r>
            <a:r>
              <a:rPr lang="en-US" sz="11200" dirty="0" smtClean="0">
                <a:cs typeface="Arial"/>
              </a:rPr>
              <a:t>he aims of the Rees Centre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12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 smtClean="0">
                <a:cs typeface="Arial"/>
              </a:rPr>
              <a:t>What is the provision in England?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12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 smtClean="0">
                <a:cs typeface="Arial"/>
              </a:rPr>
              <a:t>Some outcomes of children in care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12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 smtClean="0">
                <a:cs typeface="Arial"/>
              </a:rPr>
              <a:t>Current research at the Rees Centre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12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 smtClean="0">
                <a:cs typeface="Arial"/>
              </a:rPr>
              <a:t>What supports positive outcomes for children in foster care?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12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1200" dirty="0" smtClean="0">
                <a:cs typeface="Arial"/>
              </a:rPr>
              <a:t>Implications for practice and ways forward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9" y="1498600"/>
            <a:ext cx="2380793" cy="35052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68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17375E"/>
                </a:solidFill>
              </a:rPr>
              <a:t>Review of risk and protective factors in educational outcomes: </a:t>
            </a:r>
            <a:r>
              <a:rPr lang="en-US" sz="2800" b="1" dirty="0" smtClean="0">
                <a:solidFill>
                  <a:srgbClr val="17375E"/>
                </a:solidFill>
              </a:rPr>
              <a:t>early </a:t>
            </a:r>
            <a:r>
              <a:rPr lang="en-US" sz="2800" b="1" dirty="0" smtClean="0">
                <a:solidFill>
                  <a:srgbClr val="17375E"/>
                </a:solidFill>
              </a:rPr>
              <a:t>findings (Aoife O’Higgins)</a:t>
            </a:r>
            <a:endParaRPr lang="en-US" sz="2800" b="1" dirty="0">
              <a:solidFill>
                <a:srgbClr val="17375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557501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10 </a:t>
            </a:r>
            <a:r>
              <a:rPr lang="en-US" sz="2400" dirty="0" smtClean="0"/>
              <a:t>studies from </a:t>
            </a:r>
            <a:r>
              <a:rPr lang="en-US" sz="2400" dirty="0"/>
              <a:t>US, </a:t>
            </a:r>
            <a:r>
              <a:rPr lang="en-US" sz="2400" dirty="0" smtClean="0"/>
              <a:t>England &amp; Canada</a:t>
            </a:r>
            <a:r>
              <a:rPr lang="en-US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GB" sz="2400" dirty="0"/>
              <a:t>Being in care </a:t>
            </a:r>
            <a:r>
              <a:rPr lang="en-GB" sz="2400" dirty="0" smtClean="0"/>
              <a:t>not </a:t>
            </a:r>
            <a:r>
              <a:rPr lang="en-GB" sz="2400" dirty="0"/>
              <a:t>a risk factor for poor educational outcomes </a:t>
            </a:r>
            <a:r>
              <a:rPr lang="en-GB" sz="2000" dirty="0" smtClean="0"/>
              <a:t>(</a:t>
            </a:r>
            <a:r>
              <a:rPr lang="en-GB" sz="2000" dirty="0" err="1" smtClean="0"/>
              <a:t>Berridge</a:t>
            </a:r>
            <a:r>
              <a:rPr lang="en-GB" sz="2000" dirty="0" smtClean="0"/>
              <a:t> 2012)</a:t>
            </a:r>
            <a:r>
              <a:rPr lang="en-GB" sz="24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Early </a:t>
            </a:r>
            <a:r>
              <a:rPr lang="en-GB" sz="2400" dirty="0"/>
              <a:t>experiences of </a:t>
            </a:r>
            <a:r>
              <a:rPr lang="en-GB" sz="2400" dirty="0" smtClean="0"/>
              <a:t>maltreatment</a:t>
            </a:r>
            <a:r>
              <a:rPr lang="en-GB" sz="2400" dirty="0" smtClean="0"/>
              <a:t>/neglect, </a:t>
            </a:r>
            <a:r>
              <a:rPr lang="en-GB" sz="2400" dirty="0" smtClean="0"/>
              <a:t>poverty </a:t>
            </a:r>
            <a:r>
              <a:rPr lang="en-GB" sz="2400" dirty="0"/>
              <a:t>before </a:t>
            </a:r>
            <a:r>
              <a:rPr lang="en-GB" sz="2400" dirty="0" smtClean="0"/>
              <a:t>entering </a:t>
            </a:r>
            <a:r>
              <a:rPr lang="en-GB" sz="2400" dirty="0"/>
              <a:t>care, </a:t>
            </a:r>
            <a:r>
              <a:rPr lang="en-GB" sz="2400" dirty="0" smtClean="0"/>
              <a:t>profound </a:t>
            </a:r>
            <a:r>
              <a:rPr lang="en-GB" sz="2400" dirty="0"/>
              <a:t>effect </a:t>
            </a:r>
            <a:r>
              <a:rPr lang="en-GB" sz="2400" dirty="0" smtClean="0"/>
              <a:t>on educational outcomes</a:t>
            </a:r>
            <a:r>
              <a:rPr lang="en-GB" sz="24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For </a:t>
            </a:r>
            <a:r>
              <a:rPr lang="en-GB" sz="2400" dirty="0"/>
              <a:t>older </a:t>
            </a:r>
            <a:r>
              <a:rPr lang="en-GB" sz="2400" dirty="0" smtClean="0"/>
              <a:t>children</a:t>
            </a:r>
            <a:r>
              <a:rPr lang="en-GB" sz="2400" dirty="0" smtClean="0"/>
              <a:t>, longer in care, the better the outcomes;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Protective - Mentors</a:t>
            </a:r>
            <a:r>
              <a:rPr lang="en-US" sz="2400" dirty="0"/>
              <a:t>, maximizing placement and school stability, conducting strengths-based assessment, aggressively pursuing educational supports, and treating mental health problems </a:t>
            </a:r>
            <a:r>
              <a:rPr lang="en-US" sz="2000" dirty="0" smtClean="0"/>
              <a:t>(</a:t>
            </a:r>
            <a:r>
              <a:rPr lang="en-US" sz="2000" dirty="0" err="1" smtClean="0"/>
              <a:t>Pecora</a:t>
            </a:r>
            <a:r>
              <a:rPr lang="en-US" sz="2000" dirty="0" smtClean="0"/>
              <a:t> 2012</a:t>
            </a:r>
            <a:r>
              <a:rPr lang="en-US" sz="2000" dirty="0" smtClean="0"/>
              <a:t>)</a:t>
            </a:r>
            <a:r>
              <a:rPr lang="en-US" sz="2400" dirty="0"/>
              <a:t>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228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74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76092"/>
                </a:solidFill>
              </a:rPr>
              <a:t>Some implications for practice and ways forward</a:t>
            </a:r>
            <a:endParaRPr lang="en-US" sz="28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132"/>
            <a:ext cx="8229600" cy="548216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R</a:t>
            </a:r>
            <a:r>
              <a:rPr lang="en-US" sz="2400" dirty="0" smtClean="0"/>
              <a:t>ecruitment strategies – role of existing </a:t>
            </a:r>
            <a:r>
              <a:rPr lang="en-US" sz="2400" dirty="0" err="1" smtClean="0"/>
              <a:t>carers</a:t>
            </a:r>
            <a:r>
              <a:rPr lang="en-US" sz="2400" dirty="0" smtClean="0"/>
              <a:t>, </a:t>
            </a:r>
            <a:r>
              <a:rPr lang="en-US" sz="2400" dirty="0" smtClean="0"/>
              <a:t>providing </a:t>
            </a:r>
            <a:r>
              <a:rPr lang="en-US" sz="2400" dirty="0" smtClean="0"/>
              <a:t>good information, targeting</a:t>
            </a:r>
            <a:r>
              <a:rPr lang="en-US" sz="24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Review strategies for </a:t>
            </a:r>
            <a:r>
              <a:rPr lang="en-US" sz="2400" dirty="0" err="1" smtClean="0"/>
              <a:t>carer</a:t>
            </a:r>
            <a:r>
              <a:rPr lang="en-US" sz="2400" dirty="0" smtClean="0"/>
              <a:t> support </a:t>
            </a:r>
            <a:r>
              <a:rPr lang="en-US" sz="2400" dirty="0" smtClean="0"/>
              <a:t>- </a:t>
            </a:r>
            <a:r>
              <a:rPr lang="en-US" sz="2400" dirty="0" smtClean="0"/>
              <a:t>retention </a:t>
            </a:r>
            <a:r>
              <a:rPr lang="en-US" sz="2400" dirty="0" smtClean="0"/>
              <a:t>&amp; placement stability influence outcomes for children</a:t>
            </a:r>
            <a:r>
              <a:rPr lang="en-US" sz="24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D</a:t>
            </a:r>
            <a:r>
              <a:rPr lang="en-US" sz="2400" dirty="0" smtClean="0"/>
              <a:t>evelop </a:t>
            </a:r>
            <a:r>
              <a:rPr lang="en-US" sz="2400" dirty="0"/>
              <a:t>sibling contact </a:t>
            </a:r>
            <a:r>
              <a:rPr lang="en-US" sz="2400" dirty="0" smtClean="0"/>
              <a:t>and </a:t>
            </a:r>
            <a:r>
              <a:rPr lang="en-US" sz="2400" dirty="0"/>
              <a:t>for </a:t>
            </a:r>
            <a:r>
              <a:rPr lang="en-US" sz="2400" dirty="0" smtClean="0"/>
              <a:t>evaluate outcomes;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Review use of selection instruments </a:t>
            </a:r>
            <a:r>
              <a:rPr lang="en-US" sz="2400" dirty="0" smtClean="0"/>
              <a:t>do they </a:t>
            </a:r>
            <a:r>
              <a:rPr lang="en-US" sz="2400" dirty="0" smtClean="0"/>
              <a:t>predict effective </a:t>
            </a:r>
            <a:r>
              <a:rPr lang="en-US" sz="2400" dirty="0" err="1" smtClean="0"/>
              <a:t>carers</a:t>
            </a:r>
            <a:r>
              <a:rPr lang="en-US" sz="24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P</a:t>
            </a:r>
            <a:r>
              <a:rPr lang="en-US" sz="2400" dirty="0" smtClean="0"/>
              <a:t>repare </a:t>
            </a:r>
            <a:r>
              <a:rPr lang="en-US" sz="2400" dirty="0" err="1" smtClean="0"/>
              <a:t>carers’</a:t>
            </a:r>
            <a:r>
              <a:rPr lang="en-US" sz="2400" dirty="0"/>
              <a:t> </a:t>
            </a:r>
            <a:r>
              <a:rPr lang="en-US" sz="2400" dirty="0" smtClean="0"/>
              <a:t>own </a:t>
            </a:r>
            <a:r>
              <a:rPr lang="en-US" sz="2400" dirty="0" smtClean="0"/>
              <a:t>children </a:t>
            </a:r>
            <a:r>
              <a:rPr lang="en-US" sz="2400" dirty="0" smtClean="0"/>
              <a:t>for</a:t>
            </a:r>
            <a:r>
              <a:rPr lang="en-US" sz="2400" dirty="0" smtClean="0"/>
              <a:t> fostering;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Develop </a:t>
            </a:r>
            <a:r>
              <a:rPr lang="en-US" sz="2400" dirty="0" smtClean="0"/>
              <a:t>relationships </a:t>
            </a:r>
            <a:r>
              <a:rPr lang="en-US" sz="2400" dirty="0" smtClean="0"/>
              <a:t>between </a:t>
            </a:r>
            <a:r>
              <a:rPr lang="en-US" sz="2400" dirty="0" err="1" smtClean="0"/>
              <a:t>carers</a:t>
            </a:r>
            <a:r>
              <a:rPr lang="en-US" sz="2400" dirty="0" smtClean="0"/>
              <a:t> </a:t>
            </a:r>
            <a:r>
              <a:rPr lang="en-US" sz="2400" dirty="0" smtClean="0"/>
              <a:t>and schools.</a:t>
            </a:r>
            <a:endParaRPr lang="en-GB" sz="2400" dirty="0"/>
          </a:p>
          <a:p>
            <a:pPr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161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635001" y="135467"/>
            <a:ext cx="7894638" cy="13043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>
                <a:solidFill>
                  <a:srgbClr val="17375E"/>
                </a:solidFill>
                <a:cs typeface="Arial" charset="0"/>
              </a:rPr>
              <a:t>How </a:t>
            </a:r>
            <a:r>
              <a:rPr lang="en-US" sz="3200" b="1" dirty="0" smtClean="0">
                <a:solidFill>
                  <a:srgbClr val="17375E"/>
                </a:solidFill>
                <a:cs typeface="Arial" charset="0"/>
              </a:rPr>
              <a:t>the Rees Centre tries to</a:t>
            </a:r>
            <a:r>
              <a:rPr lang="en-US" sz="3200" b="1" dirty="0" smtClean="0">
                <a:solidFill>
                  <a:srgbClr val="17375E"/>
                </a:solidFill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17375E"/>
                </a:solidFill>
                <a:cs typeface="Arial" charset="0"/>
              </a:rPr>
              <a:t>get research into policy and practice and how </a:t>
            </a:r>
            <a:r>
              <a:rPr lang="en-US" sz="3200" b="1" dirty="0">
                <a:solidFill>
                  <a:srgbClr val="17375E"/>
                </a:solidFill>
                <a:cs typeface="Arial" charset="0"/>
              </a:rPr>
              <a:t>you </a:t>
            </a:r>
            <a:r>
              <a:rPr lang="en-US" sz="3200" b="1" dirty="0" smtClean="0">
                <a:solidFill>
                  <a:srgbClr val="17375E"/>
                </a:solidFill>
                <a:cs typeface="Arial" charset="0"/>
              </a:rPr>
              <a:t>can be involved</a:t>
            </a:r>
            <a:endParaRPr lang="en-US" sz="3200" b="1" dirty="0">
              <a:solidFill>
                <a:srgbClr val="17375E"/>
              </a:solidFill>
              <a:cs typeface="Arial" charset="0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635000" y="1439862"/>
            <a:ext cx="7894638" cy="5303837"/>
          </a:xfrm>
        </p:spPr>
        <p:txBody>
          <a:bodyPr>
            <a:normAutofit/>
          </a:bodyPr>
          <a:lstStyle/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/>
              <a:t>Tell us about your research priorities &amp; register </a:t>
            </a:r>
            <a:r>
              <a:rPr lang="en-US" sz="2800" dirty="0"/>
              <a:t>expressions of interest </a:t>
            </a:r>
            <a:r>
              <a:rPr lang="en-US" sz="2800" dirty="0" smtClean="0"/>
              <a:t>in future possible research  </a:t>
            </a: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Look at the reports &amp; recorded seminars on our website </a:t>
            </a:r>
            <a:r>
              <a:rPr lang="en-US" sz="2800" dirty="0">
                <a:cs typeface="Arial" charset="0"/>
                <a:hlinkClick r:id="rId2"/>
              </a:rPr>
              <a:t>http://reescentre.education.ox.ac.uk</a:t>
            </a:r>
            <a:r>
              <a:rPr lang="en-US" sz="2800" dirty="0" smtClean="0">
                <a:cs typeface="Arial" charset="0"/>
                <a:hlinkClick r:id="rId2"/>
              </a:rPr>
              <a:t>/</a:t>
            </a:r>
            <a:endParaRPr lang="en-US" sz="2800" dirty="0" smtClean="0">
              <a:cs typeface="Arial" charset="0"/>
            </a:endParaRP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Join our mailing </a:t>
            </a:r>
            <a:r>
              <a:rPr lang="en-US" sz="2800" dirty="0">
                <a:cs typeface="Arial" charset="0"/>
              </a:rPr>
              <a:t>l</a:t>
            </a:r>
            <a:r>
              <a:rPr lang="en-US" sz="2800" dirty="0" smtClean="0">
                <a:cs typeface="Arial" charset="0"/>
              </a:rPr>
              <a:t>ist - receive newsletters 5 times/year </a:t>
            </a:r>
            <a:r>
              <a:rPr lang="en-US" sz="2800" dirty="0" smtClean="0">
                <a:cs typeface="Arial" charset="0"/>
                <a:hlinkClick r:id="rId3"/>
              </a:rPr>
              <a:t>rees.centre</a:t>
            </a:r>
            <a:r>
              <a:rPr lang="en-US" sz="2800" dirty="0">
                <a:cs typeface="Arial" charset="0"/>
                <a:hlinkClick r:id="rId3"/>
              </a:rPr>
              <a:t>@</a:t>
            </a:r>
            <a:r>
              <a:rPr lang="en-US" sz="2800" dirty="0" smtClean="0">
                <a:cs typeface="Arial" charset="0"/>
                <a:hlinkClick r:id="rId3"/>
              </a:rPr>
              <a:t>education.ox.ac.uk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>
                <a:cs typeface="Arial" charset="0"/>
              </a:rPr>
              <a:t>C</a:t>
            </a:r>
            <a:r>
              <a:rPr lang="en-US" sz="2800" dirty="0" smtClean="0">
                <a:cs typeface="Arial" charset="0"/>
              </a:rPr>
              <a:t>omment </a:t>
            </a:r>
            <a:r>
              <a:rPr lang="en-US" sz="2800" dirty="0">
                <a:cs typeface="Arial" charset="0"/>
              </a:rPr>
              <a:t>on </a:t>
            </a:r>
            <a:r>
              <a:rPr lang="en-US" sz="2800" dirty="0" smtClean="0">
                <a:cs typeface="Arial" charset="0"/>
              </a:rPr>
              <a:t>someone else’s blog or write a blog or a piece for our newsletter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Follow us on Twitter </a:t>
            </a:r>
            <a:r>
              <a:rPr lang="en-US" sz="2800" dirty="0">
                <a:cs typeface="Arial" charset="0"/>
              </a:rPr>
              <a:t>- @</a:t>
            </a:r>
            <a:r>
              <a:rPr lang="en-US" sz="2800" dirty="0" err="1">
                <a:cs typeface="Arial" charset="0"/>
              </a:rPr>
              <a:t>ReesCentre</a:t>
            </a:r>
            <a:endParaRPr lang="en-US" sz="2800" dirty="0">
              <a:cs typeface="Arial" charset="0"/>
            </a:endParaRPr>
          </a:p>
        </p:txBody>
      </p:sp>
      <p:pic>
        <p:nvPicPr>
          <p:cNvPr id="7782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6293561"/>
            <a:ext cx="2755900" cy="40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70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635001"/>
            <a:ext cx="2273300" cy="35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30200" y="635001"/>
            <a:ext cx="50673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baseline="30000" dirty="0">
                <a:solidFill>
                  <a:srgbClr val="376092"/>
                </a:solidFill>
              </a:rPr>
              <a:t>Team Parenting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for</a:t>
            </a:r>
            <a:r>
              <a:rPr lang="en-US" sz="3600" b="1" dirty="0" smtClean="0">
                <a:solidFill>
                  <a:srgbClr val="376092"/>
                </a:solidFill>
              </a:rPr>
              <a:t>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Children </a:t>
            </a:r>
            <a:r>
              <a:rPr lang="en-US" sz="3600" b="1" baseline="30000" dirty="0">
                <a:solidFill>
                  <a:srgbClr val="376092"/>
                </a:solidFill>
              </a:rPr>
              <a:t>in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Foster</a:t>
            </a:r>
            <a:r>
              <a:rPr lang="en-US" sz="3600" b="1" dirty="0" smtClean="0">
                <a:solidFill>
                  <a:srgbClr val="376092"/>
                </a:solidFill>
              </a:rPr>
              <a:t>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Care:</a:t>
            </a:r>
            <a:r>
              <a:rPr lang="en-US" sz="3600" b="1" dirty="0" smtClean="0">
                <a:solidFill>
                  <a:srgbClr val="376092"/>
                </a:solidFill>
              </a:rPr>
              <a:t>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A </a:t>
            </a:r>
            <a:r>
              <a:rPr lang="en-US" sz="3600" b="1" baseline="30000" dirty="0">
                <a:solidFill>
                  <a:srgbClr val="376092"/>
                </a:solidFill>
              </a:rPr>
              <a:t>Model for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Integrated</a:t>
            </a:r>
            <a:r>
              <a:rPr lang="en-US" sz="3600" b="1" dirty="0" smtClean="0">
                <a:solidFill>
                  <a:srgbClr val="376092"/>
                </a:solidFill>
              </a:rPr>
              <a:t> </a:t>
            </a:r>
            <a:r>
              <a:rPr lang="en-US" sz="3600" b="1" baseline="30000" dirty="0" smtClean="0">
                <a:solidFill>
                  <a:srgbClr val="376092"/>
                </a:solidFill>
              </a:rPr>
              <a:t>Therapeutic </a:t>
            </a:r>
            <a:r>
              <a:rPr lang="en-US" sz="3600" b="1" baseline="30000" dirty="0">
                <a:solidFill>
                  <a:srgbClr val="376092"/>
                </a:solidFill>
              </a:rPr>
              <a:t>Care</a:t>
            </a:r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Jeanette </a:t>
            </a:r>
            <a:r>
              <a:rPr lang="en-US" sz="3600" baseline="30000" dirty="0"/>
              <a:t>Caw with Judy Sebba</a:t>
            </a:r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Foreword </a:t>
            </a:r>
            <a:r>
              <a:rPr lang="en-US" sz="3600" baseline="30000" dirty="0"/>
              <a:t>by Professor Robbie Gilligan</a:t>
            </a:r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November </a:t>
            </a:r>
            <a:r>
              <a:rPr lang="en-US" sz="3600" baseline="30000" dirty="0"/>
              <a:t>2013 </a:t>
            </a:r>
          </a:p>
          <a:p>
            <a:endParaRPr lang="en-US" sz="3600" baseline="30000" dirty="0" smtClean="0"/>
          </a:p>
          <a:p>
            <a:r>
              <a:rPr lang="en-US" sz="3600" baseline="30000" dirty="0" smtClean="0"/>
              <a:t>How </a:t>
            </a:r>
            <a:r>
              <a:rPr lang="en-US" sz="3600" baseline="30000" dirty="0"/>
              <a:t>can professionals work together with foster </a:t>
            </a:r>
            <a:r>
              <a:rPr lang="en-US" sz="3600" baseline="30000" dirty="0" err="1"/>
              <a:t>carers</a:t>
            </a:r>
            <a:r>
              <a:rPr lang="en-US" sz="3600" baseline="30000" dirty="0"/>
              <a:t> to create stable and therapeutic foster placements?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9861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34" cy="92389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Let’s not underestimate the long-term damage of not using the evidence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530"/>
            <a:ext cx="8229600" cy="51518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 feel due to the lack of experienced and dedicated foster carers to deal with more difficult cases and behaviours I am at a personal and unfair loss, which is why foster carers are so </a:t>
            </a:r>
            <a:r>
              <a:rPr lang="en-GB" sz="2400" dirty="0" smtClean="0"/>
              <a:t>important…</a:t>
            </a:r>
          </a:p>
          <a:p>
            <a:pPr marL="0" indent="0">
              <a:buNone/>
            </a:pPr>
            <a:r>
              <a:rPr lang="en-GB" sz="2400" dirty="0" smtClean="0"/>
              <a:t>I </a:t>
            </a:r>
            <a:r>
              <a:rPr lang="en-GB" sz="2400" dirty="0"/>
              <a:t>can comment first hand and say that residential care placements just aren’t right for some young people and once in one they are often exposed to a lot of unpleasant and criminal activities. In a foster home I feel I would have eventually thrived given support and </a:t>
            </a:r>
            <a:r>
              <a:rPr lang="en-GB" sz="2400" dirty="0" smtClean="0"/>
              <a:t>perseverance. I’ve </a:t>
            </a:r>
            <a:r>
              <a:rPr lang="en-GB" sz="2400" dirty="0"/>
              <a:t>had some fantastic foster carers but none of them ever over 2 years.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Kurtis</a:t>
            </a:r>
            <a:r>
              <a:rPr lang="en-US" sz="2400" dirty="0" smtClean="0"/>
              <a:t>, care experienced, blog </a:t>
            </a:r>
            <a:r>
              <a:rPr lang="en-US" sz="2400" dirty="0" smtClean="0"/>
              <a:t>on the Rees Centre website</a:t>
            </a:r>
            <a:endParaRPr lang="en-GB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273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17375E"/>
                </a:solidFill>
              </a:rPr>
              <a:t>References</a:t>
            </a:r>
            <a:endParaRPr lang="en-US" sz="24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Autofit/>
          </a:bodyPr>
          <a:lstStyle/>
          <a:p>
            <a:r>
              <a:rPr lang="en-GB" sz="2400" dirty="0" err="1"/>
              <a:t>Berridge</a:t>
            </a:r>
            <a:r>
              <a:rPr lang="en-GB" sz="2400" dirty="0"/>
              <a:t>, D</a:t>
            </a:r>
            <a:r>
              <a:rPr lang="en-GB" sz="2400" dirty="0" smtClean="0"/>
              <a:t>. (2012). </a:t>
            </a:r>
            <a:r>
              <a:rPr lang="en-GB" sz="2400" dirty="0"/>
              <a:t>Educating young people in care: What have we learned? </a:t>
            </a:r>
            <a:r>
              <a:rPr lang="en-GB" sz="2400" i="1" dirty="0"/>
              <a:t>Children and Youth Services Review</a:t>
            </a:r>
            <a:r>
              <a:rPr lang="en-GB" sz="2400" dirty="0"/>
              <a:t>, 34(6), pp.1171–1175. </a:t>
            </a:r>
            <a:endParaRPr lang="en-GB" sz="2400" dirty="0" smtClean="0"/>
          </a:p>
          <a:p>
            <a:r>
              <a:rPr lang="en-GB" sz="2400" dirty="0"/>
              <a:t>Cole, S. A., &amp; </a:t>
            </a:r>
            <a:r>
              <a:rPr lang="en-GB" sz="2400" dirty="0" err="1"/>
              <a:t>Eamon</a:t>
            </a:r>
            <a:r>
              <a:rPr lang="en-GB" sz="2400" dirty="0"/>
              <a:t>, M. K. (2007). Predictors of depressive symptoms among foster caregivers. </a:t>
            </a:r>
            <a:r>
              <a:rPr lang="en-GB" sz="2400" i="1" dirty="0"/>
              <a:t>Child Abuse &amp; Neglect</a:t>
            </a:r>
            <a:r>
              <a:rPr lang="en-GB" sz="2400" dirty="0"/>
              <a:t>, </a:t>
            </a:r>
            <a:r>
              <a:rPr lang="en-GB" sz="2400" i="1" dirty="0"/>
              <a:t>31</a:t>
            </a:r>
            <a:r>
              <a:rPr lang="en-GB" sz="2400" dirty="0"/>
              <a:t>(3), 295-</a:t>
            </a:r>
            <a:r>
              <a:rPr lang="en-GB" sz="2400" dirty="0" smtClean="0"/>
              <a:t>310.</a:t>
            </a:r>
          </a:p>
          <a:p>
            <a:r>
              <a:rPr lang="en-GB" sz="2400" dirty="0" err="1"/>
              <a:t>DfE</a:t>
            </a:r>
            <a:r>
              <a:rPr lang="en-GB" sz="2400" dirty="0"/>
              <a:t> (2011</a:t>
            </a:r>
            <a:r>
              <a:rPr lang="en-GB" sz="2400" dirty="0" smtClean="0"/>
              <a:t>). </a:t>
            </a:r>
            <a:r>
              <a:rPr lang="en-US" sz="2400" dirty="0"/>
              <a:t>Raising the aspirations and educational outcomes of looked after children: a data tool for local authorities. </a:t>
            </a:r>
            <a:r>
              <a:rPr lang="en-US" sz="2400" u="sng" dirty="0">
                <a:hlinkClick r:id="rId2"/>
              </a:rPr>
              <a:t>http://www.education.gov.uk/childrenandyoungpeople/families/childrenincare/a00192332/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err="1" smtClean="0"/>
              <a:t>DfE</a:t>
            </a:r>
            <a:r>
              <a:rPr lang="en-US" sz="2400" dirty="0" smtClean="0"/>
              <a:t> </a:t>
            </a:r>
            <a:r>
              <a:rPr lang="en-US" sz="2400" dirty="0"/>
              <a:t>(2012</a:t>
            </a:r>
            <a:r>
              <a:rPr lang="en-US" sz="2400" dirty="0" smtClean="0"/>
              <a:t>). </a:t>
            </a:r>
            <a:r>
              <a:rPr lang="en-US" sz="2400" i="1" dirty="0"/>
              <a:t>Statistical First Release</a:t>
            </a:r>
            <a:r>
              <a:rPr lang="en-US" sz="2400" dirty="0"/>
              <a:t>. London, </a:t>
            </a:r>
            <a:r>
              <a:rPr lang="en-US" sz="2400" dirty="0" err="1"/>
              <a:t>DfE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/>
              <a:t>https://</a:t>
            </a:r>
            <a:r>
              <a:rPr lang="en-US" sz="2400" dirty="0" err="1"/>
              <a:t>www.gov.uk</a:t>
            </a:r>
            <a:r>
              <a:rPr lang="en-US" sz="2400" dirty="0"/>
              <a:t>/government/uploads/system/uploads/</a:t>
            </a:r>
            <a:r>
              <a:rPr lang="en-US" sz="2400" dirty="0" err="1"/>
              <a:t>attachment_data</a:t>
            </a:r>
            <a:r>
              <a:rPr lang="en-US" sz="2400" dirty="0"/>
              <a:t>/file/219210/sfr20-2012v2.pdf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62274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References continued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9000"/>
            <a:ext cx="8229600" cy="5461000"/>
          </a:xfrm>
        </p:spPr>
        <p:txBody>
          <a:bodyPr>
            <a:noAutofit/>
          </a:bodyPr>
          <a:lstStyle/>
          <a:p>
            <a:r>
              <a:rPr lang="en-GB" sz="2400" dirty="0"/>
              <a:t>Northwest Institute for Children and Families (2007). </a:t>
            </a:r>
            <a:r>
              <a:rPr lang="en-GB" sz="2400" i="1" dirty="0"/>
              <a:t>Mockingbird Family Model project evaluation</a:t>
            </a:r>
            <a:r>
              <a:rPr lang="en-GB" sz="2400" dirty="0"/>
              <a:t> [</a:t>
            </a:r>
            <a:r>
              <a:rPr lang="en-GB" sz="2400" dirty="0" err="1"/>
              <a:t>pdf</a:t>
            </a:r>
            <a:r>
              <a:rPr lang="en-GB" sz="2400" dirty="0"/>
              <a:t>] Available </a:t>
            </a:r>
            <a:r>
              <a:rPr lang="en-GB" sz="2400" dirty="0" smtClean="0"/>
              <a:t> </a:t>
            </a:r>
            <a:r>
              <a:rPr lang="en-GB" sz="2400" u="sng" dirty="0">
                <a:hlinkClick r:id="rId2"/>
              </a:rPr>
              <a:t>http://www.mockingbirdsociety.org/images/stories/docs/MFM/nwicf_2007-5_report.pdf</a:t>
            </a:r>
            <a:r>
              <a:rPr lang="en-GB" sz="2400" u="sng" dirty="0"/>
              <a:t> </a:t>
            </a:r>
            <a:endParaRPr lang="en-US" sz="2400" dirty="0"/>
          </a:p>
          <a:p>
            <a:r>
              <a:rPr lang="en-GB" sz="2400" dirty="0" err="1"/>
              <a:t>Pecora</a:t>
            </a:r>
            <a:r>
              <a:rPr lang="en-GB" sz="2400" dirty="0"/>
              <a:t>, P. (2012</a:t>
            </a:r>
            <a:r>
              <a:rPr lang="en-GB" sz="2400" dirty="0" smtClean="0"/>
              <a:t>). </a:t>
            </a:r>
            <a:r>
              <a:rPr lang="en-GB" sz="2400" dirty="0"/>
              <a:t>Maximizing educational achievement of youth in foster care and alumni: Factors associated with success. </a:t>
            </a:r>
            <a:r>
              <a:rPr lang="en-GB" sz="2400" i="1" dirty="0"/>
              <a:t>Children and Youth Services Review</a:t>
            </a:r>
            <a:r>
              <a:rPr lang="en-GB" sz="2400" dirty="0"/>
              <a:t>, 34(6), 1121–1129. </a:t>
            </a:r>
          </a:p>
          <a:p>
            <a:r>
              <a:rPr lang="en-GB" sz="2400" dirty="0"/>
              <a:t>Rhodes, K. W., </a:t>
            </a:r>
            <a:r>
              <a:rPr lang="en-GB" sz="2400" dirty="0" err="1"/>
              <a:t>Orme</a:t>
            </a:r>
            <a:r>
              <a:rPr lang="en-GB" sz="2400" dirty="0"/>
              <a:t>, J. G., &amp; Buehler, C. (2001). A comparison of family foster parents who quit, consider quitting, and plan to continue fostering. </a:t>
            </a:r>
            <a:r>
              <a:rPr lang="en-GB" sz="2400" i="1" dirty="0"/>
              <a:t>Social Service Review</a:t>
            </a:r>
            <a:r>
              <a:rPr lang="en-GB" sz="2400" dirty="0"/>
              <a:t>, </a:t>
            </a:r>
            <a:r>
              <a:rPr lang="en-GB" sz="2400" i="1" dirty="0"/>
              <a:t>75</a:t>
            </a:r>
            <a:r>
              <a:rPr lang="en-GB" sz="2400" dirty="0"/>
              <a:t>(1), 84-114.</a:t>
            </a:r>
          </a:p>
          <a:p>
            <a:r>
              <a:rPr lang="en-GB" sz="2400" dirty="0"/>
              <a:t>Sinclair, I., Gibbs, I., &amp; Wilson, K. (2004). </a:t>
            </a:r>
            <a:r>
              <a:rPr lang="en-GB" sz="2400" i="1" dirty="0"/>
              <a:t>Foster carers: Why they stay and why they leave</a:t>
            </a:r>
            <a:r>
              <a:rPr lang="en-GB" sz="2400" dirty="0"/>
              <a:t>. London: Jessica Kingsley.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647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>
                <a:solidFill>
                  <a:srgbClr val="376092"/>
                </a:solidFill>
                <a:cs typeface="Arial" charset="0"/>
              </a:rPr>
              <a:t>Rees Centre for Research in Fostering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5849938" cy="537371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 smtClean="0">
                <a:cs typeface="Arial"/>
              </a:rPr>
              <a:t>The Rees Centre aims to:</a:t>
            </a:r>
          </a:p>
          <a:p>
            <a:pPr eaLnBrk="1" hangingPunct="1">
              <a:defRPr/>
            </a:pPr>
            <a:r>
              <a:rPr lang="en-US" sz="2400" dirty="0" smtClean="0">
                <a:cs typeface="Arial"/>
              </a:rPr>
              <a:t>identify </a:t>
            </a:r>
            <a:r>
              <a:rPr lang="en-US" sz="2400" dirty="0">
                <a:cs typeface="Arial"/>
              </a:rPr>
              <a:t>what works to improve the outcomes and life chances of children and young people in foster </a:t>
            </a:r>
            <a:r>
              <a:rPr lang="en-US" sz="2400" dirty="0" smtClean="0">
                <a:cs typeface="Arial"/>
              </a:rPr>
              <a:t>care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>
                <a:cs typeface="Arial"/>
              </a:rPr>
              <a:t>W</a:t>
            </a:r>
            <a:r>
              <a:rPr lang="en-US" sz="2400" dirty="0" smtClean="0">
                <a:cs typeface="Arial"/>
              </a:rPr>
              <a:t>e are doing </a:t>
            </a:r>
            <a:r>
              <a:rPr lang="en-US" sz="2400" dirty="0">
                <a:cs typeface="Arial"/>
              </a:rPr>
              <a:t>this </a:t>
            </a:r>
            <a:r>
              <a:rPr lang="en-US" sz="2400" dirty="0" smtClean="0">
                <a:cs typeface="Arial"/>
              </a:rPr>
              <a:t>by: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>
                <a:cs typeface="Arial"/>
              </a:rPr>
              <a:t>r</a:t>
            </a:r>
            <a:r>
              <a:rPr lang="en-US" sz="2400" dirty="0" smtClean="0">
                <a:cs typeface="Arial"/>
              </a:rPr>
              <a:t>eviewing existing research in order to make better use of current evidence</a:t>
            </a:r>
          </a:p>
          <a:p>
            <a:pPr marL="0" indent="0" eaLnBrk="1" hangingPunct="1">
              <a:buNone/>
              <a:defRPr/>
            </a:pPr>
            <a:endParaRPr lang="en-US" sz="2400" dirty="0" smtClean="0">
              <a:cs typeface="Arial"/>
            </a:endParaRP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conducting new research to address gaps</a:t>
            </a:r>
          </a:p>
          <a:p>
            <a:pPr eaLnBrk="1" hangingPunct="1">
              <a:buFont typeface="Arial"/>
              <a:buChar char="•"/>
              <a:defRPr/>
            </a:pPr>
            <a:endParaRPr lang="en-US" sz="2400" dirty="0">
              <a:cs typeface="Arial"/>
            </a:endParaRP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working with service users to identify research priorities and translate research messages into practice</a:t>
            </a:r>
          </a:p>
          <a:p>
            <a:pPr eaLnBrk="1" hangingPunct="1">
              <a:buFont typeface="Arial"/>
              <a:buChar char="•"/>
              <a:defRPr/>
            </a:pPr>
            <a:endParaRPr lang="en-US" sz="2400" dirty="0">
              <a:cs typeface="Arial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cs typeface="Arial"/>
              </a:rPr>
              <a:t>Centre is funded by the Core Assets Group, an international children’s services provider.</a:t>
            </a:r>
            <a:endParaRPr lang="en-US" sz="24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9" y="2875356"/>
            <a:ext cx="2020031" cy="2880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41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289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6092"/>
                </a:solidFill>
              </a:rPr>
              <a:t>P</a:t>
            </a:r>
            <a:r>
              <a:rPr lang="en-US" sz="3600" b="1" dirty="0" smtClean="0">
                <a:solidFill>
                  <a:srgbClr val="376092"/>
                </a:solidFill>
              </a:rPr>
              <a:t>rovision for children in care in England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640"/>
            <a:ext cx="8509000" cy="5330770"/>
          </a:xfrm>
        </p:spPr>
        <p:txBody>
          <a:bodyPr>
            <a:normAutofit/>
          </a:bodyPr>
          <a:lstStyle/>
          <a:p>
            <a:r>
              <a:rPr lang="en-US" sz="3000" dirty="0"/>
              <a:t>67,050 children in </a:t>
            </a:r>
            <a:r>
              <a:rPr lang="en-US" sz="3000" dirty="0" smtClean="0"/>
              <a:t>care;</a:t>
            </a:r>
          </a:p>
          <a:p>
            <a:r>
              <a:rPr lang="en-US" sz="3000" b="1" dirty="0" smtClean="0"/>
              <a:t>50,260 (75%) in foster </a:t>
            </a:r>
            <a:r>
              <a:rPr lang="en-US" sz="3000" b="1" dirty="0" smtClean="0"/>
              <a:t>care</a:t>
            </a:r>
            <a:r>
              <a:rPr lang="en-US" sz="3000" b="1" dirty="0"/>
              <a:t> </a:t>
            </a:r>
            <a:r>
              <a:rPr lang="en-US" sz="3000" dirty="0" smtClean="0"/>
              <a:t>of </a:t>
            </a:r>
            <a:r>
              <a:rPr lang="en-US" sz="3000" dirty="0" smtClean="0"/>
              <a:t>which 6% are in kinship care;</a:t>
            </a:r>
          </a:p>
          <a:p>
            <a:r>
              <a:rPr lang="en-US" sz="3000" dirty="0" smtClean="0"/>
              <a:t>9% in children’s homes, secure units &amp; hostels;</a:t>
            </a:r>
          </a:p>
          <a:p>
            <a:r>
              <a:rPr lang="en-US" sz="3000" dirty="0" smtClean="0"/>
              <a:t>4% placed for adoption;</a:t>
            </a:r>
          </a:p>
          <a:p>
            <a:r>
              <a:rPr lang="en-US" sz="3000" dirty="0" smtClean="0"/>
              <a:t>12% other includes residential (special) </a:t>
            </a:r>
            <a:r>
              <a:rPr lang="en-US" sz="3000" dirty="0" smtClean="0"/>
              <a:t>schools;</a:t>
            </a:r>
          </a:p>
          <a:p>
            <a:pPr marL="0" indent="0">
              <a:buNone/>
            </a:pPr>
            <a:r>
              <a:rPr lang="en-US" sz="3000" dirty="0" smtClean="0"/>
              <a:t>			</a:t>
            </a:r>
            <a:endParaRPr lang="en-US" sz="3000" dirty="0" smtClean="0"/>
          </a:p>
          <a:p>
            <a:pPr lvl="0"/>
            <a:r>
              <a:rPr lang="en-US" sz="3000" dirty="0"/>
              <a:t>32% fostered children placed outside of their </a:t>
            </a:r>
            <a:r>
              <a:rPr lang="en-US" sz="3000" dirty="0" smtClean="0"/>
              <a:t>area;</a:t>
            </a:r>
            <a:endParaRPr lang="en-US" sz="3000" dirty="0"/>
          </a:p>
          <a:p>
            <a:pPr lvl="0"/>
            <a:r>
              <a:rPr lang="en-US" sz="3000" b="1" dirty="0"/>
              <a:t>39% of fostered children </a:t>
            </a:r>
            <a:r>
              <a:rPr lang="en-US" sz="3000" dirty="0"/>
              <a:t>are placed by </a:t>
            </a:r>
            <a:r>
              <a:rPr lang="en-US" sz="3000" dirty="0" smtClean="0"/>
              <a:t>independent providers.</a:t>
            </a:r>
            <a:endParaRPr lang="en-GB" sz="3000" dirty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52500"/>
            <a:ext cx="4787899" cy="54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241800" y="2908300"/>
            <a:ext cx="157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Abuse or neglect 62%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2601" y="431800"/>
            <a:ext cx="75819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Reasons for child placement </a:t>
            </a:r>
            <a:r>
              <a:rPr lang="en-US" sz="2400" dirty="0" smtClean="0">
                <a:solidFill>
                  <a:srgbClr val="000000"/>
                </a:solidFill>
              </a:rPr>
              <a:t>(source </a:t>
            </a:r>
            <a:r>
              <a:rPr lang="en-US" sz="2400" dirty="0" err="1" smtClean="0">
                <a:solidFill>
                  <a:srgbClr val="000000"/>
                </a:solidFill>
              </a:rPr>
              <a:t>DfE</a:t>
            </a:r>
            <a:r>
              <a:rPr lang="en-US" sz="2400" dirty="0" smtClean="0">
                <a:solidFill>
                  <a:srgbClr val="000000"/>
                </a:solidFill>
              </a:rPr>
              <a:t>, 2012)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0100" y="2425700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Family dysfunction 14%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1800" y="3616186"/>
            <a:ext cx="151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Acute family  stress 9%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1384300"/>
            <a:ext cx="172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Unacceptable  </a:t>
            </a:r>
            <a:r>
              <a:rPr lang="en-US" dirty="0" err="1" smtClean="0"/>
              <a:t>behaviour</a:t>
            </a:r>
            <a:r>
              <a:rPr lang="en-US" dirty="0" smtClean="0"/>
              <a:t> 2%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3100" y="1168401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Absent parenting 5%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" y="4826000"/>
            <a:ext cx="165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 illness or disability 4%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6700" y="5472330"/>
            <a:ext cx="21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Child disability 3%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2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376092"/>
                </a:solidFill>
              </a:rPr>
              <a:t>Foster </a:t>
            </a:r>
            <a:r>
              <a:rPr lang="en-US" b="1" dirty="0" err="1" smtClean="0">
                <a:solidFill>
                  <a:srgbClr val="376092"/>
                </a:solidFill>
              </a:rPr>
              <a:t>carers</a:t>
            </a:r>
            <a:r>
              <a:rPr lang="en-US" b="1" dirty="0" smtClean="0">
                <a:solidFill>
                  <a:srgbClr val="376092"/>
                </a:solidFill>
              </a:rPr>
              <a:t> in England</a:t>
            </a:r>
            <a:endParaRPr lang="en-US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Under-</a:t>
            </a:r>
            <a:r>
              <a:rPr lang="en-US" dirty="0" smtClean="0"/>
              <a:t>35s, some ethnic groups &amp; men </a:t>
            </a:r>
            <a:r>
              <a:rPr lang="en-US" dirty="0"/>
              <a:t>are </a:t>
            </a:r>
            <a:r>
              <a:rPr lang="en-US" b="1" dirty="0" smtClean="0"/>
              <a:t>under-represented </a:t>
            </a:r>
            <a:r>
              <a:rPr lang="en-US" dirty="0" smtClean="0"/>
              <a:t>among </a:t>
            </a:r>
            <a:r>
              <a:rPr lang="en-US" dirty="0"/>
              <a:t>foster </a:t>
            </a:r>
            <a:r>
              <a:rPr lang="en-US" dirty="0" err="1" smtClean="0"/>
              <a:t>carers</a:t>
            </a:r>
            <a:r>
              <a:rPr lang="en-US" dirty="0" smtClean="0"/>
              <a:t>.</a:t>
            </a:r>
            <a:endParaRPr lang="en-GB" dirty="0"/>
          </a:p>
          <a:p>
            <a:pPr lvl="0"/>
            <a:r>
              <a:rPr lang="en-US" b="1" dirty="0"/>
              <a:t>M</a:t>
            </a:r>
            <a:r>
              <a:rPr lang="en-US" b="1" dirty="0" smtClean="0"/>
              <a:t>inimum </a:t>
            </a:r>
            <a:r>
              <a:rPr lang="en-US" dirty="0"/>
              <a:t>weekly foster care </a:t>
            </a:r>
            <a:r>
              <a:rPr lang="en-US" dirty="0" smtClean="0"/>
              <a:t>allowance in </a:t>
            </a:r>
            <a:r>
              <a:rPr lang="en-US" dirty="0"/>
              <a:t>2013/</a:t>
            </a:r>
            <a:r>
              <a:rPr lang="en-US" dirty="0" smtClean="0"/>
              <a:t>14</a:t>
            </a:r>
            <a:r>
              <a:rPr lang="en-US" dirty="0"/>
              <a:t> </a:t>
            </a:r>
            <a:r>
              <a:rPr lang="en-US" dirty="0" smtClean="0"/>
              <a:t>for a baby £116 (more in London), </a:t>
            </a:r>
            <a:r>
              <a:rPr lang="en-US" b="1" dirty="0" smtClean="0"/>
              <a:t>Minimum</a:t>
            </a:r>
            <a:r>
              <a:rPr lang="en-US" dirty="0" smtClean="0"/>
              <a:t> </a:t>
            </a:r>
            <a:r>
              <a:rPr lang="en-US" dirty="0"/>
              <a:t>weekly allowance </a:t>
            </a:r>
            <a:r>
              <a:rPr lang="en-US" dirty="0" smtClean="0"/>
              <a:t>£</a:t>
            </a:r>
            <a:r>
              <a:rPr lang="en-US" dirty="0"/>
              <a:t>205 for caring for a 16</a:t>
            </a:r>
            <a:r>
              <a:rPr lang="en-US" dirty="0" smtClean="0"/>
              <a:t>-17</a:t>
            </a:r>
            <a:r>
              <a:rPr lang="en-US" dirty="0"/>
              <a:t>-year-old in London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O</a:t>
            </a:r>
            <a:r>
              <a:rPr lang="en-US" dirty="0" smtClean="0"/>
              <a:t>verall </a:t>
            </a:r>
            <a:r>
              <a:rPr lang="en-US" b="1" dirty="0" smtClean="0">
                <a:solidFill>
                  <a:srgbClr val="000000"/>
                </a:solidFill>
              </a:rPr>
              <a:t>number</a:t>
            </a:r>
            <a:r>
              <a:rPr lang="en-US" dirty="0" smtClean="0"/>
              <a:t> of </a:t>
            </a:r>
            <a:r>
              <a:rPr lang="en-US" dirty="0" err="1" smtClean="0"/>
              <a:t>carers</a:t>
            </a:r>
            <a:r>
              <a:rPr lang="en-US" dirty="0" smtClean="0"/>
              <a:t> sufficient but </a:t>
            </a:r>
            <a:r>
              <a:rPr lang="en-US" b="1" dirty="0" smtClean="0"/>
              <a:t>geographical</a:t>
            </a:r>
            <a:r>
              <a:rPr lang="en-US" dirty="0" smtClean="0"/>
              <a:t> spread &amp; </a:t>
            </a:r>
            <a:r>
              <a:rPr lang="en-US" b="1" dirty="0" smtClean="0"/>
              <a:t>type of placement  </a:t>
            </a:r>
            <a:r>
              <a:rPr lang="en-US" dirty="0" smtClean="0"/>
              <a:t>(e.g. teenagers)</a:t>
            </a:r>
            <a:r>
              <a:rPr lang="en-US" b="1" dirty="0" smtClean="0"/>
              <a:t> </a:t>
            </a:r>
            <a:r>
              <a:rPr lang="en-US" dirty="0" smtClean="0"/>
              <a:t>don’t match those needed.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209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9191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76092"/>
                </a:solidFill>
              </a:rPr>
              <a:t>Some outcomes of children in care in England 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21300"/>
          </a:xfrm>
        </p:spPr>
        <p:txBody>
          <a:bodyPr>
            <a:normAutofit fontScale="92500"/>
          </a:bodyPr>
          <a:lstStyle/>
          <a:p>
            <a:r>
              <a:rPr lang="en-US" dirty="0"/>
              <a:t>Children in care have </a:t>
            </a:r>
            <a:r>
              <a:rPr lang="en-US" dirty="0" smtClean="0"/>
              <a:t>much poorer </a:t>
            </a:r>
            <a:r>
              <a:rPr lang="en-US" dirty="0"/>
              <a:t>educational outcomes than </a:t>
            </a:r>
            <a:r>
              <a:rPr lang="en-US" dirty="0" smtClean="0"/>
              <a:t>other children </a:t>
            </a:r>
            <a:r>
              <a:rPr lang="en-US" dirty="0"/>
              <a:t>in every </a:t>
            </a:r>
            <a:r>
              <a:rPr lang="en-US" dirty="0" smtClean="0"/>
              <a:t>country; </a:t>
            </a:r>
            <a:endParaRPr lang="en-GB" dirty="0" smtClean="0"/>
          </a:p>
          <a:p>
            <a:r>
              <a:rPr lang="en-GB" dirty="0" smtClean="0"/>
              <a:t>15% achieve </a:t>
            </a:r>
            <a:r>
              <a:rPr lang="en-GB" b="1" dirty="0" smtClean="0"/>
              <a:t>expected</a:t>
            </a:r>
            <a:r>
              <a:rPr lang="en-GB" b="1" dirty="0" smtClean="0"/>
              <a:t> </a:t>
            </a:r>
            <a:r>
              <a:rPr lang="en-GB" b="1" dirty="0" smtClean="0"/>
              <a:t>grades </a:t>
            </a:r>
            <a:r>
              <a:rPr lang="en-GB" dirty="0" smtClean="0"/>
              <a:t>at 16 years compared </a:t>
            </a:r>
            <a:r>
              <a:rPr lang="en-GB" dirty="0"/>
              <a:t>to </a:t>
            </a:r>
            <a:r>
              <a:rPr lang="en-GB" dirty="0" smtClean="0"/>
              <a:t>59% </a:t>
            </a:r>
            <a:r>
              <a:rPr lang="en-GB" dirty="0"/>
              <a:t>of all children – a gap of </a:t>
            </a:r>
            <a:r>
              <a:rPr lang="en-GB" dirty="0" smtClean="0"/>
              <a:t>44</a:t>
            </a:r>
            <a:r>
              <a:rPr lang="en-GB" dirty="0"/>
              <a:t>%</a:t>
            </a:r>
            <a:r>
              <a:rPr lang="en-GB" dirty="0" smtClean="0"/>
              <a:t>;</a:t>
            </a:r>
          </a:p>
          <a:p>
            <a:r>
              <a:rPr lang="en-GB" dirty="0" smtClean="0"/>
              <a:t>Only </a:t>
            </a:r>
            <a:r>
              <a:rPr lang="en-US" dirty="0" smtClean="0"/>
              <a:t>8</a:t>
            </a:r>
            <a:r>
              <a:rPr lang="en-US" dirty="0"/>
              <a:t>% </a:t>
            </a:r>
            <a:r>
              <a:rPr lang="en-US" b="1" dirty="0" smtClean="0"/>
              <a:t>access HE </a:t>
            </a:r>
            <a:r>
              <a:rPr lang="en-US" dirty="0" smtClean="0"/>
              <a:t>compared </a:t>
            </a:r>
            <a:r>
              <a:rPr lang="en-US" dirty="0"/>
              <a:t>to &gt;</a:t>
            </a:r>
            <a:r>
              <a:rPr lang="en-US" dirty="0" smtClean="0"/>
              <a:t> </a:t>
            </a:r>
            <a:r>
              <a:rPr lang="en-US" dirty="0"/>
              <a:t>50% </a:t>
            </a:r>
            <a:r>
              <a:rPr lang="en-US" dirty="0" smtClean="0"/>
              <a:t>of general population;</a:t>
            </a:r>
          </a:p>
          <a:p>
            <a:r>
              <a:rPr lang="en-US" dirty="0" smtClean="0"/>
              <a:t>educational </a:t>
            </a:r>
            <a:r>
              <a:rPr lang="en-US" dirty="0"/>
              <a:t>experiences and outcomes contribute to later </a:t>
            </a:r>
            <a:r>
              <a:rPr lang="en-US" b="1" dirty="0"/>
              <a:t>health, employment </a:t>
            </a:r>
            <a:r>
              <a:rPr lang="en-US" dirty="0" smtClean="0"/>
              <a:t>(22</a:t>
            </a:r>
            <a:r>
              <a:rPr lang="en-US" dirty="0"/>
              <a:t>% unemployment rate),</a:t>
            </a:r>
            <a:r>
              <a:rPr lang="en-US" b="1" dirty="0"/>
              <a:t> involvement in crime</a:t>
            </a:r>
            <a:r>
              <a:rPr lang="en-US" dirty="0"/>
              <a:t> (27% of those in prison have been </a:t>
            </a:r>
            <a:r>
              <a:rPr lang="en-US" dirty="0" smtClean="0"/>
              <a:t>in care).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8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b="0" dirty="0" smtClean="0">
                <a:solidFill>
                  <a:srgbClr val="000000"/>
                </a:solidFill>
              </a:rPr>
              <a:t> </a:t>
            </a:r>
            <a:r>
              <a:rPr lang="en-GB" sz="3200" b="1" dirty="0" smtClean="0">
                <a:solidFill>
                  <a:srgbClr val="376092"/>
                </a:solidFill>
              </a:rPr>
              <a:t>The longer in care, the better the performance </a:t>
            </a:r>
            <a:r>
              <a:rPr lang="en-GB" sz="2000" b="0" dirty="0" smtClean="0">
                <a:solidFill>
                  <a:srgbClr val="000000"/>
                </a:solidFill>
              </a:rPr>
              <a:t>(source </a:t>
            </a:r>
            <a:r>
              <a:rPr lang="en-GB" sz="2000" b="0" dirty="0" err="1" smtClean="0">
                <a:solidFill>
                  <a:srgbClr val="000000"/>
                </a:solidFill>
              </a:rPr>
              <a:t>DfE</a:t>
            </a:r>
            <a:r>
              <a:rPr lang="en-GB" sz="2000" b="0" dirty="0" smtClean="0">
                <a:solidFill>
                  <a:srgbClr val="000000"/>
                </a:solidFill>
              </a:rPr>
              <a:t>, 2011)</a:t>
            </a:r>
          </a:p>
        </p:txBody>
      </p:sp>
      <p:graphicFrame>
        <p:nvGraphicFramePr>
          <p:cNvPr id="16386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7489310"/>
              </p:ext>
            </p:extLst>
          </p:nvPr>
        </p:nvGraphicFramePr>
        <p:xfrm>
          <a:off x="5076825" y="2403475"/>
          <a:ext cx="3328988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hart" r:id="rId3" imgW="5778500" imgH="3886200" progId="MSGraph.Chart.8">
                  <p:embed followColorScheme="full"/>
                </p:oleObj>
              </mc:Choice>
              <mc:Fallback>
                <p:oleObj name="Chart" r:id="rId3" imgW="5778500" imgH="3886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403475"/>
                        <a:ext cx="3328988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2357" name="Text Box 5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11</a:t>
            </a:r>
          </a:p>
        </p:txBody>
      </p:sp>
      <p:pic>
        <p:nvPicPr>
          <p:cNvPr id="612365" name="Picture 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328" y="1117600"/>
            <a:ext cx="9097076" cy="5511800"/>
          </a:xfrm>
        </p:spPr>
      </p:pic>
    </p:spTree>
    <p:extLst>
      <p:ext uri="{BB962C8B-B14F-4D97-AF65-F5344CB8AC3E}">
        <p14:creationId xmlns:p14="http://schemas.microsoft.com/office/powerpoint/2010/main" val="70335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8089900" cy="10334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200" b="1" dirty="0" smtClean="0">
                <a:solidFill>
                  <a:srgbClr val="376092"/>
                </a:solidFill>
              </a:rPr>
              <a:t>The less changes in placement, the better the performance</a:t>
            </a:r>
            <a:r>
              <a:rPr lang="en-GB" sz="3200" dirty="0">
                <a:solidFill>
                  <a:srgbClr val="104F75"/>
                </a:solidFill>
              </a:rPr>
              <a:t> </a:t>
            </a:r>
            <a:r>
              <a:rPr lang="en-GB" sz="2400" dirty="0" smtClean="0">
                <a:solidFill>
                  <a:srgbClr val="104F75"/>
                </a:solidFill>
              </a:rPr>
              <a:t>(source </a:t>
            </a:r>
            <a:r>
              <a:rPr lang="en-GB" sz="2400" dirty="0" err="1" smtClean="0">
                <a:solidFill>
                  <a:srgbClr val="104F75"/>
                </a:solidFill>
              </a:rPr>
              <a:t>DfE</a:t>
            </a:r>
            <a:r>
              <a:rPr lang="en-GB" sz="2400" dirty="0" smtClean="0">
                <a:solidFill>
                  <a:srgbClr val="104F75"/>
                </a:solidFill>
              </a:rPr>
              <a:t>, 2011)</a:t>
            </a:r>
            <a:endParaRPr lang="en-GB" sz="2400" b="0" dirty="0" smtClean="0">
              <a:solidFill>
                <a:srgbClr val="104F75"/>
              </a:solidFill>
            </a:endParaRPr>
          </a:p>
        </p:txBody>
      </p:sp>
      <p:graphicFrame>
        <p:nvGraphicFramePr>
          <p:cNvPr id="15362" name="Object 3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3564663742"/>
              </p:ext>
            </p:extLst>
          </p:nvPr>
        </p:nvGraphicFramePr>
        <p:xfrm>
          <a:off x="5497513" y="2403475"/>
          <a:ext cx="3328987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hart" r:id="rId3" imgW="5778500" imgH="3886200" progId="MSGraph.Chart.8">
                  <p:embed followColorScheme="full"/>
                </p:oleObj>
              </mc:Choice>
              <mc:Fallback>
                <p:oleObj name="Chart" r:id="rId3" imgW="5778500" imgH="3886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2403475"/>
                        <a:ext cx="3328987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868" name="Text Box 4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10</a:t>
            </a:r>
          </a:p>
        </p:txBody>
      </p:sp>
      <p:pic>
        <p:nvPicPr>
          <p:cNvPr id="676872" name="Picture 8"/>
          <p:cNvPicPr>
            <a:picLocks noGrp="1" noChangeArrowheads="1"/>
          </p:cNvPicPr>
          <p:nvPr>
            <p:ph type="body"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308100"/>
            <a:ext cx="5049838" cy="3821113"/>
          </a:xfrm>
        </p:spPr>
      </p:pic>
      <p:pic>
        <p:nvPicPr>
          <p:cNvPr id="676874" name="Picture 10"/>
          <p:cNvPicPr>
            <a:picLocks noGrp="1" noChangeArrowheads="1"/>
          </p:cNvPicPr>
          <p:nvPr>
            <p:ph type="body"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308100"/>
            <a:ext cx="5049838" cy="3929063"/>
          </a:xfrm>
        </p:spPr>
      </p:pic>
    </p:spTree>
    <p:extLst>
      <p:ext uri="{BB962C8B-B14F-4D97-AF65-F5344CB8AC3E}">
        <p14:creationId xmlns:p14="http://schemas.microsoft.com/office/powerpoint/2010/main" val="235889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1915</Words>
  <Application>Microsoft Macintosh PowerPoint</Application>
  <PresentationFormat>On-screen Show (4:3)</PresentationFormat>
  <Paragraphs>207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Chart</vt:lpstr>
      <vt:lpstr>     </vt:lpstr>
      <vt:lpstr>What I will cover</vt:lpstr>
      <vt:lpstr>Rees Centre for Research in Fostering and Education</vt:lpstr>
      <vt:lpstr>Provision for children in care in England</vt:lpstr>
      <vt:lpstr>PowerPoint Presentation</vt:lpstr>
      <vt:lpstr>Foster carers in England</vt:lpstr>
      <vt:lpstr>Some outcomes of children in care in England </vt:lpstr>
      <vt:lpstr> The longer in care, the better the performance (source DfE, 2011)</vt:lpstr>
      <vt:lpstr>The less changes in placement, the better the performance (source DfE, 2011)</vt:lpstr>
      <vt:lpstr>So we need research that tells us…</vt:lpstr>
      <vt:lpstr>Why people become or do not become foster carers: main findings from review of 32 studies</vt:lpstr>
      <vt:lpstr>Why people become foster carers: other findings</vt:lpstr>
      <vt:lpstr>Why people inquire about fostering: a study in 10 fostering services over 9 weeks</vt:lpstr>
      <vt:lpstr>Peer support between foster carers: review </vt:lpstr>
      <vt:lpstr> Increasing the benefits  of foster carer peer support </vt:lpstr>
      <vt:lpstr>Evaluation of interventions on peer support between carers</vt:lpstr>
      <vt:lpstr>Siblings Together</vt:lpstr>
      <vt:lpstr>Review of selection &amp; assessment instruments</vt:lpstr>
      <vt:lpstr>The impact of fostering on carers’ own children: emerging findings from review (led by Ingrid Höjer) </vt:lpstr>
      <vt:lpstr>Review of risk and protective factors in educational outcomes: early findings (Aoife O’Higgins)</vt:lpstr>
      <vt:lpstr>Some implications for practice and ways forward</vt:lpstr>
      <vt:lpstr>How the Rees Centre tries to get research into policy and practice and how you can be involved</vt:lpstr>
      <vt:lpstr>PowerPoint Presentation</vt:lpstr>
      <vt:lpstr>Let’s not underestimate the long-term damage of not using the evidence</vt:lpstr>
      <vt:lpstr>References</vt:lpstr>
      <vt:lpstr>References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 Centre for Research in Fostering and Education</dc:title>
  <dc:creator>Judy Sebba</dc:creator>
  <cp:lastModifiedBy>Judy Sebba</cp:lastModifiedBy>
  <cp:revision>80</cp:revision>
  <cp:lastPrinted>2013-09-08T21:56:36Z</cp:lastPrinted>
  <dcterms:created xsi:type="dcterms:W3CDTF">2013-09-05T22:47:09Z</dcterms:created>
  <dcterms:modified xsi:type="dcterms:W3CDTF">2013-09-15T07:06:40Z</dcterms:modified>
</cp:coreProperties>
</file>