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notesSlides/notesSlide23.xml" ContentType="application/vnd.openxmlformats-officedocument.presentationml.notesSlide+xml"/>
  <Override PartName="/ppt/charts/chart2.xml" ContentType="application/vnd.openxmlformats-officedocument.drawingml.chart+xml"/>
  <Override PartName="/ppt/notesSlides/notesSlide24.xml" ContentType="application/vnd.openxmlformats-officedocument.presentationml.notesSlide+xml"/>
  <Override PartName="/ppt/charts/chart3.xml" ContentType="application/vnd.openxmlformats-officedocument.drawingml.chart+xml"/>
  <Override PartName="/ppt/notesSlides/notesSlide25.xml" ContentType="application/vnd.openxmlformats-officedocument.presentationml.notesSlide+xml"/>
  <Override PartName="/ppt/charts/chart4.xml" ContentType="application/vnd.openxmlformats-officedocument.drawingml.chart+xml"/>
  <Override PartName="/ppt/notesSlides/notesSlide26.xml" ContentType="application/vnd.openxmlformats-officedocument.presentationml.notesSlide+xml"/>
  <Override PartName="/ppt/charts/chart5.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6.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7.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charts/chart8.xml" ContentType="application/vnd.openxmlformats-officedocument.drawingml.chart+xml"/>
  <Override PartName="/ppt/theme/themeOverride3.xml" ContentType="application/vnd.openxmlformats-officedocument.themeOverride+xml"/>
  <Override PartName="/ppt/drawings/drawing3.xml" ContentType="application/vnd.openxmlformats-officedocument.drawingml.chartshapes+xml"/>
  <Override PartName="/ppt/charts/chart9.xml" ContentType="application/vnd.openxmlformats-officedocument.drawingml.chart+xml"/>
  <Override PartName="/ppt/theme/themeOverride4.xml" ContentType="application/vnd.openxmlformats-officedocument.themeOverride+xml"/>
  <Override PartName="/ppt/drawings/drawing4.xml" ContentType="application/vnd.openxmlformats-officedocument.drawingml.chartshapes+xml"/>
  <Override PartName="/ppt/charts/chart10.xml" ContentType="application/vnd.openxmlformats-officedocument.drawingml.chart+xml"/>
  <Override PartName="/ppt/theme/themeOverride5.xml" ContentType="application/vnd.openxmlformats-officedocument.themeOverride+xml"/>
  <Override PartName="/ppt/drawings/drawing5.xml" ContentType="application/vnd.openxmlformats-officedocument.drawingml.chartshapes+xml"/>
  <Override PartName="/ppt/charts/chart11.xml" ContentType="application/vnd.openxmlformats-officedocument.drawingml.chart+xml"/>
  <Override PartName="/ppt/theme/themeOverride6.xml" ContentType="application/vnd.openxmlformats-officedocument.themeOverride+xml"/>
  <Override PartName="/ppt/drawings/drawing6.xml" ContentType="application/vnd.openxmlformats-officedocument.drawingml.chartshapes+xml"/>
  <Override PartName="/ppt/charts/chart12.xml" ContentType="application/vnd.openxmlformats-officedocument.drawingml.chart+xml"/>
  <Override PartName="/ppt/theme/themeOverride7.xml" ContentType="application/vnd.openxmlformats-officedocument.themeOverride+xml"/>
  <Override PartName="/ppt/drawings/drawing7.xml" ContentType="application/vnd.openxmlformats-officedocument.drawingml.chartshapes+xml"/>
  <Override PartName="/ppt/charts/chart13.xml" ContentType="application/vnd.openxmlformats-officedocument.drawingml.chart+xml"/>
  <Override PartName="/ppt/theme/themeOverride8.xml" ContentType="application/vnd.openxmlformats-officedocument.themeOverride+xml"/>
  <Override PartName="/ppt/drawings/drawing8.xml" ContentType="application/vnd.openxmlformats-officedocument.drawingml.chartshapes+xml"/>
  <Override PartName="/ppt/charts/chart14.xml" ContentType="application/vnd.openxmlformats-officedocument.drawingml.chart+xml"/>
  <Override PartName="/ppt/theme/themeOverride9.xml" ContentType="application/vnd.openxmlformats-officedocument.themeOverride+xml"/>
  <Override PartName="/ppt/drawings/drawing9.xml" ContentType="application/vnd.openxmlformats-officedocument.drawingml.chartshapes+xml"/>
  <Override PartName="/ppt/charts/chart15.xml" ContentType="application/vnd.openxmlformats-officedocument.drawingml.chart+xml"/>
  <Override PartName="/ppt/theme/themeOverride10.xml" ContentType="application/vnd.openxmlformats-officedocument.themeOverride+xml"/>
  <Override PartName="/ppt/drawings/drawing10.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handoutMasterIdLst>
    <p:handoutMasterId r:id="rId47"/>
  </p:handoutMasterIdLst>
  <p:sldIdLst>
    <p:sldId id="343" r:id="rId2"/>
    <p:sldId id="357" r:id="rId3"/>
    <p:sldId id="345" r:id="rId4"/>
    <p:sldId id="358" r:id="rId5"/>
    <p:sldId id="404" r:id="rId6"/>
    <p:sldId id="291" r:id="rId7"/>
    <p:sldId id="294" r:id="rId8"/>
    <p:sldId id="296" r:id="rId9"/>
    <p:sldId id="299" r:id="rId10"/>
    <p:sldId id="300" r:id="rId11"/>
    <p:sldId id="301" r:id="rId12"/>
    <p:sldId id="302" r:id="rId13"/>
    <p:sldId id="417" r:id="rId14"/>
    <p:sldId id="414" r:id="rId15"/>
    <p:sldId id="411" r:id="rId16"/>
    <p:sldId id="413" r:id="rId17"/>
    <p:sldId id="418" r:id="rId18"/>
    <p:sldId id="415" r:id="rId19"/>
    <p:sldId id="331" r:id="rId20"/>
    <p:sldId id="356" r:id="rId21"/>
    <p:sldId id="366" r:id="rId22"/>
    <p:sldId id="367" r:id="rId23"/>
    <p:sldId id="368" r:id="rId24"/>
    <p:sldId id="369" r:id="rId25"/>
    <p:sldId id="370" r:id="rId26"/>
    <p:sldId id="371" r:id="rId27"/>
    <p:sldId id="372" r:id="rId28"/>
    <p:sldId id="373" r:id="rId29"/>
    <p:sldId id="374" r:id="rId30"/>
    <p:sldId id="375" r:id="rId31"/>
    <p:sldId id="376" r:id="rId32"/>
    <p:sldId id="377" r:id="rId33"/>
    <p:sldId id="378" r:id="rId34"/>
    <p:sldId id="379" r:id="rId35"/>
    <p:sldId id="380" r:id="rId36"/>
    <p:sldId id="381" r:id="rId37"/>
    <p:sldId id="382" r:id="rId38"/>
    <p:sldId id="383" r:id="rId39"/>
    <p:sldId id="384" r:id="rId40"/>
    <p:sldId id="385" r:id="rId41"/>
    <p:sldId id="386" r:id="rId42"/>
    <p:sldId id="397" r:id="rId43"/>
    <p:sldId id="416" r:id="rId44"/>
    <p:sldId id="398"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84" autoAdjust="0"/>
  </p:normalViewPr>
  <p:slideViewPr>
    <p:cSldViewPr>
      <p:cViewPr varScale="1">
        <p:scale>
          <a:sx n="77" d="100"/>
          <a:sy n="77" d="100"/>
        </p:scale>
        <p:origin x="-108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notesMaster" Target="notesMasters/notesMaster1.xml"/><Relationship Id="rId47" Type="http://schemas.openxmlformats.org/officeDocument/2006/relationships/handoutMaster" Target="handoutMasters/handoutMaster1.xml"/><Relationship Id="rId48" Type="http://schemas.openxmlformats.org/officeDocument/2006/relationships/printerSettings" Target="printerSettings/printerSettings1.bin"/><Relationship Id="rId49"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10.xml.rels><?xml version="1.0" encoding="UTF-8" standalone="yes"?>
<Relationships xmlns="http://schemas.openxmlformats.org/package/2006/relationships"><Relationship Id="rId1" Type="http://schemas.openxmlformats.org/officeDocument/2006/relationships/themeOverride" Target="../theme/themeOverride5.xml"/><Relationship Id="rId2" Type="http://schemas.openxmlformats.org/officeDocument/2006/relationships/package" Target="../embeddings/Microsoft_Excel_Sheet10.xlsx"/><Relationship Id="rId3" Type="http://schemas.openxmlformats.org/officeDocument/2006/relationships/chartUserShapes" Target="../drawings/drawing5.xml"/></Relationships>
</file>

<file path=ppt/charts/_rels/chart11.xml.rels><?xml version="1.0" encoding="UTF-8" standalone="yes"?>
<Relationships xmlns="http://schemas.openxmlformats.org/package/2006/relationships"><Relationship Id="rId1" Type="http://schemas.openxmlformats.org/officeDocument/2006/relationships/themeOverride" Target="../theme/themeOverride6.xml"/><Relationship Id="rId2" Type="http://schemas.openxmlformats.org/officeDocument/2006/relationships/package" Target="../embeddings/Microsoft_Excel_Sheet11.xlsx"/><Relationship Id="rId3" Type="http://schemas.openxmlformats.org/officeDocument/2006/relationships/chartUserShapes" Target="../drawings/drawing6.xml"/></Relationships>
</file>

<file path=ppt/charts/_rels/chart12.xml.rels><?xml version="1.0" encoding="UTF-8" standalone="yes"?>
<Relationships xmlns="http://schemas.openxmlformats.org/package/2006/relationships"><Relationship Id="rId1" Type="http://schemas.openxmlformats.org/officeDocument/2006/relationships/themeOverride" Target="../theme/themeOverride7.xml"/><Relationship Id="rId2" Type="http://schemas.openxmlformats.org/officeDocument/2006/relationships/package" Target="../embeddings/Microsoft_Excel_Sheet12.xlsx"/><Relationship Id="rId3" Type="http://schemas.openxmlformats.org/officeDocument/2006/relationships/chartUserShapes" Target="../drawings/drawing7.xml"/></Relationships>
</file>

<file path=ppt/charts/_rels/chart13.xml.rels><?xml version="1.0" encoding="UTF-8" standalone="yes"?>
<Relationships xmlns="http://schemas.openxmlformats.org/package/2006/relationships"><Relationship Id="rId1" Type="http://schemas.openxmlformats.org/officeDocument/2006/relationships/themeOverride" Target="../theme/themeOverride8.xml"/><Relationship Id="rId2" Type="http://schemas.openxmlformats.org/officeDocument/2006/relationships/package" Target="../embeddings/Microsoft_Excel_Sheet13.xlsx"/><Relationship Id="rId3" Type="http://schemas.openxmlformats.org/officeDocument/2006/relationships/chartUserShapes" Target="../drawings/drawing8.xml"/></Relationships>
</file>

<file path=ppt/charts/_rels/chart14.xml.rels><?xml version="1.0" encoding="UTF-8" standalone="yes"?>
<Relationships xmlns="http://schemas.openxmlformats.org/package/2006/relationships"><Relationship Id="rId1" Type="http://schemas.openxmlformats.org/officeDocument/2006/relationships/themeOverride" Target="../theme/themeOverride9.xml"/><Relationship Id="rId2" Type="http://schemas.openxmlformats.org/officeDocument/2006/relationships/package" Target="../embeddings/Microsoft_Excel_Sheet14.xlsx"/><Relationship Id="rId3" Type="http://schemas.openxmlformats.org/officeDocument/2006/relationships/chartUserShapes" Target="../drawings/drawing9.xml"/></Relationships>
</file>

<file path=ppt/charts/_rels/chart15.xml.rels><?xml version="1.0" encoding="UTF-8" standalone="yes"?>
<Relationships xmlns="http://schemas.openxmlformats.org/package/2006/relationships"><Relationship Id="rId1" Type="http://schemas.openxmlformats.org/officeDocument/2006/relationships/themeOverride" Target="../theme/themeOverride10.xml"/><Relationship Id="rId2" Type="http://schemas.openxmlformats.org/officeDocument/2006/relationships/package" Target="../embeddings/Microsoft_Excel_Sheet15.xlsx"/><Relationship Id="rId3" Type="http://schemas.openxmlformats.org/officeDocument/2006/relationships/chartUserShapes" Target="../drawings/drawing10.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Sheet5.xlsx"/></Relationships>
</file>

<file path=ppt/charts/_rels/chart6.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_Sheet6.xlsx"/><Relationship Id="rId3" Type="http://schemas.openxmlformats.org/officeDocument/2006/relationships/chartUserShapes" Target="../drawings/drawing1.xml"/></Relationships>
</file>

<file path=ppt/charts/_rels/chart7.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package" Target="../embeddings/Microsoft_Excel_Sheet7.xlsx"/><Relationship Id="rId3" Type="http://schemas.openxmlformats.org/officeDocument/2006/relationships/chartUserShapes" Target="../drawings/drawing2.xml"/></Relationships>
</file>

<file path=ppt/charts/_rels/chart8.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package" Target="../embeddings/Microsoft_Excel_Sheet8.xlsx"/><Relationship Id="rId3" Type="http://schemas.openxmlformats.org/officeDocument/2006/relationships/chartUserShapes" Target="../drawings/drawing3.xml"/></Relationships>
</file>

<file path=ppt/charts/_rels/chart9.xml.rels><?xml version="1.0" encoding="UTF-8" standalone="yes"?>
<Relationships xmlns="http://schemas.openxmlformats.org/package/2006/relationships"><Relationship Id="rId1" Type="http://schemas.openxmlformats.org/officeDocument/2006/relationships/themeOverride" Target="../theme/themeOverride4.xml"/><Relationship Id="rId2" Type="http://schemas.openxmlformats.org/officeDocument/2006/relationships/package" Target="../embeddings/Microsoft_Excel_Sheet9.xlsx"/><Relationship Id="rId3" Type="http://schemas.openxmlformats.org/officeDocument/2006/relationships/chartUserShapes" Target="../drawings/drawing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0124069478908"/>
          <c:y val="0.182464454976304"/>
          <c:w val="0.838709677419359"/>
          <c:h val="0.566350710900474"/>
        </c:manualLayout>
      </c:layout>
      <c:lineChart>
        <c:grouping val="standard"/>
        <c:varyColors val="0"/>
        <c:ser>
          <c:idx val="0"/>
          <c:order val="0"/>
          <c:tx>
            <c:strRef>
              <c:f>Sheet1!$A$2</c:f>
              <c:strCache>
                <c:ptCount val="1"/>
                <c:pt idx="0">
                  <c:v>  Tutoring (n = 30)</c:v>
                </c:pt>
              </c:strCache>
            </c:strRef>
          </c:tx>
          <c:spPr>
            <a:ln w="63500">
              <a:solidFill>
                <a:srgbClr val="0000FF"/>
              </a:solidFill>
              <a:prstDash val="solid"/>
              <a:headEnd type="none" w="sm" len="sm"/>
              <a:tailEnd type="none"/>
            </a:ln>
          </c:spPr>
          <c:marker>
            <c:symbol val="triangle"/>
            <c:size val="11"/>
            <c:spPr>
              <a:solidFill>
                <a:srgbClr val="0000FF"/>
              </a:solidFill>
              <a:ln w="8963">
                <a:noFill/>
              </a:ln>
            </c:spPr>
          </c:marker>
          <c:cat>
            <c:strRef>
              <c:f>Sheet1!$B$1:$C$1</c:f>
              <c:strCache>
                <c:ptCount val="2"/>
                <c:pt idx="0">
                  <c:v>Pre-test</c:v>
                </c:pt>
                <c:pt idx="1">
                  <c:v>Post-test</c:v>
                </c:pt>
              </c:strCache>
            </c:strRef>
          </c:cat>
          <c:val>
            <c:numRef>
              <c:f>Sheet1!$B$2:$C$2</c:f>
              <c:numCache>
                <c:formatCode>General</c:formatCode>
                <c:ptCount val="2"/>
                <c:pt idx="0">
                  <c:v>97.64</c:v>
                </c:pt>
                <c:pt idx="1">
                  <c:v>100.29</c:v>
                </c:pt>
              </c:numCache>
            </c:numRef>
          </c:val>
          <c:smooth val="0"/>
        </c:ser>
        <c:ser>
          <c:idx val="1"/>
          <c:order val="1"/>
          <c:tx>
            <c:strRef>
              <c:f>Sheet1!$A$3</c:f>
              <c:strCache>
                <c:ptCount val="1"/>
                <c:pt idx="0">
                  <c:v>  Control (n = 34)</c:v>
                </c:pt>
              </c:strCache>
            </c:strRef>
          </c:tx>
          <c:spPr>
            <a:ln w="63500">
              <a:solidFill>
                <a:srgbClr val="FF0000"/>
              </a:solidFill>
              <a:prstDash val="solid"/>
              <a:headEnd type="none" w="sm" len="sm"/>
              <a:tailEnd type="none" w="sm" len="sm"/>
            </a:ln>
          </c:spPr>
          <c:marker>
            <c:symbol val="square"/>
            <c:size val="10"/>
            <c:spPr>
              <a:solidFill>
                <a:srgbClr val="FF0000"/>
              </a:solidFill>
              <a:ln>
                <a:solidFill>
                  <a:srgbClr val="FF0000"/>
                </a:solidFill>
                <a:prstDash val="solid"/>
              </a:ln>
            </c:spPr>
          </c:marker>
          <c:cat>
            <c:strRef>
              <c:f>Sheet1!$B$1:$C$1</c:f>
              <c:strCache>
                <c:ptCount val="2"/>
                <c:pt idx="0">
                  <c:v>Pre-test</c:v>
                </c:pt>
                <c:pt idx="1">
                  <c:v>Post-test</c:v>
                </c:pt>
              </c:strCache>
            </c:strRef>
          </c:cat>
          <c:val>
            <c:numRef>
              <c:f>Sheet1!$B$3:$C$3</c:f>
              <c:numCache>
                <c:formatCode>General</c:formatCode>
                <c:ptCount val="2"/>
                <c:pt idx="0">
                  <c:v>97.64</c:v>
                </c:pt>
                <c:pt idx="1">
                  <c:v>97.75</c:v>
                </c:pt>
              </c:numCache>
            </c:numRef>
          </c:val>
          <c:smooth val="0"/>
        </c:ser>
        <c:dLbls>
          <c:showLegendKey val="0"/>
          <c:showVal val="0"/>
          <c:showCatName val="0"/>
          <c:showSerName val="0"/>
          <c:showPercent val="0"/>
          <c:showBubbleSize val="0"/>
        </c:dLbls>
        <c:marker val="1"/>
        <c:smooth val="0"/>
        <c:axId val="-2129560488"/>
        <c:axId val="2136239448"/>
      </c:lineChart>
      <c:catAx>
        <c:axId val="-2129560488"/>
        <c:scaling>
          <c:orientation val="minMax"/>
        </c:scaling>
        <c:delete val="0"/>
        <c:axPos val="b"/>
        <c:title>
          <c:tx>
            <c:rich>
              <a:bodyPr/>
              <a:lstStyle/>
              <a:p>
                <a:pPr>
                  <a:defRPr sz="1694" b="1" i="0" u="none" strike="noStrike" baseline="0">
                    <a:solidFill>
                      <a:schemeClr val="tx1"/>
                    </a:solidFill>
                    <a:latin typeface="Tahoma"/>
                    <a:ea typeface="Tahoma"/>
                    <a:cs typeface="Tahoma"/>
                  </a:defRPr>
                </a:pPr>
                <a:r>
                  <a:rPr lang="en-US"/>
                  <a:t>Assessment Occasion</a:t>
                </a:r>
              </a:p>
            </c:rich>
          </c:tx>
          <c:layout>
            <c:manualLayout>
              <c:xMode val="edge"/>
              <c:yMode val="edge"/>
              <c:x val="0.405707196029777"/>
              <c:y val="0.87914691943128"/>
            </c:manualLayout>
          </c:layout>
          <c:overlay val="0"/>
          <c:spPr>
            <a:noFill/>
            <a:ln w="23900">
              <a:noFill/>
            </a:ln>
          </c:spPr>
        </c:title>
        <c:numFmt formatCode="General" sourceLinked="1"/>
        <c:majorTickMark val="out"/>
        <c:minorTickMark val="none"/>
        <c:tickLblPos val="nextTo"/>
        <c:spPr>
          <a:ln w="2988">
            <a:solidFill>
              <a:schemeClr val="tx1"/>
            </a:solidFill>
            <a:prstDash val="solid"/>
          </a:ln>
        </c:spPr>
        <c:txPr>
          <a:bodyPr rot="0" vert="horz"/>
          <a:lstStyle/>
          <a:p>
            <a:pPr>
              <a:defRPr sz="1694" b="1" i="0" u="none" strike="noStrike" baseline="0">
                <a:solidFill>
                  <a:schemeClr val="tx1"/>
                </a:solidFill>
                <a:latin typeface="Tahoma"/>
                <a:ea typeface="Tahoma"/>
                <a:cs typeface="Tahoma"/>
              </a:defRPr>
            </a:pPr>
            <a:endParaRPr lang="en-US"/>
          </a:p>
        </c:txPr>
        <c:crossAx val="2136239448"/>
        <c:crosses val="autoZero"/>
        <c:auto val="1"/>
        <c:lblAlgn val="ctr"/>
        <c:lblOffset val="100"/>
        <c:tickLblSkip val="1"/>
        <c:tickMarkSkip val="1"/>
        <c:noMultiLvlLbl val="0"/>
      </c:catAx>
      <c:valAx>
        <c:axId val="2136239448"/>
        <c:scaling>
          <c:orientation val="minMax"/>
          <c:max val="105.0"/>
          <c:min val="95.0"/>
        </c:scaling>
        <c:delete val="0"/>
        <c:axPos val="l"/>
        <c:majorGridlines>
          <c:spPr>
            <a:ln w="2988">
              <a:solidFill>
                <a:schemeClr val="tx1"/>
              </a:solidFill>
              <a:prstDash val="solid"/>
            </a:ln>
          </c:spPr>
        </c:majorGridlines>
        <c:title>
          <c:tx>
            <c:rich>
              <a:bodyPr/>
              <a:lstStyle/>
              <a:p>
                <a:pPr>
                  <a:defRPr sz="1694" b="1" i="0" u="none" strike="noStrike" baseline="0">
                    <a:solidFill>
                      <a:schemeClr val="tx1"/>
                    </a:solidFill>
                    <a:latin typeface="Tahoma"/>
                    <a:ea typeface="Tahoma"/>
                    <a:cs typeface="Tahoma"/>
                  </a:defRPr>
                </a:pPr>
                <a:r>
                  <a:rPr lang="en-US"/>
                  <a:t>Mean Standard Score</a:t>
                </a:r>
              </a:p>
            </c:rich>
          </c:tx>
          <c:layout>
            <c:manualLayout>
              <c:xMode val="edge"/>
              <c:yMode val="edge"/>
              <c:x val="0.0136476426799007"/>
              <c:y val="0.154028436018957"/>
            </c:manualLayout>
          </c:layout>
          <c:overlay val="0"/>
          <c:spPr>
            <a:noFill/>
            <a:ln w="23900">
              <a:noFill/>
            </a:ln>
          </c:spPr>
        </c:title>
        <c:numFmt formatCode="General" sourceLinked="1"/>
        <c:majorTickMark val="out"/>
        <c:minorTickMark val="none"/>
        <c:tickLblPos val="nextTo"/>
        <c:spPr>
          <a:ln w="2988">
            <a:solidFill>
              <a:schemeClr val="tx1"/>
            </a:solidFill>
            <a:prstDash val="solid"/>
          </a:ln>
        </c:spPr>
        <c:txPr>
          <a:bodyPr rot="0" vert="horz"/>
          <a:lstStyle/>
          <a:p>
            <a:pPr>
              <a:defRPr sz="1694" b="1" i="0" u="none" strike="noStrike" baseline="0">
                <a:solidFill>
                  <a:schemeClr val="tx1"/>
                </a:solidFill>
                <a:latin typeface="Tahoma"/>
                <a:ea typeface="Tahoma"/>
                <a:cs typeface="Tahoma"/>
              </a:defRPr>
            </a:pPr>
            <a:endParaRPr lang="en-US"/>
          </a:p>
        </c:txPr>
        <c:crossAx val="-2129560488"/>
        <c:crosses val="autoZero"/>
        <c:crossBetween val="between"/>
        <c:majorUnit val="1.0"/>
      </c:valAx>
      <c:spPr>
        <a:noFill/>
        <a:ln w="35850">
          <a:noFill/>
          <a:prstDash val="solid"/>
        </a:ln>
      </c:spPr>
    </c:plotArea>
    <c:legend>
      <c:legendPos val="t"/>
      <c:layout>
        <c:manualLayout>
          <c:xMode val="edge"/>
          <c:yMode val="edge"/>
          <c:x val="0.244416873449132"/>
          <c:y val="0.00710900473933649"/>
          <c:w val="0.646401985111662"/>
          <c:h val="0.09478672985782"/>
        </c:manualLayout>
      </c:layout>
      <c:overlay val="0"/>
      <c:spPr>
        <a:noFill/>
        <a:ln w="35850">
          <a:solidFill>
            <a:schemeClr val="tx1"/>
          </a:solidFill>
          <a:prstDash val="solid"/>
        </a:ln>
      </c:spPr>
      <c:txPr>
        <a:bodyPr/>
        <a:lstStyle/>
        <a:p>
          <a:pPr>
            <a:defRPr sz="1557" b="1" i="0" u="none" strike="noStrike" baseline="0">
              <a:solidFill>
                <a:schemeClr val="tx1"/>
              </a:solidFill>
              <a:latin typeface="Tahoma"/>
              <a:ea typeface="Tahoma"/>
              <a:cs typeface="Tahoma"/>
            </a:defRPr>
          </a:pPr>
          <a:endParaRPr lang="en-US"/>
        </a:p>
      </c:txPr>
    </c:legend>
    <c:plotVisOnly val="1"/>
    <c:dispBlanksAs val="gap"/>
    <c:showDLblsOverMax val="0"/>
  </c:chart>
  <c:spPr>
    <a:noFill/>
    <a:ln w="9525" cap="flat" cmpd="sng" algn="ctr">
      <a:solidFill>
        <a:schemeClr val="accent1"/>
      </a:solidFill>
      <a:prstDash val="solid"/>
      <a:miter lim="800000"/>
      <a:headEnd type="none" w="med" len="med"/>
      <a:tailEnd type="none" w="med" len="med"/>
    </a:ln>
  </c:spPr>
  <c:txPr>
    <a:bodyPr/>
    <a:lstStyle/>
    <a:p>
      <a:pPr>
        <a:defRPr sz="1694" b="1" i="0" u="none" strike="noStrike" baseline="0">
          <a:solidFill>
            <a:schemeClr val="tx1"/>
          </a:solidFill>
          <a:latin typeface="Tahoma"/>
          <a:ea typeface="Tahoma"/>
          <a:cs typeface="Tahoma"/>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Sheet1!$B$1</c:f>
              <c:strCache>
                <c:ptCount val="1"/>
                <c:pt idx="0">
                  <c:v>  TUTORING (n = 13)</c:v>
                </c:pt>
              </c:strCache>
            </c:strRef>
          </c:tx>
          <c:spPr>
            <a:ln>
              <a:headEnd type="diamond" w="sm" len="sm"/>
              <a:tailEnd type="diamond" w="sm" len="sm"/>
            </a:ln>
          </c:spPr>
          <c:marker>
            <c:symbol val="none"/>
          </c:marker>
          <c:cat>
            <c:strRef>
              <c:f>Sheet1!$A$2:$A$3</c:f>
              <c:strCache>
                <c:ptCount val="2"/>
                <c:pt idx="0">
                  <c:v>PRE-TEST</c:v>
                </c:pt>
                <c:pt idx="1">
                  <c:v>POST-TEST</c:v>
                </c:pt>
              </c:strCache>
            </c:strRef>
          </c:cat>
          <c:val>
            <c:numRef>
              <c:f>Sheet1!$B$2:$B$3</c:f>
              <c:numCache>
                <c:formatCode>General</c:formatCode>
                <c:ptCount val="2"/>
                <c:pt idx="0">
                  <c:v>101.77</c:v>
                </c:pt>
                <c:pt idx="1">
                  <c:v>106.69</c:v>
                </c:pt>
              </c:numCache>
            </c:numRef>
          </c:val>
          <c:smooth val="0"/>
        </c:ser>
        <c:ser>
          <c:idx val="1"/>
          <c:order val="1"/>
          <c:tx>
            <c:strRef>
              <c:f>Sheet1!$C$1</c:f>
              <c:strCache>
                <c:ptCount val="1"/>
                <c:pt idx="0">
                  <c:v>  CONTROL (n = 15)</c:v>
                </c:pt>
              </c:strCache>
            </c:strRef>
          </c:tx>
          <c:spPr>
            <a:ln>
              <a:headEnd type="diamond" w="sm" len="sm"/>
              <a:tailEnd type="diamond" w="sm" len="sm"/>
            </a:ln>
          </c:spPr>
          <c:marker>
            <c:symbol val="none"/>
          </c:marker>
          <c:cat>
            <c:strRef>
              <c:f>Sheet1!$A$2:$A$3</c:f>
              <c:strCache>
                <c:ptCount val="2"/>
                <c:pt idx="0">
                  <c:v>PRE-TEST</c:v>
                </c:pt>
                <c:pt idx="1">
                  <c:v>POST-TEST</c:v>
                </c:pt>
              </c:strCache>
            </c:strRef>
          </c:cat>
          <c:val>
            <c:numRef>
              <c:f>Sheet1!$C$2:$C$3</c:f>
              <c:numCache>
                <c:formatCode>General</c:formatCode>
                <c:ptCount val="2"/>
                <c:pt idx="0">
                  <c:v>94.13</c:v>
                </c:pt>
                <c:pt idx="1">
                  <c:v>96.4</c:v>
                </c:pt>
              </c:numCache>
            </c:numRef>
          </c:val>
          <c:smooth val="0"/>
        </c:ser>
        <c:dLbls>
          <c:showLegendKey val="0"/>
          <c:showVal val="0"/>
          <c:showCatName val="0"/>
          <c:showSerName val="0"/>
          <c:showPercent val="0"/>
          <c:showBubbleSize val="0"/>
        </c:dLbls>
        <c:marker val="1"/>
        <c:smooth val="0"/>
        <c:axId val="2136336184"/>
        <c:axId val="2136339192"/>
      </c:lineChart>
      <c:catAx>
        <c:axId val="2136336184"/>
        <c:scaling>
          <c:orientation val="minMax"/>
        </c:scaling>
        <c:delete val="0"/>
        <c:axPos val="b"/>
        <c:numFmt formatCode="General" sourceLinked="1"/>
        <c:majorTickMark val="out"/>
        <c:minorTickMark val="none"/>
        <c:tickLblPos val="nextTo"/>
        <c:txPr>
          <a:bodyPr/>
          <a:lstStyle/>
          <a:p>
            <a:pPr>
              <a:defRPr b="1"/>
            </a:pPr>
            <a:endParaRPr lang="en-US"/>
          </a:p>
        </c:txPr>
        <c:crossAx val="2136339192"/>
        <c:crosses val="autoZero"/>
        <c:auto val="1"/>
        <c:lblAlgn val="ctr"/>
        <c:lblOffset val="100"/>
        <c:noMultiLvlLbl val="0"/>
      </c:catAx>
      <c:valAx>
        <c:axId val="2136339192"/>
        <c:scaling>
          <c:orientation val="minMax"/>
          <c:max val="110.0"/>
          <c:min val="90.0"/>
        </c:scaling>
        <c:delete val="0"/>
        <c:axPos val="l"/>
        <c:majorGridlines/>
        <c:numFmt formatCode="General" sourceLinked="1"/>
        <c:majorTickMark val="out"/>
        <c:minorTickMark val="none"/>
        <c:tickLblPos val="nextTo"/>
        <c:txPr>
          <a:bodyPr/>
          <a:lstStyle/>
          <a:p>
            <a:pPr>
              <a:defRPr b="1"/>
            </a:pPr>
            <a:endParaRPr lang="en-US"/>
          </a:p>
        </c:txPr>
        <c:crossAx val="2136336184"/>
        <c:crosses val="autoZero"/>
        <c:crossBetween val="between"/>
        <c:majorUnit val="2.0"/>
      </c:valAx>
    </c:plotArea>
    <c:legend>
      <c:legendPos val="t"/>
      <c:layout/>
      <c:overlay val="0"/>
      <c:txPr>
        <a:bodyPr/>
        <a:lstStyle/>
        <a:p>
          <a:pPr>
            <a:defRPr b="1"/>
          </a:pPr>
          <a:endParaRPr lang="en-US"/>
        </a:p>
      </c:txPr>
    </c:legend>
    <c:plotVisOnly val="1"/>
    <c:dispBlanksAs val="gap"/>
    <c:showDLblsOverMax val="0"/>
  </c:chart>
  <c:txPr>
    <a:bodyPr/>
    <a:lstStyle/>
    <a:p>
      <a:pPr>
        <a:defRPr sz="1899"/>
      </a:pPr>
      <a:endParaRPr lang="en-US"/>
    </a:p>
  </c:txPr>
  <c:externalData r:id="rId2">
    <c:autoUpdate val="0"/>
  </c:externalData>
  <c:userShapes r:id="rId3"/>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Sheet1!$B$1</c:f>
              <c:strCache>
                <c:ptCount val="1"/>
                <c:pt idx="0">
                  <c:v>  TUTORING (n = 17) </c:v>
                </c:pt>
              </c:strCache>
            </c:strRef>
          </c:tx>
          <c:spPr>
            <a:ln>
              <a:headEnd type="diamond" w="sm" len="sm"/>
              <a:tailEnd type="diamond" w="sm" len="sm"/>
            </a:ln>
          </c:spPr>
          <c:marker>
            <c:symbol val="none"/>
          </c:marker>
          <c:cat>
            <c:strRef>
              <c:f>Sheet1!$A$2:$A$3</c:f>
              <c:strCache>
                <c:ptCount val="2"/>
                <c:pt idx="0">
                  <c:v>PRE-TEST</c:v>
                </c:pt>
                <c:pt idx="1">
                  <c:v>POST-TEST</c:v>
                </c:pt>
              </c:strCache>
            </c:strRef>
          </c:cat>
          <c:val>
            <c:numRef>
              <c:f>Sheet1!$B$2:$B$3</c:f>
              <c:numCache>
                <c:formatCode>General</c:formatCode>
                <c:ptCount val="2"/>
                <c:pt idx="0">
                  <c:v>92.24000000000002</c:v>
                </c:pt>
                <c:pt idx="1">
                  <c:v>97.06</c:v>
                </c:pt>
              </c:numCache>
            </c:numRef>
          </c:val>
          <c:smooth val="0"/>
        </c:ser>
        <c:ser>
          <c:idx val="1"/>
          <c:order val="1"/>
          <c:tx>
            <c:strRef>
              <c:f>Sheet1!$C$1</c:f>
              <c:strCache>
                <c:ptCount val="1"/>
                <c:pt idx="0">
                  <c:v>  CONTROL (n = 19)</c:v>
                </c:pt>
              </c:strCache>
            </c:strRef>
          </c:tx>
          <c:spPr>
            <a:ln>
              <a:headEnd type="diamond" w="sm" len="sm"/>
              <a:tailEnd type="diamond" w="sm" len="sm"/>
            </a:ln>
          </c:spPr>
          <c:marker>
            <c:symbol val="none"/>
          </c:marker>
          <c:cat>
            <c:strRef>
              <c:f>Sheet1!$A$2:$A$3</c:f>
              <c:strCache>
                <c:ptCount val="2"/>
                <c:pt idx="0">
                  <c:v>PRE-TEST</c:v>
                </c:pt>
                <c:pt idx="1">
                  <c:v>POST-TEST</c:v>
                </c:pt>
              </c:strCache>
            </c:strRef>
          </c:cat>
          <c:val>
            <c:numRef>
              <c:f>Sheet1!$C$2:$C$3</c:f>
              <c:numCache>
                <c:formatCode>General</c:formatCode>
                <c:ptCount val="2"/>
                <c:pt idx="0">
                  <c:v>96.84</c:v>
                </c:pt>
                <c:pt idx="1">
                  <c:v>98.26</c:v>
                </c:pt>
              </c:numCache>
            </c:numRef>
          </c:val>
          <c:smooth val="0"/>
        </c:ser>
        <c:dLbls>
          <c:showLegendKey val="0"/>
          <c:showVal val="0"/>
          <c:showCatName val="0"/>
          <c:showSerName val="0"/>
          <c:showPercent val="0"/>
          <c:showBubbleSize val="0"/>
        </c:dLbls>
        <c:marker val="1"/>
        <c:smooth val="0"/>
        <c:axId val="2136382136"/>
        <c:axId val="2136385144"/>
      </c:lineChart>
      <c:catAx>
        <c:axId val="2136382136"/>
        <c:scaling>
          <c:orientation val="minMax"/>
        </c:scaling>
        <c:delete val="0"/>
        <c:axPos val="b"/>
        <c:numFmt formatCode="General" sourceLinked="1"/>
        <c:majorTickMark val="out"/>
        <c:minorTickMark val="none"/>
        <c:tickLblPos val="nextTo"/>
        <c:txPr>
          <a:bodyPr/>
          <a:lstStyle/>
          <a:p>
            <a:pPr>
              <a:defRPr b="1"/>
            </a:pPr>
            <a:endParaRPr lang="en-US"/>
          </a:p>
        </c:txPr>
        <c:crossAx val="2136385144"/>
        <c:crosses val="autoZero"/>
        <c:auto val="1"/>
        <c:lblAlgn val="ctr"/>
        <c:lblOffset val="100"/>
        <c:noMultiLvlLbl val="0"/>
      </c:catAx>
      <c:valAx>
        <c:axId val="2136385144"/>
        <c:scaling>
          <c:orientation val="minMax"/>
          <c:max val="110.0"/>
          <c:min val="90.0"/>
        </c:scaling>
        <c:delete val="0"/>
        <c:axPos val="l"/>
        <c:majorGridlines/>
        <c:numFmt formatCode="General" sourceLinked="1"/>
        <c:majorTickMark val="out"/>
        <c:minorTickMark val="none"/>
        <c:tickLblPos val="nextTo"/>
        <c:txPr>
          <a:bodyPr/>
          <a:lstStyle/>
          <a:p>
            <a:pPr>
              <a:defRPr b="1"/>
            </a:pPr>
            <a:endParaRPr lang="en-US"/>
          </a:p>
        </c:txPr>
        <c:crossAx val="2136382136"/>
        <c:crosses val="autoZero"/>
        <c:crossBetween val="between"/>
        <c:majorUnit val="2.0"/>
      </c:valAx>
    </c:plotArea>
    <c:legend>
      <c:legendPos val="t"/>
      <c:legendEntry>
        <c:idx val="0"/>
        <c:txPr>
          <a:bodyPr/>
          <a:lstStyle/>
          <a:p>
            <a:pPr>
              <a:defRPr b="1"/>
            </a:pPr>
            <a:endParaRPr lang="en-US"/>
          </a:p>
        </c:txPr>
      </c:legendEntry>
      <c:legendEntry>
        <c:idx val="1"/>
        <c:txPr>
          <a:bodyPr/>
          <a:lstStyle/>
          <a:p>
            <a:pPr>
              <a:defRPr b="1"/>
            </a:pPr>
            <a:endParaRPr lang="en-US"/>
          </a:p>
        </c:txPr>
      </c:legendEntry>
      <c:layout/>
      <c:overlay val="0"/>
    </c:legend>
    <c:plotVisOnly val="1"/>
    <c:dispBlanksAs val="gap"/>
    <c:showDLblsOverMax val="0"/>
  </c:chart>
  <c:txPr>
    <a:bodyPr/>
    <a:lstStyle/>
    <a:p>
      <a:pPr>
        <a:defRPr sz="1855"/>
      </a:pPr>
      <a:endParaRPr lang="en-US"/>
    </a:p>
  </c:txPr>
  <c:externalData r:id="rId2">
    <c:autoUpdate val="0"/>
  </c:externalData>
  <c:userShapes r:id="rId3"/>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Sheet1!$B$1</c:f>
              <c:strCache>
                <c:ptCount val="1"/>
                <c:pt idx="0">
                  <c:v>  TUTORING (n = 17) </c:v>
                </c:pt>
              </c:strCache>
            </c:strRef>
          </c:tx>
          <c:spPr>
            <a:ln>
              <a:headEnd type="diamond" w="sm" len="sm"/>
              <a:tailEnd type="diamond" w="sm" len="sm"/>
            </a:ln>
          </c:spPr>
          <c:marker>
            <c:symbol val="none"/>
          </c:marker>
          <c:cat>
            <c:strRef>
              <c:f>Sheet1!$A$2:$A$3</c:f>
              <c:strCache>
                <c:ptCount val="2"/>
                <c:pt idx="0">
                  <c:v>PRE-TEST</c:v>
                </c:pt>
                <c:pt idx="1">
                  <c:v>POST-TEST</c:v>
                </c:pt>
              </c:strCache>
            </c:strRef>
          </c:cat>
          <c:val>
            <c:numRef>
              <c:f>Sheet1!$B$2:$B$3</c:f>
              <c:numCache>
                <c:formatCode>General</c:formatCode>
                <c:ptCount val="2"/>
                <c:pt idx="0">
                  <c:v>93.06</c:v>
                </c:pt>
                <c:pt idx="1">
                  <c:v>95.12</c:v>
                </c:pt>
              </c:numCache>
            </c:numRef>
          </c:val>
          <c:smooth val="0"/>
        </c:ser>
        <c:ser>
          <c:idx val="1"/>
          <c:order val="1"/>
          <c:tx>
            <c:strRef>
              <c:f>Sheet1!$C$1</c:f>
              <c:strCache>
                <c:ptCount val="1"/>
                <c:pt idx="0">
                  <c:v>  CONTROL (n = 19)</c:v>
                </c:pt>
              </c:strCache>
            </c:strRef>
          </c:tx>
          <c:spPr>
            <a:ln>
              <a:headEnd type="diamond" w="sm" len="sm"/>
              <a:tailEnd type="diamond" w="sm" len="sm"/>
            </a:ln>
          </c:spPr>
          <c:marker>
            <c:symbol val="none"/>
          </c:marker>
          <c:cat>
            <c:strRef>
              <c:f>Sheet1!$A$2:$A$3</c:f>
              <c:strCache>
                <c:ptCount val="2"/>
                <c:pt idx="0">
                  <c:v>PRE-TEST</c:v>
                </c:pt>
                <c:pt idx="1">
                  <c:v>POST-TEST</c:v>
                </c:pt>
              </c:strCache>
            </c:strRef>
          </c:cat>
          <c:val>
            <c:numRef>
              <c:f>Sheet1!$C$2:$C$3</c:f>
              <c:numCache>
                <c:formatCode>General</c:formatCode>
                <c:ptCount val="2"/>
                <c:pt idx="0">
                  <c:v>99.53</c:v>
                </c:pt>
                <c:pt idx="1">
                  <c:v>99.67999999999998</c:v>
                </c:pt>
              </c:numCache>
            </c:numRef>
          </c:val>
          <c:smooth val="0"/>
        </c:ser>
        <c:dLbls>
          <c:showLegendKey val="0"/>
          <c:showVal val="0"/>
          <c:showCatName val="0"/>
          <c:showSerName val="0"/>
          <c:showPercent val="0"/>
          <c:showBubbleSize val="0"/>
        </c:dLbls>
        <c:marker val="1"/>
        <c:smooth val="0"/>
        <c:axId val="2136442168"/>
        <c:axId val="2136445176"/>
      </c:lineChart>
      <c:catAx>
        <c:axId val="2136442168"/>
        <c:scaling>
          <c:orientation val="minMax"/>
        </c:scaling>
        <c:delete val="0"/>
        <c:axPos val="b"/>
        <c:numFmt formatCode="General" sourceLinked="1"/>
        <c:majorTickMark val="out"/>
        <c:minorTickMark val="none"/>
        <c:tickLblPos val="nextTo"/>
        <c:txPr>
          <a:bodyPr/>
          <a:lstStyle/>
          <a:p>
            <a:pPr>
              <a:defRPr b="1"/>
            </a:pPr>
            <a:endParaRPr lang="en-US"/>
          </a:p>
        </c:txPr>
        <c:crossAx val="2136445176"/>
        <c:crosses val="autoZero"/>
        <c:auto val="1"/>
        <c:lblAlgn val="ctr"/>
        <c:lblOffset val="100"/>
        <c:noMultiLvlLbl val="0"/>
      </c:catAx>
      <c:valAx>
        <c:axId val="2136445176"/>
        <c:scaling>
          <c:orientation val="minMax"/>
          <c:max val="110.0"/>
          <c:min val="90.0"/>
        </c:scaling>
        <c:delete val="0"/>
        <c:axPos val="l"/>
        <c:majorGridlines/>
        <c:numFmt formatCode="General" sourceLinked="1"/>
        <c:majorTickMark val="out"/>
        <c:minorTickMark val="none"/>
        <c:tickLblPos val="nextTo"/>
        <c:txPr>
          <a:bodyPr/>
          <a:lstStyle/>
          <a:p>
            <a:pPr>
              <a:defRPr b="1"/>
            </a:pPr>
            <a:endParaRPr lang="en-US"/>
          </a:p>
        </c:txPr>
        <c:crossAx val="2136442168"/>
        <c:crosses val="autoZero"/>
        <c:crossBetween val="between"/>
        <c:majorUnit val="2.0"/>
      </c:valAx>
    </c:plotArea>
    <c:legend>
      <c:legendPos val="t"/>
      <c:legendEntry>
        <c:idx val="0"/>
        <c:txPr>
          <a:bodyPr/>
          <a:lstStyle/>
          <a:p>
            <a:pPr>
              <a:defRPr b="1"/>
            </a:pPr>
            <a:endParaRPr lang="en-US"/>
          </a:p>
        </c:txPr>
      </c:legendEntry>
      <c:legendEntry>
        <c:idx val="1"/>
        <c:txPr>
          <a:bodyPr/>
          <a:lstStyle/>
          <a:p>
            <a:pPr>
              <a:defRPr b="1"/>
            </a:pPr>
            <a:endParaRPr lang="en-US"/>
          </a:p>
        </c:txPr>
      </c:legendEntry>
      <c:layout/>
      <c:overlay val="0"/>
    </c:legend>
    <c:plotVisOnly val="1"/>
    <c:dispBlanksAs val="gap"/>
    <c:showDLblsOverMax val="0"/>
  </c:chart>
  <c:txPr>
    <a:bodyPr/>
    <a:lstStyle/>
    <a:p>
      <a:pPr>
        <a:defRPr sz="1850"/>
      </a:pPr>
      <a:endParaRPr lang="en-US"/>
    </a:p>
  </c:txPr>
  <c:externalData r:id="rId2">
    <c:autoUpdate val="0"/>
  </c:externalData>
  <c:userShapes r:id="rId3"/>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Sheet1!$B$1</c:f>
              <c:strCache>
                <c:ptCount val="1"/>
                <c:pt idx="0">
                  <c:v>  TUTORING (n = 13)</c:v>
                </c:pt>
              </c:strCache>
            </c:strRef>
          </c:tx>
          <c:spPr>
            <a:ln>
              <a:headEnd type="diamond" w="sm" len="sm"/>
              <a:tailEnd type="diamond" w="sm" len="sm"/>
            </a:ln>
          </c:spPr>
          <c:marker>
            <c:symbol val="none"/>
          </c:marker>
          <c:cat>
            <c:strRef>
              <c:f>Sheet1!$A$2:$A$3</c:f>
              <c:strCache>
                <c:ptCount val="2"/>
                <c:pt idx="0">
                  <c:v>PRE-TEST</c:v>
                </c:pt>
                <c:pt idx="1">
                  <c:v>POST-TEST</c:v>
                </c:pt>
              </c:strCache>
            </c:strRef>
          </c:cat>
          <c:val>
            <c:numRef>
              <c:f>Sheet1!$B$2:$B$3</c:f>
              <c:numCache>
                <c:formatCode>General</c:formatCode>
                <c:ptCount val="2"/>
                <c:pt idx="0">
                  <c:v>98.77</c:v>
                </c:pt>
                <c:pt idx="1">
                  <c:v>102.62</c:v>
                </c:pt>
              </c:numCache>
            </c:numRef>
          </c:val>
          <c:smooth val="0"/>
        </c:ser>
        <c:ser>
          <c:idx val="1"/>
          <c:order val="1"/>
          <c:tx>
            <c:strRef>
              <c:f>Sheet1!$C$1</c:f>
              <c:strCache>
                <c:ptCount val="1"/>
                <c:pt idx="0">
                  <c:v>  CONTROL (n = 15)</c:v>
                </c:pt>
              </c:strCache>
            </c:strRef>
          </c:tx>
          <c:spPr>
            <a:ln>
              <a:headEnd type="diamond" w="sm" len="sm"/>
              <a:tailEnd type="diamond" w="sm" len="sm"/>
            </a:ln>
          </c:spPr>
          <c:marker>
            <c:symbol val="none"/>
          </c:marker>
          <c:cat>
            <c:strRef>
              <c:f>Sheet1!$A$2:$A$3</c:f>
              <c:strCache>
                <c:ptCount val="2"/>
                <c:pt idx="0">
                  <c:v>PRE-TEST</c:v>
                </c:pt>
                <c:pt idx="1">
                  <c:v>POST-TEST</c:v>
                </c:pt>
              </c:strCache>
            </c:strRef>
          </c:cat>
          <c:val>
            <c:numRef>
              <c:f>Sheet1!$C$2:$C$3</c:f>
              <c:numCache>
                <c:formatCode>General</c:formatCode>
                <c:ptCount val="2"/>
                <c:pt idx="0">
                  <c:v>97.27</c:v>
                </c:pt>
                <c:pt idx="1">
                  <c:v>97.87</c:v>
                </c:pt>
              </c:numCache>
            </c:numRef>
          </c:val>
          <c:smooth val="0"/>
        </c:ser>
        <c:dLbls>
          <c:showLegendKey val="0"/>
          <c:showVal val="0"/>
          <c:showCatName val="0"/>
          <c:showSerName val="0"/>
          <c:showPercent val="0"/>
          <c:showBubbleSize val="0"/>
        </c:dLbls>
        <c:marker val="1"/>
        <c:smooth val="0"/>
        <c:axId val="-2126297512"/>
        <c:axId val="-2126294504"/>
      </c:lineChart>
      <c:catAx>
        <c:axId val="-2126297512"/>
        <c:scaling>
          <c:orientation val="minMax"/>
        </c:scaling>
        <c:delete val="0"/>
        <c:axPos val="b"/>
        <c:numFmt formatCode="General" sourceLinked="1"/>
        <c:majorTickMark val="out"/>
        <c:minorTickMark val="none"/>
        <c:tickLblPos val="nextTo"/>
        <c:txPr>
          <a:bodyPr/>
          <a:lstStyle/>
          <a:p>
            <a:pPr>
              <a:defRPr b="1"/>
            </a:pPr>
            <a:endParaRPr lang="en-US"/>
          </a:p>
        </c:txPr>
        <c:crossAx val="-2126294504"/>
        <c:crosses val="autoZero"/>
        <c:auto val="1"/>
        <c:lblAlgn val="ctr"/>
        <c:lblOffset val="100"/>
        <c:noMultiLvlLbl val="0"/>
      </c:catAx>
      <c:valAx>
        <c:axId val="-2126294504"/>
        <c:scaling>
          <c:orientation val="minMax"/>
          <c:max val="110.0"/>
          <c:min val="90.0"/>
        </c:scaling>
        <c:delete val="0"/>
        <c:axPos val="l"/>
        <c:majorGridlines/>
        <c:numFmt formatCode="General" sourceLinked="1"/>
        <c:majorTickMark val="out"/>
        <c:minorTickMark val="none"/>
        <c:tickLblPos val="nextTo"/>
        <c:txPr>
          <a:bodyPr/>
          <a:lstStyle/>
          <a:p>
            <a:pPr>
              <a:defRPr b="1"/>
            </a:pPr>
            <a:endParaRPr lang="en-US"/>
          </a:p>
        </c:txPr>
        <c:crossAx val="-2126297512"/>
        <c:crosses val="autoZero"/>
        <c:crossBetween val="between"/>
        <c:majorUnit val="2.0"/>
      </c:valAx>
    </c:plotArea>
    <c:legend>
      <c:legendPos val="t"/>
      <c:layout/>
      <c:overlay val="0"/>
      <c:txPr>
        <a:bodyPr/>
        <a:lstStyle/>
        <a:p>
          <a:pPr>
            <a:defRPr b="1"/>
          </a:pPr>
          <a:endParaRPr lang="en-US"/>
        </a:p>
      </c:txPr>
    </c:legend>
    <c:plotVisOnly val="1"/>
    <c:dispBlanksAs val="gap"/>
    <c:showDLblsOverMax val="0"/>
  </c:chart>
  <c:txPr>
    <a:bodyPr/>
    <a:lstStyle/>
    <a:p>
      <a:pPr>
        <a:defRPr sz="1910"/>
      </a:pPr>
      <a:endParaRPr lang="en-US"/>
    </a:p>
  </c:txPr>
  <c:externalData r:id="rId2">
    <c:autoUpdate val="0"/>
  </c:externalData>
  <c:userShapes r:id="rId3"/>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Sheet1!$B$1</c:f>
              <c:strCache>
                <c:ptCount val="1"/>
                <c:pt idx="0">
                  <c:v>  TUTORING (n = 17) </c:v>
                </c:pt>
              </c:strCache>
            </c:strRef>
          </c:tx>
          <c:spPr>
            <a:ln>
              <a:headEnd type="diamond" w="sm" len="sm"/>
              <a:tailEnd type="diamond" w="sm" len="sm"/>
            </a:ln>
          </c:spPr>
          <c:marker>
            <c:symbol val="none"/>
          </c:marker>
          <c:cat>
            <c:strRef>
              <c:f>Sheet1!$A$2:$A$3</c:f>
              <c:strCache>
                <c:ptCount val="2"/>
                <c:pt idx="0">
                  <c:v>PRE-TEST</c:v>
                </c:pt>
                <c:pt idx="1">
                  <c:v>POST-TEST</c:v>
                </c:pt>
              </c:strCache>
            </c:strRef>
          </c:cat>
          <c:val>
            <c:numRef>
              <c:f>Sheet1!$B$2:$B$3</c:f>
              <c:numCache>
                <c:formatCode>General</c:formatCode>
                <c:ptCount val="2"/>
                <c:pt idx="0">
                  <c:v>86.82</c:v>
                </c:pt>
                <c:pt idx="1">
                  <c:v>91.53</c:v>
                </c:pt>
              </c:numCache>
            </c:numRef>
          </c:val>
          <c:smooth val="0"/>
        </c:ser>
        <c:ser>
          <c:idx val="1"/>
          <c:order val="1"/>
          <c:tx>
            <c:strRef>
              <c:f>Sheet1!$C$1</c:f>
              <c:strCache>
                <c:ptCount val="1"/>
                <c:pt idx="0">
                  <c:v>  CONTROL (n = 19)</c:v>
                </c:pt>
              </c:strCache>
            </c:strRef>
          </c:tx>
          <c:spPr>
            <a:ln>
              <a:headEnd type="diamond" w="sm" len="sm"/>
              <a:tailEnd type="diamond" w="sm" len="sm"/>
            </a:ln>
          </c:spPr>
          <c:marker>
            <c:symbol val="none"/>
          </c:marker>
          <c:cat>
            <c:strRef>
              <c:f>Sheet1!$A$2:$A$3</c:f>
              <c:strCache>
                <c:ptCount val="2"/>
                <c:pt idx="0">
                  <c:v>PRE-TEST</c:v>
                </c:pt>
                <c:pt idx="1">
                  <c:v>POST-TEST</c:v>
                </c:pt>
              </c:strCache>
            </c:strRef>
          </c:cat>
          <c:val>
            <c:numRef>
              <c:f>Sheet1!$C$2:$C$3</c:f>
              <c:numCache>
                <c:formatCode>General</c:formatCode>
                <c:ptCount val="2"/>
                <c:pt idx="0">
                  <c:v>84.32</c:v>
                </c:pt>
                <c:pt idx="1">
                  <c:v>84.67999999999998</c:v>
                </c:pt>
              </c:numCache>
            </c:numRef>
          </c:val>
          <c:smooth val="0"/>
        </c:ser>
        <c:dLbls>
          <c:showLegendKey val="0"/>
          <c:showVal val="0"/>
          <c:showCatName val="0"/>
          <c:showSerName val="0"/>
          <c:showPercent val="0"/>
          <c:showBubbleSize val="0"/>
        </c:dLbls>
        <c:marker val="1"/>
        <c:smooth val="0"/>
        <c:axId val="2136510440"/>
        <c:axId val="2136513448"/>
      </c:lineChart>
      <c:catAx>
        <c:axId val="2136510440"/>
        <c:scaling>
          <c:orientation val="minMax"/>
        </c:scaling>
        <c:delete val="0"/>
        <c:axPos val="b"/>
        <c:numFmt formatCode="General" sourceLinked="1"/>
        <c:majorTickMark val="out"/>
        <c:minorTickMark val="none"/>
        <c:tickLblPos val="nextTo"/>
        <c:txPr>
          <a:bodyPr/>
          <a:lstStyle/>
          <a:p>
            <a:pPr>
              <a:defRPr b="1"/>
            </a:pPr>
            <a:endParaRPr lang="en-US"/>
          </a:p>
        </c:txPr>
        <c:crossAx val="2136513448"/>
        <c:crosses val="autoZero"/>
        <c:auto val="1"/>
        <c:lblAlgn val="ctr"/>
        <c:lblOffset val="100"/>
        <c:noMultiLvlLbl val="0"/>
      </c:catAx>
      <c:valAx>
        <c:axId val="2136513448"/>
        <c:scaling>
          <c:orientation val="minMax"/>
          <c:max val="100.0"/>
          <c:min val="80.0"/>
        </c:scaling>
        <c:delete val="0"/>
        <c:axPos val="l"/>
        <c:majorGridlines/>
        <c:numFmt formatCode="General" sourceLinked="1"/>
        <c:majorTickMark val="out"/>
        <c:minorTickMark val="none"/>
        <c:tickLblPos val="nextTo"/>
        <c:txPr>
          <a:bodyPr/>
          <a:lstStyle/>
          <a:p>
            <a:pPr>
              <a:defRPr b="1"/>
            </a:pPr>
            <a:endParaRPr lang="en-US"/>
          </a:p>
        </c:txPr>
        <c:crossAx val="2136510440"/>
        <c:crosses val="autoZero"/>
        <c:crossBetween val="between"/>
        <c:majorUnit val="2.0"/>
      </c:valAx>
    </c:plotArea>
    <c:legend>
      <c:legendPos val="t"/>
      <c:legendEntry>
        <c:idx val="0"/>
        <c:txPr>
          <a:bodyPr/>
          <a:lstStyle/>
          <a:p>
            <a:pPr>
              <a:defRPr b="1"/>
            </a:pPr>
            <a:endParaRPr lang="en-US"/>
          </a:p>
        </c:txPr>
      </c:legendEntry>
      <c:legendEntry>
        <c:idx val="1"/>
        <c:txPr>
          <a:bodyPr/>
          <a:lstStyle/>
          <a:p>
            <a:pPr>
              <a:defRPr b="1"/>
            </a:pPr>
            <a:endParaRPr lang="en-US"/>
          </a:p>
        </c:txPr>
      </c:legendEntry>
      <c:layout/>
      <c:overlay val="0"/>
    </c:legend>
    <c:plotVisOnly val="1"/>
    <c:dispBlanksAs val="gap"/>
    <c:showDLblsOverMax val="0"/>
  </c:chart>
  <c:txPr>
    <a:bodyPr/>
    <a:lstStyle/>
    <a:p>
      <a:pPr>
        <a:defRPr sz="1887"/>
      </a:pPr>
      <a:endParaRPr lang="en-US"/>
    </a:p>
  </c:txPr>
  <c:externalData r:id="rId2">
    <c:autoUpdate val="0"/>
  </c:externalData>
  <c:userShapes r:id="rId3"/>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Sheet1!$B$1</c:f>
              <c:strCache>
                <c:ptCount val="1"/>
                <c:pt idx="0">
                  <c:v>  TUTORING (n = 13)</c:v>
                </c:pt>
              </c:strCache>
            </c:strRef>
          </c:tx>
          <c:spPr>
            <a:ln>
              <a:headEnd type="diamond" w="sm" len="sm"/>
              <a:tailEnd type="diamond" w="sm" len="sm"/>
            </a:ln>
          </c:spPr>
          <c:marker>
            <c:symbol val="none"/>
          </c:marker>
          <c:cat>
            <c:strRef>
              <c:f>Sheet1!$A$2:$A$3</c:f>
              <c:strCache>
                <c:ptCount val="2"/>
                <c:pt idx="0">
                  <c:v>PRE-TEST</c:v>
                </c:pt>
                <c:pt idx="1">
                  <c:v>POST-TEST</c:v>
                </c:pt>
              </c:strCache>
            </c:strRef>
          </c:cat>
          <c:val>
            <c:numRef>
              <c:f>Sheet1!$B$2:$B$3</c:f>
              <c:numCache>
                <c:formatCode>General</c:formatCode>
                <c:ptCount val="2"/>
                <c:pt idx="0">
                  <c:v>87.46000000000002</c:v>
                </c:pt>
                <c:pt idx="1">
                  <c:v>92.77</c:v>
                </c:pt>
              </c:numCache>
            </c:numRef>
          </c:val>
          <c:smooth val="0"/>
        </c:ser>
        <c:ser>
          <c:idx val="1"/>
          <c:order val="1"/>
          <c:tx>
            <c:strRef>
              <c:f>Sheet1!$C$1</c:f>
              <c:strCache>
                <c:ptCount val="1"/>
                <c:pt idx="0">
                  <c:v>  CONTROL (n = 15)</c:v>
                </c:pt>
              </c:strCache>
            </c:strRef>
          </c:tx>
          <c:spPr>
            <a:ln>
              <a:headEnd type="diamond" w="sm" len="sm"/>
              <a:tailEnd type="diamond" w="sm" len="sm"/>
            </a:ln>
          </c:spPr>
          <c:marker>
            <c:symbol val="none"/>
          </c:marker>
          <c:cat>
            <c:strRef>
              <c:f>Sheet1!$A$2:$A$3</c:f>
              <c:strCache>
                <c:ptCount val="2"/>
                <c:pt idx="0">
                  <c:v>PRE-TEST</c:v>
                </c:pt>
                <c:pt idx="1">
                  <c:v>POST-TEST</c:v>
                </c:pt>
              </c:strCache>
            </c:strRef>
          </c:cat>
          <c:val>
            <c:numRef>
              <c:f>Sheet1!$C$2:$C$3</c:f>
              <c:numCache>
                <c:formatCode>General</c:formatCode>
                <c:ptCount val="2"/>
                <c:pt idx="0">
                  <c:v>85.53</c:v>
                </c:pt>
                <c:pt idx="1">
                  <c:v>88.27</c:v>
                </c:pt>
              </c:numCache>
            </c:numRef>
          </c:val>
          <c:smooth val="0"/>
        </c:ser>
        <c:dLbls>
          <c:showLegendKey val="0"/>
          <c:showVal val="0"/>
          <c:showCatName val="0"/>
          <c:showSerName val="0"/>
          <c:showPercent val="0"/>
          <c:showBubbleSize val="0"/>
        </c:dLbls>
        <c:marker val="1"/>
        <c:smooth val="0"/>
        <c:axId val="-2128120696"/>
        <c:axId val="-2128117688"/>
      </c:lineChart>
      <c:catAx>
        <c:axId val="-2128120696"/>
        <c:scaling>
          <c:orientation val="minMax"/>
        </c:scaling>
        <c:delete val="0"/>
        <c:axPos val="b"/>
        <c:numFmt formatCode="General" sourceLinked="1"/>
        <c:majorTickMark val="out"/>
        <c:minorTickMark val="none"/>
        <c:tickLblPos val="nextTo"/>
        <c:txPr>
          <a:bodyPr/>
          <a:lstStyle/>
          <a:p>
            <a:pPr>
              <a:defRPr b="1"/>
            </a:pPr>
            <a:endParaRPr lang="en-US"/>
          </a:p>
        </c:txPr>
        <c:crossAx val="-2128117688"/>
        <c:crosses val="autoZero"/>
        <c:auto val="1"/>
        <c:lblAlgn val="ctr"/>
        <c:lblOffset val="100"/>
        <c:noMultiLvlLbl val="0"/>
      </c:catAx>
      <c:valAx>
        <c:axId val="-2128117688"/>
        <c:scaling>
          <c:orientation val="minMax"/>
          <c:max val="100.0"/>
          <c:min val="80.0"/>
        </c:scaling>
        <c:delete val="0"/>
        <c:axPos val="l"/>
        <c:majorGridlines/>
        <c:numFmt formatCode="General" sourceLinked="1"/>
        <c:majorTickMark val="out"/>
        <c:minorTickMark val="none"/>
        <c:tickLblPos val="nextTo"/>
        <c:txPr>
          <a:bodyPr/>
          <a:lstStyle/>
          <a:p>
            <a:pPr>
              <a:defRPr b="1"/>
            </a:pPr>
            <a:endParaRPr lang="en-US"/>
          </a:p>
        </c:txPr>
        <c:crossAx val="-2128120696"/>
        <c:crosses val="autoZero"/>
        <c:crossBetween val="between"/>
        <c:majorUnit val="2.0"/>
      </c:valAx>
    </c:plotArea>
    <c:legend>
      <c:legendPos val="t"/>
      <c:layout/>
      <c:overlay val="0"/>
      <c:txPr>
        <a:bodyPr/>
        <a:lstStyle/>
        <a:p>
          <a:pPr>
            <a:defRPr b="1"/>
          </a:pPr>
          <a:endParaRPr lang="en-US"/>
        </a:p>
      </c:txPr>
    </c:legend>
    <c:plotVisOnly val="1"/>
    <c:dispBlanksAs val="gap"/>
    <c:showDLblsOverMax val="0"/>
  </c:chart>
  <c:txPr>
    <a:bodyPr/>
    <a:lstStyle/>
    <a:p>
      <a:pPr>
        <a:defRPr sz="1887"/>
      </a:pPr>
      <a:endParaRPr lang="en-US"/>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0124069478908"/>
          <c:y val="0.182464454976304"/>
          <c:w val="0.838709677419359"/>
          <c:h val="0.566350710900474"/>
        </c:manualLayout>
      </c:layout>
      <c:lineChart>
        <c:grouping val="standard"/>
        <c:varyColors val="0"/>
        <c:ser>
          <c:idx val="0"/>
          <c:order val="0"/>
          <c:tx>
            <c:strRef>
              <c:f>Sheet1!$A$2</c:f>
              <c:strCache>
                <c:ptCount val="1"/>
                <c:pt idx="0">
                  <c:v>  Tutoring (n = 30)</c:v>
                </c:pt>
              </c:strCache>
            </c:strRef>
          </c:tx>
          <c:spPr>
            <a:ln w="63500">
              <a:solidFill>
                <a:srgbClr val="0000FF"/>
              </a:solidFill>
              <a:prstDash val="solid"/>
              <a:headEnd w="sm" len="sm"/>
              <a:tailEnd type="none" w="sm" len="sm"/>
            </a:ln>
          </c:spPr>
          <c:marker>
            <c:symbol val="triangle"/>
            <c:size val="11"/>
            <c:spPr>
              <a:solidFill>
                <a:srgbClr val="0000FF"/>
              </a:solidFill>
              <a:ln>
                <a:solidFill>
                  <a:srgbClr val="0000FF"/>
                </a:solidFill>
                <a:prstDash val="solid"/>
              </a:ln>
            </c:spPr>
          </c:marker>
          <c:cat>
            <c:strRef>
              <c:f>Sheet1!$B$1:$C$1</c:f>
              <c:strCache>
                <c:ptCount val="2"/>
                <c:pt idx="0">
                  <c:v>Pre-test</c:v>
                </c:pt>
                <c:pt idx="1">
                  <c:v>Post-test</c:v>
                </c:pt>
              </c:strCache>
            </c:strRef>
          </c:cat>
          <c:val>
            <c:numRef>
              <c:f>Sheet1!$B$2:$C$2</c:f>
              <c:numCache>
                <c:formatCode>General</c:formatCode>
                <c:ptCount val="2"/>
                <c:pt idx="0">
                  <c:v>99.26</c:v>
                </c:pt>
                <c:pt idx="1">
                  <c:v>103.3</c:v>
                </c:pt>
              </c:numCache>
            </c:numRef>
          </c:val>
          <c:smooth val="0"/>
        </c:ser>
        <c:ser>
          <c:idx val="1"/>
          <c:order val="1"/>
          <c:tx>
            <c:strRef>
              <c:f>Sheet1!$A$3</c:f>
              <c:strCache>
                <c:ptCount val="1"/>
                <c:pt idx="0">
                  <c:v>  Control (n = 34)</c:v>
                </c:pt>
              </c:strCache>
            </c:strRef>
          </c:tx>
          <c:spPr>
            <a:ln w="63500">
              <a:solidFill>
                <a:srgbClr val="FF0000"/>
              </a:solidFill>
              <a:prstDash val="solid"/>
              <a:headEnd w="sm" len="sm"/>
              <a:tailEnd type="none" w="sm" len="sm"/>
            </a:ln>
          </c:spPr>
          <c:marker>
            <c:symbol val="square"/>
            <c:size val="10"/>
            <c:spPr>
              <a:solidFill>
                <a:srgbClr val="FF0000"/>
              </a:solidFill>
              <a:ln>
                <a:solidFill>
                  <a:schemeClr val="bg2"/>
                </a:solidFill>
              </a:ln>
            </c:spPr>
          </c:marker>
          <c:cat>
            <c:strRef>
              <c:f>Sheet1!$B$1:$C$1</c:f>
              <c:strCache>
                <c:ptCount val="2"/>
                <c:pt idx="0">
                  <c:v>Pre-test</c:v>
                </c:pt>
                <c:pt idx="1">
                  <c:v>Post-test</c:v>
                </c:pt>
              </c:strCache>
            </c:strRef>
          </c:cat>
          <c:val>
            <c:numRef>
              <c:f>Sheet1!$B$3:$C$3</c:f>
              <c:numCache>
                <c:formatCode>General</c:formatCode>
                <c:ptCount val="2"/>
                <c:pt idx="0">
                  <c:v>99.26</c:v>
                </c:pt>
                <c:pt idx="1">
                  <c:v>98.76</c:v>
                </c:pt>
              </c:numCache>
            </c:numRef>
          </c:val>
          <c:smooth val="0"/>
        </c:ser>
        <c:dLbls>
          <c:showLegendKey val="0"/>
          <c:showVal val="0"/>
          <c:showCatName val="0"/>
          <c:showSerName val="0"/>
          <c:showPercent val="0"/>
          <c:showBubbleSize val="0"/>
        </c:dLbls>
        <c:marker val="1"/>
        <c:smooth val="0"/>
        <c:axId val="-2129523896"/>
        <c:axId val="-2129516296"/>
      </c:lineChart>
      <c:catAx>
        <c:axId val="-2129523896"/>
        <c:scaling>
          <c:orientation val="minMax"/>
        </c:scaling>
        <c:delete val="0"/>
        <c:axPos val="b"/>
        <c:title>
          <c:tx>
            <c:rich>
              <a:bodyPr/>
              <a:lstStyle/>
              <a:p>
                <a:pPr>
                  <a:defRPr sz="1694" b="1" i="0" u="none" strike="noStrike" baseline="0">
                    <a:solidFill>
                      <a:schemeClr val="tx1"/>
                    </a:solidFill>
                    <a:latin typeface="Tahoma"/>
                    <a:ea typeface="Tahoma"/>
                    <a:cs typeface="Tahoma"/>
                  </a:defRPr>
                </a:pPr>
                <a:r>
                  <a:rPr lang="en-US"/>
                  <a:t>Assessment Occasion</a:t>
                </a:r>
              </a:p>
            </c:rich>
          </c:tx>
          <c:layout>
            <c:manualLayout>
              <c:xMode val="edge"/>
              <c:yMode val="edge"/>
              <c:x val="0.405707196029777"/>
              <c:y val="0.87914691943128"/>
            </c:manualLayout>
          </c:layout>
          <c:overlay val="0"/>
          <c:spPr>
            <a:noFill/>
            <a:ln w="23900">
              <a:noFill/>
            </a:ln>
          </c:spPr>
        </c:title>
        <c:numFmt formatCode="General" sourceLinked="1"/>
        <c:majorTickMark val="out"/>
        <c:minorTickMark val="none"/>
        <c:tickLblPos val="nextTo"/>
        <c:spPr>
          <a:ln w="2988">
            <a:solidFill>
              <a:schemeClr val="tx1"/>
            </a:solidFill>
            <a:prstDash val="solid"/>
          </a:ln>
        </c:spPr>
        <c:txPr>
          <a:bodyPr rot="0" vert="horz"/>
          <a:lstStyle/>
          <a:p>
            <a:pPr>
              <a:defRPr sz="1694" b="1" i="0" u="none" strike="noStrike" baseline="0">
                <a:solidFill>
                  <a:schemeClr val="tx1"/>
                </a:solidFill>
                <a:latin typeface="Tahoma"/>
                <a:ea typeface="Tahoma"/>
                <a:cs typeface="Tahoma"/>
              </a:defRPr>
            </a:pPr>
            <a:endParaRPr lang="en-US"/>
          </a:p>
        </c:txPr>
        <c:crossAx val="-2129516296"/>
        <c:crosses val="autoZero"/>
        <c:auto val="1"/>
        <c:lblAlgn val="ctr"/>
        <c:lblOffset val="100"/>
        <c:tickLblSkip val="1"/>
        <c:tickMarkSkip val="1"/>
        <c:noMultiLvlLbl val="0"/>
      </c:catAx>
      <c:valAx>
        <c:axId val="-2129516296"/>
        <c:scaling>
          <c:orientation val="minMax"/>
          <c:max val="105.0"/>
          <c:min val="95.0"/>
        </c:scaling>
        <c:delete val="0"/>
        <c:axPos val="l"/>
        <c:majorGridlines>
          <c:spPr>
            <a:ln w="2988">
              <a:solidFill>
                <a:schemeClr val="tx1"/>
              </a:solidFill>
              <a:prstDash val="solid"/>
            </a:ln>
          </c:spPr>
        </c:majorGridlines>
        <c:title>
          <c:tx>
            <c:rich>
              <a:bodyPr/>
              <a:lstStyle/>
              <a:p>
                <a:pPr>
                  <a:defRPr sz="1694" b="1" i="0" u="none" strike="noStrike" baseline="0">
                    <a:solidFill>
                      <a:schemeClr val="tx1"/>
                    </a:solidFill>
                    <a:latin typeface="Tahoma"/>
                    <a:ea typeface="Tahoma"/>
                    <a:cs typeface="Tahoma"/>
                  </a:defRPr>
                </a:pPr>
                <a:r>
                  <a:rPr lang="en-US"/>
                  <a:t>Mean Standard Score</a:t>
                </a:r>
              </a:p>
            </c:rich>
          </c:tx>
          <c:layout>
            <c:manualLayout>
              <c:xMode val="edge"/>
              <c:yMode val="edge"/>
              <c:x val="0.0136476426799007"/>
              <c:y val="0.154028436018957"/>
            </c:manualLayout>
          </c:layout>
          <c:overlay val="0"/>
          <c:spPr>
            <a:noFill/>
            <a:ln w="23900">
              <a:noFill/>
            </a:ln>
          </c:spPr>
        </c:title>
        <c:numFmt formatCode="General" sourceLinked="1"/>
        <c:majorTickMark val="out"/>
        <c:minorTickMark val="none"/>
        <c:tickLblPos val="nextTo"/>
        <c:spPr>
          <a:ln w="2988">
            <a:solidFill>
              <a:schemeClr val="tx1"/>
            </a:solidFill>
            <a:prstDash val="solid"/>
          </a:ln>
        </c:spPr>
        <c:txPr>
          <a:bodyPr rot="0" vert="horz"/>
          <a:lstStyle/>
          <a:p>
            <a:pPr>
              <a:defRPr sz="1694" b="1" i="0" u="none" strike="noStrike" baseline="0">
                <a:solidFill>
                  <a:schemeClr val="tx1"/>
                </a:solidFill>
                <a:latin typeface="Tahoma"/>
                <a:ea typeface="Tahoma"/>
                <a:cs typeface="Tahoma"/>
              </a:defRPr>
            </a:pPr>
            <a:endParaRPr lang="en-US"/>
          </a:p>
        </c:txPr>
        <c:crossAx val="-2129523896"/>
        <c:crosses val="autoZero"/>
        <c:crossBetween val="between"/>
        <c:majorUnit val="1.0"/>
      </c:valAx>
      <c:spPr>
        <a:noFill/>
        <a:ln w="35850">
          <a:solidFill>
            <a:schemeClr val="tx1"/>
          </a:solidFill>
          <a:prstDash val="solid"/>
        </a:ln>
      </c:spPr>
    </c:plotArea>
    <c:legend>
      <c:legendPos val="t"/>
      <c:layout>
        <c:manualLayout>
          <c:xMode val="edge"/>
          <c:yMode val="edge"/>
          <c:x val="0.244416873449132"/>
          <c:y val="0.00710900473933649"/>
          <c:w val="0.646401985111662"/>
          <c:h val="0.09478672985782"/>
        </c:manualLayout>
      </c:layout>
      <c:overlay val="0"/>
      <c:spPr>
        <a:noFill/>
        <a:ln w="35850">
          <a:solidFill>
            <a:schemeClr val="tx1"/>
          </a:solidFill>
          <a:prstDash val="solid"/>
        </a:ln>
      </c:spPr>
      <c:txPr>
        <a:bodyPr/>
        <a:lstStyle/>
        <a:p>
          <a:pPr>
            <a:defRPr sz="1557" b="1" i="0" u="none" strike="noStrike" baseline="0">
              <a:solidFill>
                <a:schemeClr val="tx1"/>
              </a:solidFill>
              <a:latin typeface="Tahoma"/>
              <a:ea typeface="Tahoma"/>
              <a:cs typeface="Tahoma"/>
            </a:defRPr>
          </a:pPr>
          <a:endParaRPr lang="en-US"/>
        </a:p>
      </c:txPr>
    </c:legend>
    <c:plotVisOnly val="1"/>
    <c:dispBlanksAs val="gap"/>
    <c:showDLblsOverMax val="0"/>
  </c:chart>
  <c:spPr>
    <a:noFill/>
    <a:ln>
      <a:noFill/>
    </a:ln>
  </c:spPr>
  <c:txPr>
    <a:bodyPr/>
    <a:lstStyle/>
    <a:p>
      <a:pPr>
        <a:defRPr sz="1694" b="1" i="0" u="none" strike="noStrike" baseline="0">
          <a:solidFill>
            <a:schemeClr val="tx1"/>
          </a:solidFill>
          <a:latin typeface="Tahoma"/>
          <a:ea typeface="Tahoma"/>
          <a:cs typeface="Tahoma"/>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0124069478908"/>
          <c:y val="0.182464454976304"/>
          <c:w val="0.838709677419359"/>
          <c:h val="0.566350710900474"/>
        </c:manualLayout>
      </c:layout>
      <c:lineChart>
        <c:grouping val="standard"/>
        <c:varyColors val="0"/>
        <c:ser>
          <c:idx val="0"/>
          <c:order val="0"/>
          <c:tx>
            <c:strRef>
              <c:f>Sheet1!$A$2</c:f>
              <c:strCache>
                <c:ptCount val="1"/>
                <c:pt idx="0">
                  <c:v>  Tutoring (n = 30)</c:v>
                </c:pt>
              </c:strCache>
            </c:strRef>
          </c:tx>
          <c:spPr>
            <a:ln w="63500">
              <a:solidFill>
                <a:srgbClr val="0000FF"/>
              </a:solidFill>
              <a:prstDash val="solid"/>
              <a:headEnd w="sm" len="sm"/>
              <a:tailEnd type="triangle"/>
            </a:ln>
          </c:spPr>
          <c:marker>
            <c:symbol val="triangle"/>
            <c:size val="11"/>
            <c:spPr>
              <a:solidFill>
                <a:srgbClr val="0000FF"/>
              </a:solidFill>
              <a:ln>
                <a:solidFill>
                  <a:srgbClr val="0000FF"/>
                </a:solidFill>
                <a:prstDash val="solid"/>
              </a:ln>
            </c:spPr>
          </c:marker>
          <c:dPt>
            <c:idx val="1"/>
            <c:bubble3D val="0"/>
            <c:spPr>
              <a:ln w="63500">
                <a:solidFill>
                  <a:srgbClr val="0000FF"/>
                </a:solidFill>
                <a:prstDash val="solid"/>
                <a:headEnd w="sm" len="sm"/>
                <a:tailEnd type="none" w="sm" len="sm"/>
              </a:ln>
            </c:spPr>
          </c:dPt>
          <c:cat>
            <c:strRef>
              <c:f>Sheet1!$B$1:$C$1</c:f>
              <c:strCache>
                <c:ptCount val="2"/>
                <c:pt idx="0">
                  <c:v>Pre-test</c:v>
                </c:pt>
                <c:pt idx="1">
                  <c:v>Post-test</c:v>
                </c:pt>
              </c:strCache>
            </c:strRef>
          </c:cat>
          <c:val>
            <c:numRef>
              <c:f>Sheet1!$B$2:$C$2</c:f>
              <c:numCache>
                <c:formatCode>General</c:formatCode>
                <c:ptCount val="2"/>
                <c:pt idx="0">
                  <c:v>97.7</c:v>
                </c:pt>
                <c:pt idx="1">
                  <c:v>103.3</c:v>
                </c:pt>
              </c:numCache>
            </c:numRef>
          </c:val>
          <c:smooth val="0"/>
        </c:ser>
        <c:ser>
          <c:idx val="1"/>
          <c:order val="1"/>
          <c:tx>
            <c:strRef>
              <c:f>Sheet1!$A$3</c:f>
              <c:strCache>
                <c:ptCount val="1"/>
                <c:pt idx="0">
                  <c:v>  Control (n = 34)</c:v>
                </c:pt>
              </c:strCache>
            </c:strRef>
          </c:tx>
          <c:spPr>
            <a:ln w="63500">
              <a:solidFill>
                <a:srgbClr val="FF0000"/>
              </a:solidFill>
              <a:prstDash val="solid"/>
              <a:headEnd w="sm" len="sm"/>
              <a:tailEnd type="none" w="lg" len="med"/>
            </a:ln>
          </c:spPr>
          <c:marker>
            <c:symbol val="square"/>
            <c:size val="11"/>
            <c:spPr>
              <a:solidFill>
                <a:srgbClr val="FF0000"/>
              </a:solidFill>
              <a:ln>
                <a:solidFill>
                  <a:srgbClr val="FF0000"/>
                </a:solidFill>
                <a:prstDash val="solid"/>
              </a:ln>
            </c:spPr>
          </c:marker>
          <c:cat>
            <c:strRef>
              <c:f>Sheet1!$B$1:$C$1</c:f>
              <c:strCache>
                <c:ptCount val="2"/>
                <c:pt idx="0">
                  <c:v>Pre-test</c:v>
                </c:pt>
                <c:pt idx="1">
                  <c:v>Post-test</c:v>
                </c:pt>
              </c:strCache>
            </c:strRef>
          </c:cat>
          <c:val>
            <c:numRef>
              <c:f>Sheet1!$B$3:$C$3</c:f>
              <c:numCache>
                <c:formatCode>General</c:formatCode>
                <c:ptCount val="2"/>
                <c:pt idx="0">
                  <c:v>97.7</c:v>
                </c:pt>
                <c:pt idx="1">
                  <c:v>98.76</c:v>
                </c:pt>
              </c:numCache>
            </c:numRef>
          </c:val>
          <c:smooth val="0"/>
        </c:ser>
        <c:dLbls>
          <c:showLegendKey val="0"/>
          <c:showVal val="0"/>
          <c:showCatName val="0"/>
          <c:showSerName val="0"/>
          <c:showPercent val="0"/>
          <c:showBubbleSize val="0"/>
        </c:dLbls>
        <c:marker val="1"/>
        <c:smooth val="0"/>
        <c:axId val="-2129430584"/>
        <c:axId val="-2129422872"/>
      </c:lineChart>
      <c:catAx>
        <c:axId val="-2129430584"/>
        <c:scaling>
          <c:orientation val="minMax"/>
        </c:scaling>
        <c:delete val="0"/>
        <c:axPos val="b"/>
        <c:title>
          <c:tx>
            <c:rich>
              <a:bodyPr/>
              <a:lstStyle/>
              <a:p>
                <a:pPr>
                  <a:defRPr sz="1694" b="1" i="0" u="none" strike="noStrike" baseline="0">
                    <a:solidFill>
                      <a:schemeClr val="tx1"/>
                    </a:solidFill>
                    <a:latin typeface="Tahoma"/>
                    <a:ea typeface="Tahoma"/>
                    <a:cs typeface="Tahoma"/>
                  </a:defRPr>
                </a:pPr>
                <a:r>
                  <a:rPr lang="en-US"/>
                  <a:t>Assessment Occasion</a:t>
                </a:r>
              </a:p>
            </c:rich>
          </c:tx>
          <c:layout>
            <c:manualLayout>
              <c:xMode val="edge"/>
              <c:yMode val="edge"/>
              <c:x val="0.405707196029777"/>
              <c:y val="0.87914691943128"/>
            </c:manualLayout>
          </c:layout>
          <c:overlay val="0"/>
          <c:spPr>
            <a:noFill/>
            <a:ln w="23900">
              <a:noFill/>
            </a:ln>
          </c:spPr>
        </c:title>
        <c:numFmt formatCode="General" sourceLinked="1"/>
        <c:majorTickMark val="out"/>
        <c:minorTickMark val="none"/>
        <c:tickLblPos val="nextTo"/>
        <c:spPr>
          <a:ln w="2988">
            <a:solidFill>
              <a:schemeClr val="tx1"/>
            </a:solidFill>
            <a:prstDash val="solid"/>
          </a:ln>
        </c:spPr>
        <c:txPr>
          <a:bodyPr rot="0" vert="horz"/>
          <a:lstStyle/>
          <a:p>
            <a:pPr>
              <a:defRPr sz="1694" b="1" i="0" u="none" strike="noStrike" baseline="0">
                <a:solidFill>
                  <a:schemeClr val="tx1"/>
                </a:solidFill>
                <a:latin typeface="Tahoma"/>
                <a:ea typeface="Tahoma"/>
                <a:cs typeface="Tahoma"/>
              </a:defRPr>
            </a:pPr>
            <a:endParaRPr lang="en-US"/>
          </a:p>
        </c:txPr>
        <c:crossAx val="-2129422872"/>
        <c:crosses val="autoZero"/>
        <c:auto val="1"/>
        <c:lblAlgn val="ctr"/>
        <c:lblOffset val="100"/>
        <c:tickLblSkip val="1"/>
        <c:tickMarkSkip val="1"/>
        <c:noMultiLvlLbl val="0"/>
      </c:catAx>
      <c:valAx>
        <c:axId val="-2129422872"/>
        <c:scaling>
          <c:orientation val="minMax"/>
          <c:max val="105.0"/>
          <c:min val="95.0"/>
        </c:scaling>
        <c:delete val="0"/>
        <c:axPos val="l"/>
        <c:majorGridlines>
          <c:spPr>
            <a:ln w="2988">
              <a:solidFill>
                <a:schemeClr val="tx1"/>
              </a:solidFill>
              <a:prstDash val="solid"/>
            </a:ln>
          </c:spPr>
        </c:majorGridlines>
        <c:title>
          <c:tx>
            <c:rich>
              <a:bodyPr/>
              <a:lstStyle/>
              <a:p>
                <a:pPr>
                  <a:defRPr sz="1694" b="1" i="0" u="none" strike="noStrike" baseline="0">
                    <a:solidFill>
                      <a:schemeClr val="tx1"/>
                    </a:solidFill>
                    <a:latin typeface="Tahoma"/>
                    <a:ea typeface="Tahoma"/>
                    <a:cs typeface="Tahoma"/>
                  </a:defRPr>
                </a:pPr>
                <a:r>
                  <a:rPr lang="en-US"/>
                  <a:t>Mean Standard Score</a:t>
                </a:r>
              </a:p>
            </c:rich>
          </c:tx>
          <c:layout>
            <c:manualLayout>
              <c:xMode val="edge"/>
              <c:yMode val="edge"/>
              <c:x val="0.0136476426799007"/>
              <c:y val="0.154028436018957"/>
            </c:manualLayout>
          </c:layout>
          <c:overlay val="0"/>
          <c:spPr>
            <a:noFill/>
            <a:ln w="23900">
              <a:noFill/>
            </a:ln>
          </c:spPr>
        </c:title>
        <c:numFmt formatCode="General" sourceLinked="1"/>
        <c:majorTickMark val="out"/>
        <c:minorTickMark val="none"/>
        <c:tickLblPos val="nextTo"/>
        <c:spPr>
          <a:ln w="2988">
            <a:solidFill>
              <a:schemeClr val="tx1"/>
            </a:solidFill>
            <a:prstDash val="solid"/>
            <a:tailEnd type="stealth"/>
          </a:ln>
        </c:spPr>
        <c:txPr>
          <a:bodyPr rot="0" vert="horz"/>
          <a:lstStyle/>
          <a:p>
            <a:pPr>
              <a:defRPr sz="1694" b="1" i="0" u="none" strike="noStrike" baseline="0">
                <a:solidFill>
                  <a:schemeClr val="tx1"/>
                </a:solidFill>
                <a:latin typeface="Tahoma"/>
                <a:ea typeface="Tahoma"/>
                <a:cs typeface="Tahoma"/>
              </a:defRPr>
            </a:pPr>
            <a:endParaRPr lang="en-US"/>
          </a:p>
        </c:txPr>
        <c:crossAx val="-2129430584"/>
        <c:crosses val="autoZero"/>
        <c:crossBetween val="between"/>
        <c:majorUnit val="1.0"/>
      </c:valAx>
      <c:spPr>
        <a:noFill/>
        <a:ln w="35850">
          <a:solidFill>
            <a:schemeClr val="tx1"/>
          </a:solidFill>
          <a:prstDash val="solid"/>
        </a:ln>
      </c:spPr>
    </c:plotArea>
    <c:legend>
      <c:legendPos val="t"/>
      <c:layout>
        <c:manualLayout>
          <c:xMode val="edge"/>
          <c:yMode val="edge"/>
          <c:x val="0.244416873449132"/>
          <c:y val="0.00710900473933649"/>
          <c:w val="0.646401985111662"/>
          <c:h val="0.09478672985782"/>
        </c:manualLayout>
      </c:layout>
      <c:overlay val="0"/>
      <c:spPr>
        <a:noFill/>
        <a:ln w="35850">
          <a:solidFill>
            <a:schemeClr val="tx1"/>
          </a:solidFill>
          <a:prstDash val="solid"/>
        </a:ln>
      </c:spPr>
      <c:txPr>
        <a:bodyPr/>
        <a:lstStyle/>
        <a:p>
          <a:pPr>
            <a:defRPr sz="1557" b="1" i="0" u="none" strike="noStrike" baseline="0">
              <a:solidFill>
                <a:schemeClr val="tx1"/>
              </a:solidFill>
              <a:latin typeface="Tahoma"/>
              <a:ea typeface="Tahoma"/>
              <a:cs typeface="Tahoma"/>
            </a:defRPr>
          </a:pPr>
          <a:endParaRPr lang="en-US"/>
        </a:p>
      </c:txPr>
    </c:legend>
    <c:plotVisOnly val="1"/>
    <c:dispBlanksAs val="gap"/>
    <c:showDLblsOverMax val="0"/>
  </c:chart>
  <c:spPr>
    <a:noFill/>
    <a:ln>
      <a:noFill/>
    </a:ln>
  </c:spPr>
  <c:txPr>
    <a:bodyPr/>
    <a:lstStyle/>
    <a:p>
      <a:pPr>
        <a:defRPr sz="1694" b="1" i="0" u="none" strike="noStrike" baseline="0">
          <a:solidFill>
            <a:schemeClr val="tx1"/>
          </a:solidFill>
          <a:latin typeface="Tahoma"/>
          <a:ea typeface="Tahoma"/>
          <a:cs typeface="Tahoma"/>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0124069478908"/>
          <c:y val="0.182464454976304"/>
          <c:w val="0.838709677419359"/>
          <c:h val="0.566350710900474"/>
        </c:manualLayout>
      </c:layout>
      <c:lineChart>
        <c:grouping val="standard"/>
        <c:varyColors val="0"/>
        <c:ser>
          <c:idx val="0"/>
          <c:order val="0"/>
          <c:tx>
            <c:strRef>
              <c:f>Sheet1!$A$2</c:f>
              <c:strCache>
                <c:ptCount val="1"/>
                <c:pt idx="0">
                  <c:v>  Tutoring (n = 30)</c:v>
                </c:pt>
              </c:strCache>
            </c:strRef>
          </c:tx>
          <c:spPr>
            <a:ln w="63500">
              <a:solidFill>
                <a:srgbClr val="0000FF"/>
              </a:solidFill>
              <a:prstDash val="solid"/>
              <a:headEnd w="sm" len="sm"/>
              <a:tailEnd type="none" w="sm" len="sm"/>
            </a:ln>
          </c:spPr>
          <c:marker>
            <c:symbol val="triangle"/>
            <c:size val="11"/>
            <c:spPr>
              <a:solidFill>
                <a:srgbClr val="0000FF"/>
              </a:solidFill>
              <a:ln>
                <a:solidFill>
                  <a:srgbClr val="0000FF"/>
                </a:solidFill>
                <a:prstDash val="solid"/>
              </a:ln>
            </c:spPr>
          </c:marker>
          <c:cat>
            <c:strRef>
              <c:f>Sheet1!$B$1:$C$1</c:f>
              <c:strCache>
                <c:ptCount val="2"/>
                <c:pt idx="0">
                  <c:v>Pre-test</c:v>
                </c:pt>
                <c:pt idx="1">
                  <c:v>Post-test</c:v>
                </c:pt>
              </c:strCache>
            </c:strRef>
          </c:cat>
          <c:val>
            <c:numRef>
              <c:f>Sheet1!$B$2:$C$2</c:f>
              <c:numCache>
                <c:formatCode>General</c:formatCode>
                <c:ptCount val="2"/>
                <c:pt idx="0">
                  <c:v>97.54</c:v>
                </c:pt>
                <c:pt idx="1">
                  <c:v>98.41000000000002</c:v>
                </c:pt>
              </c:numCache>
            </c:numRef>
          </c:val>
          <c:smooth val="0"/>
        </c:ser>
        <c:ser>
          <c:idx val="1"/>
          <c:order val="1"/>
          <c:tx>
            <c:strRef>
              <c:f>Sheet1!$A$3</c:f>
              <c:strCache>
                <c:ptCount val="1"/>
                <c:pt idx="0">
                  <c:v>  Control (n = 34)</c:v>
                </c:pt>
              </c:strCache>
            </c:strRef>
          </c:tx>
          <c:spPr>
            <a:ln w="63500">
              <a:solidFill>
                <a:srgbClr val="FF0000"/>
              </a:solidFill>
              <a:prstDash val="solid"/>
              <a:headEnd w="sm" len="sm"/>
              <a:tailEnd type="none" w="sm" len="sm"/>
            </a:ln>
          </c:spPr>
          <c:marker>
            <c:symbol val="square"/>
            <c:size val="11"/>
            <c:spPr>
              <a:solidFill>
                <a:srgbClr val="FF0000"/>
              </a:solidFill>
              <a:ln>
                <a:solidFill>
                  <a:srgbClr val="FF0000"/>
                </a:solidFill>
                <a:prstDash val="solid"/>
              </a:ln>
            </c:spPr>
          </c:marker>
          <c:cat>
            <c:strRef>
              <c:f>Sheet1!$B$1:$C$1</c:f>
              <c:strCache>
                <c:ptCount val="2"/>
                <c:pt idx="0">
                  <c:v>Pre-test</c:v>
                </c:pt>
                <c:pt idx="1">
                  <c:v>Post-test</c:v>
                </c:pt>
              </c:strCache>
            </c:strRef>
          </c:cat>
          <c:val>
            <c:numRef>
              <c:f>Sheet1!$B$3:$C$3</c:f>
              <c:numCache>
                <c:formatCode>General</c:formatCode>
                <c:ptCount val="2"/>
                <c:pt idx="0">
                  <c:v>97.54</c:v>
                </c:pt>
                <c:pt idx="1">
                  <c:v>98.93</c:v>
                </c:pt>
              </c:numCache>
            </c:numRef>
          </c:val>
          <c:smooth val="0"/>
        </c:ser>
        <c:dLbls>
          <c:showLegendKey val="0"/>
          <c:showVal val="0"/>
          <c:showCatName val="0"/>
          <c:showSerName val="0"/>
          <c:showPercent val="0"/>
          <c:showBubbleSize val="0"/>
        </c:dLbls>
        <c:marker val="1"/>
        <c:smooth val="0"/>
        <c:axId val="-2126422424"/>
        <c:axId val="-2126414632"/>
      </c:lineChart>
      <c:catAx>
        <c:axId val="-2126422424"/>
        <c:scaling>
          <c:orientation val="minMax"/>
        </c:scaling>
        <c:delete val="0"/>
        <c:axPos val="b"/>
        <c:title>
          <c:tx>
            <c:rich>
              <a:bodyPr/>
              <a:lstStyle/>
              <a:p>
                <a:pPr>
                  <a:defRPr sz="1694" b="1" i="0" u="none" strike="noStrike" baseline="0">
                    <a:solidFill>
                      <a:schemeClr val="tx1"/>
                    </a:solidFill>
                    <a:latin typeface="Tahoma"/>
                    <a:ea typeface="Tahoma"/>
                    <a:cs typeface="Tahoma"/>
                  </a:defRPr>
                </a:pPr>
                <a:r>
                  <a:rPr lang="en-US"/>
                  <a:t>Assessment Occasion</a:t>
                </a:r>
              </a:p>
            </c:rich>
          </c:tx>
          <c:layout>
            <c:manualLayout>
              <c:xMode val="edge"/>
              <c:yMode val="edge"/>
              <c:x val="0.405707196029777"/>
              <c:y val="0.87914691943128"/>
            </c:manualLayout>
          </c:layout>
          <c:overlay val="0"/>
          <c:spPr>
            <a:noFill/>
            <a:ln w="23900">
              <a:noFill/>
            </a:ln>
          </c:spPr>
        </c:title>
        <c:numFmt formatCode="General" sourceLinked="1"/>
        <c:majorTickMark val="out"/>
        <c:minorTickMark val="none"/>
        <c:tickLblPos val="nextTo"/>
        <c:spPr>
          <a:ln w="2988">
            <a:solidFill>
              <a:schemeClr val="tx1"/>
            </a:solidFill>
            <a:prstDash val="solid"/>
          </a:ln>
        </c:spPr>
        <c:txPr>
          <a:bodyPr rot="0" vert="horz"/>
          <a:lstStyle/>
          <a:p>
            <a:pPr>
              <a:defRPr sz="1694" b="1" i="0" u="none" strike="noStrike" baseline="0">
                <a:solidFill>
                  <a:schemeClr val="tx1"/>
                </a:solidFill>
                <a:latin typeface="Tahoma"/>
                <a:ea typeface="Tahoma"/>
                <a:cs typeface="Tahoma"/>
              </a:defRPr>
            </a:pPr>
            <a:endParaRPr lang="en-US"/>
          </a:p>
        </c:txPr>
        <c:crossAx val="-2126414632"/>
        <c:crosses val="autoZero"/>
        <c:auto val="1"/>
        <c:lblAlgn val="ctr"/>
        <c:lblOffset val="100"/>
        <c:tickLblSkip val="1"/>
        <c:tickMarkSkip val="1"/>
        <c:noMultiLvlLbl val="0"/>
      </c:catAx>
      <c:valAx>
        <c:axId val="-2126414632"/>
        <c:scaling>
          <c:orientation val="minMax"/>
          <c:max val="105.0"/>
          <c:min val="95.0"/>
        </c:scaling>
        <c:delete val="0"/>
        <c:axPos val="l"/>
        <c:majorGridlines>
          <c:spPr>
            <a:ln w="2988">
              <a:solidFill>
                <a:schemeClr val="tx1"/>
              </a:solidFill>
              <a:prstDash val="solid"/>
            </a:ln>
          </c:spPr>
        </c:majorGridlines>
        <c:title>
          <c:tx>
            <c:rich>
              <a:bodyPr/>
              <a:lstStyle/>
              <a:p>
                <a:pPr>
                  <a:defRPr sz="1694" b="1" i="0" u="none" strike="noStrike" baseline="0">
                    <a:solidFill>
                      <a:schemeClr val="tx1"/>
                    </a:solidFill>
                    <a:latin typeface="Tahoma"/>
                    <a:ea typeface="Tahoma"/>
                    <a:cs typeface="Tahoma"/>
                  </a:defRPr>
                </a:pPr>
                <a:r>
                  <a:rPr lang="en-US"/>
                  <a:t>Mean Standard Score</a:t>
                </a:r>
              </a:p>
            </c:rich>
          </c:tx>
          <c:layout>
            <c:manualLayout>
              <c:xMode val="edge"/>
              <c:yMode val="edge"/>
              <c:x val="0.0136476426799007"/>
              <c:y val="0.154028436018957"/>
            </c:manualLayout>
          </c:layout>
          <c:overlay val="0"/>
          <c:spPr>
            <a:noFill/>
            <a:ln w="23900">
              <a:noFill/>
            </a:ln>
          </c:spPr>
        </c:title>
        <c:numFmt formatCode="General" sourceLinked="1"/>
        <c:majorTickMark val="out"/>
        <c:minorTickMark val="none"/>
        <c:tickLblPos val="nextTo"/>
        <c:spPr>
          <a:ln w="2988">
            <a:solidFill>
              <a:schemeClr val="tx1"/>
            </a:solidFill>
            <a:prstDash val="solid"/>
          </a:ln>
        </c:spPr>
        <c:txPr>
          <a:bodyPr rot="0" vert="horz"/>
          <a:lstStyle/>
          <a:p>
            <a:pPr>
              <a:defRPr sz="1694" b="1" i="0" u="none" strike="noStrike" baseline="0">
                <a:solidFill>
                  <a:schemeClr val="tx1"/>
                </a:solidFill>
                <a:latin typeface="Tahoma"/>
                <a:ea typeface="Tahoma"/>
                <a:cs typeface="Tahoma"/>
              </a:defRPr>
            </a:pPr>
            <a:endParaRPr lang="en-US"/>
          </a:p>
        </c:txPr>
        <c:crossAx val="-2126422424"/>
        <c:crosses val="autoZero"/>
        <c:crossBetween val="between"/>
        <c:majorUnit val="1.0"/>
      </c:valAx>
      <c:spPr>
        <a:noFill/>
        <a:ln w="35850">
          <a:solidFill>
            <a:schemeClr val="tx1"/>
          </a:solidFill>
          <a:prstDash val="solid"/>
        </a:ln>
      </c:spPr>
    </c:plotArea>
    <c:legend>
      <c:legendPos val="t"/>
      <c:layout>
        <c:manualLayout>
          <c:xMode val="edge"/>
          <c:yMode val="edge"/>
          <c:x val="0.244416873449132"/>
          <c:y val="0.00710900473933649"/>
          <c:w val="0.646401985111662"/>
          <c:h val="0.09478672985782"/>
        </c:manualLayout>
      </c:layout>
      <c:overlay val="0"/>
      <c:spPr>
        <a:noFill/>
        <a:ln w="35850">
          <a:solidFill>
            <a:schemeClr val="tx1"/>
          </a:solidFill>
          <a:prstDash val="solid"/>
        </a:ln>
      </c:spPr>
      <c:txPr>
        <a:bodyPr/>
        <a:lstStyle/>
        <a:p>
          <a:pPr>
            <a:defRPr sz="1557" b="1" i="0" u="none" strike="noStrike" baseline="0">
              <a:solidFill>
                <a:schemeClr val="tx1"/>
              </a:solidFill>
              <a:latin typeface="Tahoma"/>
              <a:ea typeface="Tahoma"/>
              <a:cs typeface="Tahoma"/>
            </a:defRPr>
          </a:pPr>
          <a:endParaRPr lang="en-US"/>
        </a:p>
      </c:txPr>
    </c:legend>
    <c:plotVisOnly val="1"/>
    <c:dispBlanksAs val="gap"/>
    <c:showDLblsOverMax val="0"/>
  </c:chart>
  <c:spPr>
    <a:noFill/>
    <a:ln>
      <a:noFill/>
    </a:ln>
  </c:spPr>
  <c:txPr>
    <a:bodyPr/>
    <a:lstStyle/>
    <a:p>
      <a:pPr>
        <a:defRPr sz="1694" b="1" i="0" u="none" strike="noStrike" baseline="0">
          <a:solidFill>
            <a:schemeClr val="tx1"/>
          </a:solidFill>
          <a:latin typeface="Tahoma"/>
          <a:ea typeface="Tahoma"/>
          <a:cs typeface="Tahoma"/>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151364764268"/>
          <c:y val="0.182464454976304"/>
          <c:w val="0.857320099255586"/>
          <c:h val="0.566350710900474"/>
        </c:manualLayout>
      </c:layout>
      <c:lineChart>
        <c:grouping val="standard"/>
        <c:varyColors val="0"/>
        <c:ser>
          <c:idx val="0"/>
          <c:order val="0"/>
          <c:tx>
            <c:strRef>
              <c:f>Sheet1!$A$2</c:f>
              <c:strCache>
                <c:ptCount val="1"/>
                <c:pt idx="0">
                  <c:v>  Tutoring (n = 30)</c:v>
                </c:pt>
              </c:strCache>
            </c:strRef>
          </c:tx>
          <c:spPr>
            <a:ln w="63500">
              <a:solidFill>
                <a:srgbClr val="0000FF"/>
              </a:solidFill>
              <a:prstDash val="solid"/>
              <a:headEnd w="sm" len="sm"/>
              <a:tailEnd type="none" w="sm" len="sm"/>
            </a:ln>
          </c:spPr>
          <c:marker>
            <c:symbol val="triangle"/>
            <c:size val="11"/>
            <c:spPr>
              <a:solidFill>
                <a:srgbClr val="0000FF"/>
              </a:solidFill>
              <a:ln>
                <a:solidFill>
                  <a:srgbClr val="0000FF"/>
                </a:solidFill>
                <a:prstDash val="solid"/>
              </a:ln>
            </c:spPr>
          </c:marker>
          <c:cat>
            <c:strRef>
              <c:f>Sheet1!$B$1:$C$1</c:f>
              <c:strCache>
                <c:ptCount val="2"/>
                <c:pt idx="0">
                  <c:v>Pre-test</c:v>
                </c:pt>
                <c:pt idx="1">
                  <c:v>Post-test</c:v>
                </c:pt>
              </c:strCache>
            </c:strRef>
          </c:cat>
          <c:val>
            <c:numRef>
              <c:f>Sheet1!$B$2:$C$2</c:f>
              <c:numCache>
                <c:formatCode>General</c:formatCode>
                <c:ptCount val="2"/>
                <c:pt idx="0">
                  <c:v>87.32</c:v>
                </c:pt>
                <c:pt idx="1">
                  <c:v>92.06</c:v>
                </c:pt>
              </c:numCache>
            </c:numRef>
          </c:val>
          <c:smooth val="1"/>
        </c:ser>
        <c:ser>
          <c:idx val="1"/>
          <c:order val="1"/>
          <c:tx>
            <c:strRef>
              <c:f>Sheet1!$A$3</c:f>
              <c:strCache>
                <c:ptCount val="1"/>
                <c:pt idx="0">
                  <c:v>  Control (n = 34)</c:v>
                </c:pt>
              </c:strCache>
            </c:strRef>
          </c:tx>
          <c:spPr>
            <a:ln w="63500">
              <a:solidFill>
                <a:srgbClr val="FF0000"/>
              </a:solidFill>
              <a:prstDash val="solid"/>
              <a:headEnd w="sm" len="sm"/>
              <a:tailEnd type="none" w="sm" len="sm"/>
            </a:ln>
          </c:spPr>
          <c:marker>
            <c:symbol val="square"/>
            <c:size val="11"/>
            <c:spPr>
              <a:solidFill>
                <a:srgbClr val="FF0000"/>
              </a:solidFill>
              <a:ln>
                <a:solidFill>
                  <a:srgbClr val="FF0000"/>
                </a:solidFill>
                <a:prstDash val="solid"/>
              </a:ln>
            </c:spPr>
          </c:marker>
          <c:cat>
            <c:strRef>
              <c:f>Sheet1!$B$1:$C$1</c:f>
              <c:strCache>
                <c:ptCount val="2"/>
                <c:pt idx="0">
                  <c:v>Pre-test</c:v>
                </c:pt>
                <c:pt idx="1">
                  <c:v>Post-test</c:v>
                </c:pt>
              </c:strCache>
            </c:strRef>
          </c:cat>
          <c:val>
            <c:numRef>
              <c:f>Sheet1!$B$3:$C$3</c:f>
              <c:numCache>
                <c:formatCode>General</c:formatCode>
                <c:ptCount val="2"/>
                <c:pt idx="0">
                  <c:v>87.32</c:v>
                </c:pt>
                <c:pt idx="1">
                  <c:v>86.25</c:v>
                </c:pt>
              </c:numCache>
            </c:numRef>
          </c:val>
          <c:smooth val="0"/>
        </c:ser>
        <c:dLbls>
          <c:showLegendKey val="0"/>
          <c:showVal val="0"/>
          <c:showCatName val="0"/>
          <c:showSerName val="0"/>
          <c:showPercent val="0"/>
          <c:showBubbleSize val="0"/>
        </c:dLbls>
        <c:marker val="1"/>
        <c:smooth val="0"/>
        <c:axId val="-2126345528"/>
        <c:axId val="-2126337736"/>
      </c:lineChart>
      <c:catAx>
        <c:axId val="-2126345528"/>
        <c:scaling>
          <c:orientation val="minMax"/>
        </c:scaling>
        <c:delete val="0"/>
        <c:axPos val="b"/>
        <c:title>
          <c:tx>
            <c:rich>
              <a:bodyPr/>
              <a:lstStyle/>
              <a:p>
                <a:pPr>
                  <a:defRPr sz="1694" b="1" i="0" u="none" strike="noStrike" baseline="0">
                    <a:solidFill>
                      <a:schemeClr val="tx1"/>
                    </a:solidFill>
                    <a:latin typeface="Tahoma"/>
                    <a:ea typeface="Tahoma"/>
                    <a:cs typeface="Tahoma"/>
                  </a:defRPr>
                </a:pPr>
                <a:r>
                  <a:rPr lang="en-US"/>
                  <a:t>Assessment Occasion</a:t>
                </a:r>
              </a:p>
            </c:rich>
          </c:tx>
          <c:layout>
            <c:manualLayout>
              <c:xMode val="edge"/>
              <c:yMode val="edge"/>
              <c:x val="0.395781637717122"/>
              <c:y val="0.87914691943128"/>
            </c:manualLayout>
          </c:layout>
          <c:overlay val="0"/>
          <c:spPr>
            <a:noFill/>
            <a:ln w="23900">
              <a:noFill/>
            </a:ln>
          </c:spPr>
        </c:title>
        <c:numFmt formatCode="General" sourceLinked="1"/>
        <c:majorTickMark val="out"/>
        <c:minorTickMark val="none"/>
        <c:tickLblPos val="nextTo"/>
        <c:spPr>
          <a:ln w="2988">
            <a:solidFill>
              <a:schemeClr val="tx1"/>
            </a:solidFill>
            <a:prstDash val="solid"/>
          </a:ln>
        </c:spPr>
        <c:txPr>
          <a:bodyPr rot="0" vert="horz"/>
          <a:lstStyle/>
          <a:p>
            <a:pPr>
              <a:defRPr sz="1694" b="1" i="0" u="none" strike="noStrike" baseline="0">
                <a:solidFill>
                  <a:schemeClr val="tx1"/>
                </a:solidFill>
                <a:latin typeface="Tahoma"/>
                <a:ea typeface="Tahoma"/>
                <a:cs typeface="Tahoma"/>
              </a:defRPr>
            </a:pPr>
            <a:endParaRPr lang="en-US"/>
          </a:p>
        </c:txPr>
        <c:crossAx val="-2126337736"/>
        <c:crosses val="autoZero"/>
        <c:auto val="1"/>
        <c:lblAlgn val="ctr"/>
        <c:lblOffset val="100"/>
        <c:tickLblSkip val="1"/>
        <c:tickMarkSkip val="1"/>
        <c:noMultiLvlLbl val="0"/>
      </c:catAx>
      <c:valAx>
        <c:axId val="-2126337736"/>
        <c:scaling>
          <c:orientation val="minMax"/>
          <c:max val="95.0"/>
          <c:min val="83.0"/>
        </c:scaling>
        <c:delete val="0"/>
        <c:axPos val="l"/>
        <c:majorGridlines>
          <c:spPr>
            <a:ln w="2988">
              <a:solidFill>
                <a:schemeClr val="tx1"/>
              </a:solidFill>
              <a:prstDash val="solid"/>
            </a:ln>
          </c:spPr>
        </c:majorGridlines>
        <c:title>
          <c:tx>
            <c:rich>
              <a:bodyPr/>
              <a:lstStyle/>
              <a:p>
                <a:pPr>
                  <a:defRPr sz="1694" b="1" i="0" u="none" strike="noStrike" baseline="0">
                    <a:solidFill>
                      <a:schemeClr val="tx1"/>
                    </a:solidFill>
                    <a:latin typeface="Tahoma"/>
                    <a:ea typeface="Tahoma"/>
                    <a:cs typeface="Tahoma"/>
                  </a:defRPr>
                </a:pPr>
                <a:r>
                  <a:rPr lang="en-US"/>
                  <a:t>Mean Standard Score</a:t>
                </a:r>
              </a:p>
            </c:rich>
          </c:tx>
          <c:layout>
            <c:manualLayout>
              <c:xMode val="edge"/>
              <c:yMode val="edge"/>
              <c:x val="0.0136476426799007"/>
              <c:y val="0.154028436018957"/>
            </c:manualLayout>
          </c:layout>
          <c:overlay val="0"/>
          <c:spPr>
            <a:noFill/>
            <a:ln w="23900">
              <a:noFill/>
            </a:ln>
          </c:spPr>
        </c:title>
        <c:numFmt formatCode="General" sourceLinked="1"/>
        <c:majorTickMark val="out"/>
        <c:minorTickMark val="none"/>
        <c:tickLblPos val="nextTo"/>
        <c:spPr>
          <a:ln w="2988">
            <a:solidFill>
              <a:schemeClr val="tx1"/>
            </a:solidFill>
            <a:prstDash val="solid"/>
          </a:ln>
        </c:spPr>
        <c:txPr>
          <a:bodyPr rot="0" vert="horz"/>
          <a:lstStyle/>
          <a:p>
            <a:pPr>
              <a:defRPr sz="1694" b="1" i="0" u="none" strike="noStrike" baseline="0">
                <a:solidFill>
                  <a:schemeClr val="tx1"/>
                </a:solidFill>
                <a:latin typeface="Tahoma"/>
                <a:ea typeface="Tahoma"/>
                <a:cs typeface="Tahoma"/>
              </a:defRPr>
            </a:pPr>
            <a:endParaRPr lang="en-US"/>
          </a:p>
        </c:txPr>
        <c:crossAx val="-2126345528"/>
        <c:crosses val="autoZero"/>
        <c:crossBetween val="between"/>
        <c:majorUnit val="1.0"/>
      </c:valAx>
      <c:spPr>
        <a:noFill/>
        <a:ln w="35850">
          <a:solidFill>
            <a:schemeClr val="tx1"/>
          </a:solidFill>
          <a:prstDash val="solid"/>
        </a:ln>
      </c:spPr>
    </c:plotArea>
    <c:legend>
      <c:legendPos val="t"/>
      <c:layout>
        <c:manualLayout>
          <c:xMode val="edge"/>
          <c:yMode val="edge"/>
          <c:x val="0.235732009925558"/>
          <c:y val="0.00710900473933649"/>
          <c:w val="0.646401985111662"/>
          <c:h val="0.09478672985782"/>
        </c:manualLayout>
      </c:layout>
      <c:overlay val="0"/>
      <c:spPr>
        <a:noFill/>
        <a:ln w="35850">
          <a:solidFill>
            <a:schemeClr val="tx1"/>
          </a:solidFill>
          <a:prstDash val="solid"/>
        </a:ln>
      </c:spPr>
      <c:txPr>
        <a:bodyPr/>
        <a:lstStyle/>
        <a:p>
          <a:pPr>
            <a:defRPr sz="1557" b="1" i="0" u="none" strike="noStrike" baseline="0">
              <a:solidFill>
                <a:schemeClr val="tx1"/>
              </a:solidFill>
              <a:latin typeface="Tahoma"/>
              <a:ea typeface="Tahoma"/>
              <a:cs typeface="Tahoma"/>
            </a:defRPr>
          </a:pPr>
          <a:endParaRPr lang="en-US"/>
        </a:p>
      </c:txPr>
    </c:legend>
    <c:plotVisOnly val="1"/>
    <c:dispBlanksAs val="gap"/>
    <c:showDLblsOverMax val="0"/>
  </c:chart>
  <c:spPr>
    <a:noFill/>
    <a:ln>
      <a:noFill/>
    </a:ln>
  </c:spPr>
  <c:txPr>
    <a:bodyPr/>
    <a:lstStyle/>
    <a:p>
      <a:pPr>
        <a:defRPr sz="1694" b="1" i="0" u="none" strike="noStrike" baseline="0">
          <a:solidFill>
            <a:schemeClr val="tx1"/>
          </a:solidFill>
          <a:latin typeface="Tahoma"/>
          <a:ea typeface="Tahoma"/>
          <a:cs typeface="Tahoma"/>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Sheet1!$B$1</c:f>
              <c:strCache>
                <c:ptCount val="1"/>
                <c:pt idx="0">
                  <c:v>  TUTORING (n = 17) </c:v>
                </c:pt>
              </c:strCache>
            </c:strRef>
          </c:tx>
          <c:spPr>
            <a:ln>
              <a:headEnd type="diamond" w="sm" len="sm"/>
              <a:tailEnd type="diamond" w="sm" len="sm"/>
            </a:ln>
          </c:spPr>
          <c:marker>
            <c:symbol val="none"/>
          </c:marker>
          <c:cat>
            <c:strRef>
              <c:f>Sheet1!$A$2:$A$3</c:f>
              <c:strCache>
                <c:ptCount val="2"/>
                <c:pt idx="0">
                  <c:v>PRE-TEST</c:v>
                </c:pt>
                <c:pt idx="1">
                  <c:v>POST-TEST</c:v>
                </c:pt>
              </c:strCache>
            </c:strRef>
          </c:cat>
          <c:val>
            <c:numRef>
              <c:f>Sheet1!$B$2:$B$3</c:f>
              <c:numCache>
                <c:formatCode>General</c:formatCode>
                <c:ptCount val="2"/>
                <c:pt idx="0">
                  <c:v>93.06</c:v>
                </c:pt>
                <c:pt idx="1">
                  <c:v>96.35</c:v>
                </c:pt>
              </c:numCache>
            </c:numRef>
          </c:val>
          <c:smooth val="0"/>
        </c:ser>
        <c:ser>
          <c:idx val="1"/>
          <c:order val="1"/>
          <c:tx>
            <c:strRef>
              <c:f>Sheet1!$C$1</c:f>
              <c:strCache>
                <c:ptCount val="1"/>
                <c:pt idx="0">
                  <c:v>  CONTROL (n = 19)</c:v>
                </c:pt>
              </c:strCache>
            </c:strRef>
          </c:tx>
          <c:spPr>
            <a:ln>
              <a:headEnd type="diamond" w="sm" len="sm"/>
              <a:tailEnd type="diamond" w="sm" len="sm"/>
            </a:ln>
          </c:spPr>
          <c:marker>
            <c:symbol val="none"/>
          </c:marker>
          <c:cat>
            <c:strRef>
              <c:f>Sheet1!$A$2:$A$3</c:f>
              <c:strCache>
                <c:ptCount val="2"/>
                <c:pt idx="0">
                  <c:v>PRE-TEST</c:v>
                </c:pt>
                <c:pt idx="1">
                  <c:v>POST-TEST</c:v>
                </c:pt>
              </c:strCache>
            </c:strRef>
          </c:cat>
          <c:val>
            <c:numRef>
              <c:f>Sheet1!$C$2:$C$3</c:f>
              <c:numCache>
                <c:formatCode>General</c:formatCode>
                <c:ptCount val="2"/>
                <c:pt idx="0">
                  <c:v>99.37</c:v>
                </c:pt>
                <c:pt idx="1">
                  <c:v>97.53</c:v>
                </c:pt>
              </c:numCache>
            </c:numRef>
          </c:val>
          <c:smooth val="0"/>
        </c:ser>
        <c:dLbls>
          <c:showLegendKey val="0"/>
          <c:showVal val="0"/>
          <c:showCatName val="0"/>
          <c:showSerName val="0"/>
          <c:showPercent val="0"/>
          <c:showBubbleSize val="0"/>
        </c:dLbls>
        <c:marker val="1"/>
        <c:smooth val="0"/>
        <c:axId val="-2129447080"/>
        <c:axId val="-2129412728"/>
      </c:lineChart>
      <c:catAx>
        <c:axId val="-2129447080"/>
        <c:scaling>
          <c:orientation val="minMax"/>
        </c:scaling>
        <c:delete val="0"/>
        <c:axPos val="b"/>
        <c:numFmt formatCode="General" sourceLinked="1"/>
        <c:majorTickMark val="out"/>
        <c:minorTickMark val="none"/>
        <c:tickLblPos val="nextTo"/>
        <c:txPr>
          <a:bodyPr/>
          <a:lstStyle/>
          <a:p>
            <a:pPr>
              <a:defRPr b="1"/>
            </a:pPr>
            <a:endParaRPr lang="en-US"/>
          </a:p>
        </c:txPr>
        <c:crossAx val="-2129412728"/>
        <c:crosses val="autoZero"/>
        <c:auto val="1"/>
        <c:lblAlgn val="ctr"/>
        <c:lblOffset val="100"/>
        <c:noMultiLvlLbl val="0"/>
      </c:catAx>
      <c:valAx>
        <c:axId val="-2129412728"/>
        <c:scaling>
          <c:orientation val="minMax"/>
          <c:max val="110.0"/>
          <c:min val="90.0"/>
        </c:scaling>
        <c:delete val="0"/>
        <c:axPos val="l"/>
        <c:majorGridlines/>
        <c:numFmt formatCode="General" sourceLinked="1"/>
        <c:majorTickMark val="out"/>
        <c:minorTickMark val="none"/>
        <c:tickLblPos val="nextTo"/>
        <c:txPr>
          <a:bodyPr/>
          <a:lstStyle/>
          <a:p>
            <a:pPr>
              <a:defRPr b="1"/>
            </a:pPr>
            <a:endParaRPr lang="en-US"/>
          </a:p>
        </c:txPr>
        <c:crossAx val="-2129447080"/>
        <c:crosses val="autoZero"/>
        <c:crossBetween val="between"/>
        <c:majorUnit val="2.0"/>
      </c:valAx>
    </c:plotArea>
    <c:legend>
      <c:legendPos val="t"/>
      <c:legendEntry>
        <c:idx val="0"/>
        <c:txPr>
          <a:bodyPr/>
          <a:lstStyle/>
          <a:p>
            <a:pPr>
              <a:defRPr b="1"/>
            </a:pPr>
            <a:endParaRPr lang="en-US"/>
          </a:p>
        </c:txPr>
      </c:legendEntry>
      <c:legendEntry>
        <c:idx val="1"/>
        <c:txPr>
          <a:bodyPr/>
          <a:lstStyle/>
          <a:p>
            <a:pPr>
              <a:defRPr b="1"/>
            </a:pPr>
            <a:endParaRPr lang="en-US"/>
          </a:p>
        </c:txPr>
      </c:legendEntry>
      <c:layout>
        <c:manualLayout>
          <c:xMode val="edge"/>
          <c:yMode val="edge"/>
          <c:x val="0.0871070447378607"/>
          <c:y val="0.0193704600484262"/>
          <c:w val="0.832232070910555"/>
          <c:h val="0.178586490248041"/>
        </c:manualLayout>
      </c:layout>
      <c:overlay val="0"/>
    </c:legend>
    <c:plotVisOnly val="1"/>
    <c:dispBlanksAs val="gap"/>
    <c:showDLblsOverMax val="0"/>
  </c:chart>
  <c:txPr>
    <a:bodyPr/>
    <a:lstStyle/>
    <a:p>
      <a:pPr>
        <a:defRPr sz="1854"/>
      </a:pPr>
      <a:endParaRPr lang="en-US"/>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79240054682729"/>
          <c:y val="0.261652050295032"/>
          <c:w val="0.786638196867101"/>
          <c:h val="0.583187126341277"/>
        </c:manualLayout>
      </c:layout>
      <c:lineChart>
        <c:grouping val="standard"/>
        <c:varyColors val="0"/>
        <c:ser>
          <c:idx val="0"/>
          <c:order val="0"/>
          <c:tx>
            <c:strRef>
              <c:f>Sheet1!$B$1</c:f>
              <c:strCache>
                <c:ptCount val="1"/>
                <c:pt idx="0">
                  <c:v>  TUTORING (n = 13)</c:v>
                </c:pt>
              </c:strCache>
            </c:strRef>
          </c:tx>
          <c:spPr>
            <a:ln>
              <a:headEnd type="diamond" w="sm" len="sm"/>
              <a:tailEnd type="diamond" w="sm" len="sm"/>
            </a:ln>
          </c:spPr>
          <c:marker>
            <c:symbol val="none"/>
          </c:marker>
          <c:cat>
            <c:strRef>
              <c:f>Sheet1!$A$2:$A$3</c:f>
              <c:strCache>
                <c:ptCount val="2"/>
                <c:pt idx="0">
                  <c:v>PRE-TEST</c:v>
                </c:pt>
                <c:pt idx="1">
                  <c:v>POST-TEST</c:v>
                </c:pt>
              </c:strCache>
            </c:strRef>
          </c:cat>
          <c:val>
            <c:numRef>
              <c:f>Sheet1!$B$2:$B$3</c:f>
              <c:numCache>
                <c:formatCode>General</c:formatCode>
                <c:ptCount val="2"/>
                <c:pt idx="0">
                  <c:v>101.69</c:v>
                </c:pt>
                <c:pt idx="1">
                  <c:v>105.54</c:v>
                </c:pt>
              </c:numCache>
            </c:numRef>
          </c:val>
          <c:smooth val="0"/>
        </c:ser>
        <c:ser>
          <c:idx val="1"/>
          <c:order val="1"/>
          <c:tx>
            <c:strRef>
              <c:f>Sheet1!$C$1</c:f>
              <c:strCache>
                <c:ptCount val="1"/>
                <c:pt idx="0">
                  <c:v>  CONTROL (n = 15)</c:v>
                </c:pt>
              </c:strCache>
            </c:strRef>
          </c:tx>
          <c:spPr>
            <a:ln>
              <a:headEnd type="diamond" w="sm" len="sm"/>
              <a:tailEnd type="diamond" w="sm" len="sm"/>
            </a:ln>
          </c:spPr>
          <c:marker>
            <c:symbol val="none"/>
          </c:marker>
          <c:cat>
            <c:strRef>
              <c:f>Sheet1!$A$2:$A$3</c:f>
              <c:strCache>
                <c:ptCount val="2"/>
                <c:pt idx="0">
                  <c:v>PRE-TEST</c:v>
                </c:pt>
                <c:pt idx="1">
                  <c:v>POST-TEST</c:v>
                </c:pt>
              </c:strCache>
            </c:strRef>
          </c:cat>
          <c:val>
            <c:numRef>
              <c:f>Sheet1!$C$2:$C$3</c:f>
              <c:numCache>
                <c:formatCode>General</c:formatCode>
                <c:ptCount val="2"/>
                <c:pt idx="0">
                  <c:v>94.47</c:v>
                </c:pt>
                <c:pt idx="1">
                  <c:v>98.13</c:v>
                </c:pt>
              </c:numCache>
            </c:numRef>
          </c:val>
          <c:smooth val="0"/>
        </c:ser>
        <c:dLbls>
          <c:showLegendKey val="0"/>
          <c:showVal val="0"/>
          <c:showCatName val="0"/>
          <c:showSerName val="0"/>
          <c:showPercent val="0"/>
          <c:showBubbleSize val="0"/>
        </c:dLbls>
        <c:marker val="1"/>
        <c:smooth val="0"/>
        <c:axId val="2108142648"/>
        <c:axId val="-2128268856"/>
      </c:lineChart>
      <c:catAx>
        <c:axId val="2108142648"/>
        <c:scaling>
          <c:orientation val="minMax"/>
        </c:scaling>
        <c:delete val="0"/>
        <c:axPos val="b"/>
        <c:numFmt formatCode="General" sourceLinked="1"/>
        <c:majorTickMark val="out"/>
        <c:minorTickMark val="none"/>
        <c:tickLblPos val="nextTo"/>
        <c:txPr>
          <a:bodyPr/>
          <a:lstStyle/>
          <a:p>
            <a:pPr>
              <a:defRPr b="1"/>
            </a:pPr>
            <a:endParaRPr lang="en-US"/>
          </a:p>
        </c:txPr>
        <c:crossAx val="-2128268856"/>
        <c:crosses val="autoZero"/>
        <c:auto val="1"/>
        <c:lblAlgn val="ctr"/>
        <c:lblOffset val="100"/>
        <c:noMultiLvlLbl val="0"/>
      </c:catAx>
      <c:valAx>
        <c:axId val="-2128268856"/>
        <c:scaling>
          <c:orientation val="minMax"/>
          <c:max val="110.0"/>
          <c:min val="90.0"/>
        </c:scaling>
        <c:delete val="0"/>
        <c:axPos val="l"/>
        <c:majorGridlines/>
        <c:numFmt formatCode="General" sourceLinked="1"/>
        <c:majorTickMark val="out"/>
        <c:minorTickMark val="none"/>
        <c:tickLblPos val="nextTo"/>
        <c:txPr>
          <a:bodyPr/>
          <a:lstStyle/>
          <a:p>
            <a:pPr>
              <a:defRPr b="1"/>
            </a:pPr>
            <a:endParaRPr lang="en-US"/>
          </a:p>
        </c:txPr>
        <c:crossAx val="2108142648"/>
        <c:crosses val="autoZero"/>
        <c:crossBetween val="between"/>
        <c:majorUnit val="2.0"/>
      </c:valAx>
    </c:plotArea>
    <c:legend>
      <c:legendPos val="t"/>
      <c:layout/>
      <c:overlay val="0"/>
      <c:txPr>
        <a:bodyPr/>
        <a:lstStyle/>
        <a:p>
          <a:pPr>
            <a:defRPr b="1"/>
          </a:pPr>
          <a:endParaRPr lang="en-US"/>
        </a:p>
      </c:txPr>
    </c:legend>
    <c:plotVisOnly val="1"/>
    <c:dispBlanksAs val="gap"/>
    <c:showDLblsOverMax val="0"/>
  </c:chart>
  <c:txPr>
    <a:bodyPr/>
    <a:lstStyle/>
    <a:p>
      <a:pPr>
        <a:defRPr sz="1911"/>
      </a:pPr>
      <a:endParaRPr lang="en-US"/>
    </a:p>
  </c:txPr>
  <c:externalData r:id="rId2">
    <c:autoUpdate val="0"/>
  </c:externalData>
  <c:userShapes r:id="rId3"/>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Sheet1!$B$1</c:f>
              <c:strCache>
                <c:ptCount val="1"/>
                <c:pt idx="0">
                  <c:v>  TUTORING (n = 17) </c:v>
                </c:pt>
              </c:strCache>
            </c:strRef>
          </c:tx>
          <c:spPr>
            <a:ln>
              <a:headEnd type="diamond" w="sm" len="sm"/>
              <a:tailEnd type="diamond" w="sm" len="sm"/>
            </a:ln>
          </c:spPr>
          <c:marker>
            <c:symbol val="none"/>
          </c:marker>
          <c:cat>
            <c:strRef>
              <c:f>Sheet1!$A$2:$A$3</c:f>
              <c:strCache>
                <c:ptCount val="2"/>
                <c:pt idx="0">
                  <c:v>PRE-TEST</c:v>
                </c:pt>
                <c:pt idx="1">
                  <c:v>POST-TEST</c:v>
                </c:pt>
              </c:strCache>
            </c:strRef>
          </c:cat>
          <c:val>
            <c:numRef>
              <c:f>Sheet1!$B$2:$B$3</c:f>
              <c:numCache>
                <c:formatCode>General</c:formatCode>
                <c:ptCount val="2"/>
                <c:pt idx="0">
                  <c:v>93.77</c:v>
                </c:pt>
                <c:pt idx="1">
                  <c:v>99.59</c:v>
                </c:pt>
              </c:numCache>
            </c:numRef>
          </c:val>
          <c:smooth val="0"/>
        </c:ser>
        <c:ser>
          <c:idx val="1"/>
          <c:order val="1"/>
          <c:tx>
            <c:strRef>
              <c:f>Sheet1!$C$1</c:f>
              <c:strCache>
                <c:ptCount val="1"/>
                <c:pt idx="0">
                  <c:v>  CONTROL (n = 19)</c:v>
                </c:pt>
              </c:strCache>
            </c:strRef>
          </c:tx>
          <c:spPr>
            <a:ln>
              <a:headEnd type="diamond" w="sm" len="sm"/>
              <a:tailEnd type="diamond" w="sm" len="sm"/>
            </a:ln>
          </c:spPr>
          <c:marker>
            <c:symbol val="none"/>
          </c:marker>
          <c:cat>
            <c:strRef>
              <c:f>Sheet1!$A$2:$A$3</c:f>
              <c:strCache>
                <c:ptCount val="2"/>
                <c:pt idx="0">
                  <c:v>PRE-TEST</c:v>
                </c:pt>
                <c:pt idx="1">
                  <c:v>POST-TEST</c:v>
                </c:pt>
              </c:strCache>
            </c:strRef>
          </c:cat>
          <c:val>
            <c:numRef>
              <c:f>Sheet1!$C$2:$C$3</c:f>
              <c:numCache>
                <c:formatCode>General</c:formatCode>
                <c:ptCount val="2"/>
                <c:pt idx="0">
                  <c:v>96.42</c:v>
                </c:pt>
                <c:pt idx="1">
                  <c:v>100.58</c:v>
                </c:pt>
              </c:numCache>
            </c:numRef>
          </c:val>
          <c:smooth val="0"/>
        </c:ser>
        <c:dLbls>
          <c:showLegendKey val="0"/>
          <c:showVal val="0"/>
          <c:showCatName val="0"/>
          <c:showSerName val="0"/>
          <c:showPercent val="0"/>
          <c:showBubbleSize val="0"/>
        </c:dLbls>
        <c:marker val="1"/>
        <c:smooth val="0"/>
        <c:axId val="-2128199224"/>
        <c:axId val="-2128196216"/>
      </c:lineChart>
      <c:catAx>
        <c:axId val="-2128199224"/>
        <c:scaling>
          <c:orientation val="minMax"/>
        </c:scaling>
        <c:delete val="0"/>
        <c:axPos val="b"/>
        <c:numFmt formatCode="General" sourceLinked="1"/>
        <c:majorTickMark val="out"/>
        <c:minorTickMark val="none"/>
        <c:tickLblPos val="nextTo"/>
        <c:txPr>
          <a:bodyPr/>
          <a:lstStyle/>
          <a:p>
            <a:pPr>
              <a:defRPr b="1"/>
            </a:pPr>
            <a:endParaRPr lang="en-US"/>
          </a:p>
        </c:txPr>
        <c:crossAx val="-2128196216"/>
        <c:crosses val="autoZero"/>
        <c:auto val="1"/>
        <c:lblAlgn val="ctr"/>
        <c:lblOffset val="100"/>
        <c:noMultiLvlLbl val="0"/>
      </c:catAx>
      <c:valAx>
        <c:axId val="-2128196216"/>
        <c:scaling>
          <c:orientation val="minMax"/>
          <c:max val="110.0"/>
          <c:min val="90.0"/>
        </c:scaling>
        <c:delete val="0"/>
        <c:axPos val="l"/>
        <c:majorGridlines/>
        <c:numFmt formatCode="General" sourceLinked="1"/>
        <c:majorTickMark val="out"/>
        <c:minorTickMark val="none"/>
        <c:tickLblPos val="nextTo"/>
        <c:txPr>
          <a:bodyPr/>
          <a:lstStyle/>
          <a:p>
            <a:pPr>
              <a:defRPr b="1"/>
            </a:pPr>
            <a:endParaRPr lang="en-US"/>
          </a:p>
        </c:txPr>
        <c:crossAx val="-2128199224"/>
        <c:crosses val="autoZero"/>
        <c:crossBetween val="between"/>
        <c:majorUnit val="2.0"/>
      </c:valAx>
    </c:plotArea>
    <c:legend>
      <c:legendPos val="t"/>
      <c:legendEntry>
        <c:idx val="0"/>
        <c:txPr>
          <a:bodyPr/>
          <a:lstStyle/>
          <a:p>
            <a:pPr>
              <a:defRPr b="1"/>
            </a:pPr>
            <a:endParaRPr lang="en-US"/>
          </a:p>
        </c:txPr>
      </c:legendEntry>
      <c:legendEntry>
        <c:idx val="1"/>
        <c:txPr>
          <a:bodyPr/>
          <a:lstStyle/>
          <a:p>
            <a:pPr>
              <a:defRPr b="1"/>
            </a:pPr>
            <a:endParaRPr lang="en-US"/>
          </a:p>
        </c:txPr>
      </c:legendEntry>
      <c:layout>
        <c:manualLayout>
          <c:xMode val="edge"/>
          <c:yMode val="edge"/>
          <c:x val="0.0871070447378607"/>
          <c:y val="0.0193704600484262"/>
          <c:w val="0.832232070910555"/>
          <c:h val="0.178586490248041"/>
        </c:manualLayout>
      </c:layout>
      <c:overlay val="0"/>
    </c:legend>
    <c:plotVisOnly val="1"/>
    <c:dispBlanksAs val="gap"/>
    <c:showDLblsOverMax val="0"/>
  </c:chart>
  <c:txPr>
    <a:bodyPr/>
    <a:lstStyle/>
    <a:p>
      <a:pPr>
        <a:defRPr sz="1854"/>
      </a:pPr>
      <a:endParaRPr lang="en-US"/>
    </a:p>
  </c:txPr>
  <c:externalData r:id="rId2">
    <c:autoUpdate val="0"/>
  </c:externalData>
  <c:userShapes r:id="rId3"/>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Sheet1!$B$1</c:f>
              <c:strCache>
                <c:ptCount val="1"/>
                <c:pt idx="0">
                  <c:v>  TUTORING (n = 13)</c:v>
                </c:pt>
              </c:strCache>
            </c:strRef>
          </c:tx>
          <c:spPr>
            <a:ln>
              <a:headEnd type="diamond" w="sm" len="sm"/>
              <a:tailEnd type="diamond" w="sm" len="sm"/>
            </a:ln>
          </c:spPr>
          <c:marker>
            <c:symbol val="none"/>
          </c:marker>
          <c:cat>
            <c:strRef>
              <c:f>Sheet1!$A$2:$A$3</c:f>
              <c:strCache>
                <c:ptCount val="2"/>
                <c:pt idx="0">
                  <c:v>PRE-TEST</c:v>
                </c:pt>
                <c:pt idx="1">
                  <c:v>POST-TEST</c:v>
                </c:pt>
              </c:strCache>
            </c:strRef>
          </c:cat>
          <c:val>
            <c:numRef>
              <c:f>Sheet1!$B$2:$B$3</c:f>
              <c:numCache>
                <c:formatCode>General</c:formatCode>
                <c:ptCount val="2"/>
                <c:pt idx="0">
                  <c:v>102.77</c:v>
                </c:pt>
                <c:pt idx="1">
                  <c:v>108.08</c:v>
                </c:pt>
              </c:numCache>
            </c:numRef>
          </c:val>
          <c:smooth val="0"/>
        </c:ser>
        <c:ser>
          <c:idx val="1"/>
          <c:order val="1"/>
          <c:tx>
            <c:strRef>
              <c:f>Sheet1!$C$1</c:f>
              <c:strCache>
                <c:ptCount val="1"/>
                <c:pt idx="0">
                  <c:v>  CONTROL (n = 15)</c:v>
                </c:pt>
              </c:strCache>
            </c:strRef>
          </c:tx>
          <c:spPr>
            <a:ln>
              <a:headEnd type="diamond" w="sm" len="sm"/>
              <a:tailEnd type="diamond" w="sm" len="sm"/>
            </a:ln>
          </c:spPr>
          <c:marker>
            <c:symbol val="none"/>
          </c:marker>
          <c:cat>
            <c:strRef>
              <c:f>Sheet1!$A$2:$A$3</c:f>
              <c:strCache>
                <c:ptCount val="2"/>
                <c:pt idx="0">
                  <c:v>PRE-TEST</c:v>
                </c:pt>
                <c:pt idx="1">
                  <c:v>POST-TEST</c:v>
                </c:pt>
              </c:strCache>
            </c:strRef>
          </c:cat>
          <c:val>
            <c:numRef>
              <c:f>Sheet1!$C$2:$C$3</c:f>
              <c:numCache>
                <c:formatCode>General</c:formatCode>
                <c:ptCount val="2"/>
                <c:pt idx="0">
                  <c:v>95.93</c:v>
                </c:pt>
                <c:pt idx="1">
                  <c:v>96.4</c:v>
                </c:pt>
              </c:numCache>
            </c:numRef>
          </c:val>
          <c:smooth val="0"/>
        </c:ser>
        <c:dLbls>
          <c:showLegendKey val="0"/>
          <c:showVal val="0"/>
          <c:showCatName val="0"/>
          <c:showSerName val="0"/>
          <c:showPercent val="0"/>
          <c:showBubbleSize val="0"/>
        </c:dLbls>
        <c:marker val="1"/>
        <c:smooth val="0"/>
        <c:axId val="-2128156056"/>
        <c:axId val="-2128153048"/>
      </c:lineChart>
      <c:catAx>
        <c:axId val="-2128156056"/>
        <c:scaling>
          <c:orientation val="minMax"/>
        </c:scaling>
        <c:delete val="0"/>
        <c:axPos val="b"/>
        <c:numFmt formatCode="General" sourceLinked="1"/>
        <c:majorTickMark val="out"/>
        <c:minorTickMark val="none"/>
        <c:tickLblPos val="nextTo"/>
        <c:txPr>
          <a:bodyPr/>
          <a:lstStyle/>
          <a:p>
            <a:pPr>
              <a:defRPr b="1"/>
            </a:pPr>
            <a:endParaRPr lang="en-US"/>
          </a:p>
        </c:txPr>
        <c:crossAx val="-2128153048"/>
        <c:crosses val="autoZero"/>
        <c:auto val="1"/>
        <c:lblAlgn val="ctr"/>
        <c:lblOffset val="100"/>
        <c:noMultiLvlLbl val="0"/>
      </c:catAx>
      <c:valAx>
        <c:axId val="-2128153048"/>
        <c:scaling>
          <c:orientation val="minMax"/>
          <c:max val="110.0"/>
          <c:min val="90.0"/>
        </c:scaling>
        <c:delete val="0"/>
        <c:axPos val="l"/>
        <c:majorGridlines/>
        <c:numFmt formatCode="General" sourceLinked="1"/>
        <c:majorTickMark val="out"/>
        <c:minorTickMark val="none"/>
        <c:tickLblPos val="nextTo"/>
        <c:txPr>
          <a:bodyPr/>
          <a:lstStyle/>
          <a:p>
            <a:pPr>
              <a:defRPr b="1"/>
            </a:pPr>
            <a:endParaRPr lang="en-US"/>
          </a:p>
        </c:txPr>
        <c:crossAx val="-2128156056"/>
        <c:crosses val="autoZero"/>
        <c:crossBetween val="between"/>
        <c:majorUnit val="2.0"/>
      </c:valAx>
    </c:plotArea>
    <c:legend>
      <c:legendPos val="t"/>
      <c:layout/>
      <c:overlay val="0"/>
      <c:txPr>
        <a:bodyPr/>
        <a:lstStyle/>
        <a:p>
          <a:pPr>
            <a:defRPr b="1"/>
          </a:pPr>
          <a:endParaRPr lang="en-US"/>
        </a:p>
      </c:txPr>
    </c:legend>
    <c:plotVisOnly val="1"/>
    <c:dispBlanksAs val="gap"/>
    <c:showDLblsOverMax val="0"/>
  </c:chart>
  <c:txPr>
    <a:bodyPr/>
    <a:lstStyle/>
    <a:p>
      <a:pPr>
        <a:defRPr sz="1911"/>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0.52809</cdr:x>
      <cdr:y>0.68604</cdr:y>
    </cdr:from>
    <cdr:to>
      <cdr:x>0.7167</cdr:x>
      <cdr:y>0.85737</cdr:y>
    </cdr:to>
    <cdr:sp macro="" textlink="">
      <cdr:nvSpPr>
        <cdr:cNvPr id="2" name="TextBox 1"/>
        <cdr:cNvSpPr txBox="1"/>
      </cdr:nvSpPr>
      <cdr:spPr>
        <a:xfrm xmlns:a="http://schemas.openxmlformats.org/drawingml/2006/main">
          <a:off x="2080767" y="2698755"/>
          <a:ext cx="743156" cy="67398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fr-CA" sz="4000" dirty="0" smtClean="0"/>
            <a:t>*</a:t>
          </a:r>
          <a:endParaRPr lang="en-CA" sz="4000" dirty="0"/>
        </a:p>
      </cdr:txBody>
    </cdr:sp>
  </cdr:relSizeAnchor>
</c:userShapes>
</file>

<file path=ppt/drawings/drawing10.xml><?xml version="1.0" encoding="utf-8"?>
<c:userShapes xmlns:c="http://schemas.openxmlformats.org/drawingml/2006/chart">
  <cdr:relSizeAnchor xmlns:cdr="http://schemas.openxmlformats.org/drawingml/2006/chartDrawing">
    <cdr:from>
      <cdr:x>0.49097</cdr:x>
      <cdr:y>0.29811</cdr:y>
    </cdr:from>
    <cdr:to>
      <cdr:x>0.62294</cdr:x>
      <cdr:y>0.41382</cdr:y>
    </cdr:to>
    <cdr:sp macro="" textlink="">
      <cdr:nvSpPr>
        <cdr:cNvPr id="2" name="TextBox 1"/>
        <cdr:cNvSpPr txBox="1"/>
      </cdr:nvSpPr>
      <cdr:spPr>
        <a:xfrm xmlns:a="http://schemas.openxmlformats.org/drawingml/2006/main">
          <a:off x="1984390" y="1177925"/>
          <a:ext cx="533393" cy="4572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a:p>
      </cdr:txBody>
    </cdr:sp>
  </cdr:relSizeAnchor>
  <cdr:relSizeAnchor xmlns:cdr="http://schemas.openxmlformats.org/drawingml/2006/chartDrawing">
    <cdr:from>
      <cdr:x>0.50982</cdr:x>
      <cdr:y>0.43311</cdr:y>
    </cdr:from>
    <cdr:to>
      <cdr:x>0.62294</cdr:x>
      <cdr:y>0.52953</cdr:y>
    </cdr:to>
    <cdr:sp macro="" textlink="">
      <cdr:nvSpPr>
        <cdr:cNvPr id="3" name="TextBox 2"/>
        <cdr:cNvSpPr txBox="1"/>
      </cdr:nvSpPr>
      <cdr:spPr>
        <a:xfrm xmlns:a="http://schemas.openxmlformats.org/drawingml/2006/main">
          <a:off x="2060578" y="1711325"/>
          <a:ext cx="457205" cy="3810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fr-CA" sz="4000" dirty="0" smtClean="0"/>
            <a:t>*</a:t>
          </a:r>
          <a:endParaRPr lang="en-CA" sz="4000" dirty="0"/>
        </a:p>
      </cdr:txBody>
    </cdr:sp>
  </cdr:relSizeAnchor>
</c:userShapes>
</file>

<file path=ppt/drawings/drawing2.xml><?xml version="1.0" encoding="utf-8"?>
<c:userShapes xmlns:c="http://schemas.openxmlformats.org/drawingml/2006/chart">
  <cdr:relSizeAnchor xmlns:cdr="http://schemas.openxmlformats.org/drawingml/2006/chartDrawing">
    <cdr:from>
      <cdr:x>0.49097</cdr:x>
      <cdr:y>0.32069</cdr:y>
    </cdr:from>
    <cdr:to>
      <cdr:x>0.62294</cdr:x>
      <cdr:y>0.41344</cdr:y>
    </cdr:to>
    <cdr:sp macro="" textlink="">
      <cdr:nvSpPr>
        <cdr:cNvPr id="2" name="TextBox 1"/>
        <cdr:cNvSpPr txBox="1"/>
      </cdr:nvSpPr>
      <cdr:spPr>
        <a:xfrm xmlns:a="http://schemas.openxmlformats.org/drawingml/2006/main">
          <a:off x="2010111" y="1235069"/>
          <a:ext cx="540307" cy="35719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fr-CA" sz="4000" dirty="0" smtClean="0"/>
            <a:t>*</a:t>
          </a:r>
          <a:endParaRPr lang="en-CA" sz="4000" dirty="0"/>
        </a:p>
      </cdr:txBody>
    </cdr:sp>
  </cdr:relSizeAnchor>
</c:userShapes>
</file>

<file path=ppt/drawings/drawing3.xml><?xml version="1.0" encoding="utf-8"?>
<c:userShapes xmlns:c="http://schemas.openxmlformats.org/drawingml/2006/chart">
  <cdr:relSizeAnchor xmlns:cdr="http://schemas.openxmlformats.org/drawingml/2006/chartDrawing">
    <cdr:from>
      <cdr:x>0.54149</cdr:x>
      <cdr:y>0.63156</cdr:y>
    </cdr:from>
    <cdr:to>
      <cdr:x>0.7167</cdr:x>
      <cdr:y>0.83132</cdr:y>
    </cdr:to>
    <cdr:sp macro="" textlink="">
      <cdr:nvSpPr>
        <cdr:cNvPr id="2" name="TextBox 1"/>
        <cdr:cNvSpPr txBox="1"/>
      </cdr:nvSpPr>
      <cdr:spPr>
        <a:xfrm xmlns:a="http://schemas.openxmlformats.org/drawingml/2006/main">
          <a:off x="2133585" y="2484442"/>
          <a:ext cx="690337" cy="78581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fr-CA" sz="4000" dirty="0" smtClean="0"/>
            <a:t>*</a:t>
          </a:r>
          <a:endParaRPr lang="en-CA" sz="4000" dirty="0"/>
        </a:p>
      </cdr:txBody>
    </cdr:sp>
  </cdr:relSizeAnchor>
</c:userShapes>
</file>

<file path=ppt/drawings/drawing4.xml><?xml version="1.0" encoding="utf-8"?>
<c:userShapes xmlns:c="http://schemas.openxmlformats.org/drawingml/2006/chart">
  <cdr:relSizeAnchor xmlns:cdr="http://schemas.openxmlformats.org/drawingml/2006/chartDrawing">
    <cdr:from>
      <cdr:x>0.49097</cdr:x>
      <cdr:y>0.28359</cdr:y>
    </cdr:from>
    <cdr:to>
      <cdr:x>0.62294</cdr:x>
      <cdr:y>0.37525</cdr:y>
    </cdr:to>
    <cdr:sp macro="" textlink="">
      <cdr:nvSpPr>
        <cdr:cNvPr id="2" name="TextBox 1"/>
        <cdr:cNvSpPr txBox="1"/>
      </cdr:nvSpPr>
      <cdr:spPr>
        <a:xfrm xmlns:a="http://schemas.openxmlformats.org/drawingml/2006/main">
          <a:off x="2010111" y="1092194"/>
          <a:ext cx="540307" cy="35299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fr-CA" sz="4000" dirty="0" smtClean="0"/>
            <a:t>*</a:t>
          </a:r>
          <a:endParaRPr lang="en-CA" sz="4000" dirty="0"/>
        </a:p>
      </cdr:txBody>
    </cdr:sp>
  </cdr:relSizeAnchor>
</c:userShapes>
</file>

<file path=ppt/drawings/drawing5.xml><?xml version="1.0" encoding="utf-8"?>
<c:userShapes xmlns:c="http://schemas.openxmlformats.org/drawingml/2006/chart">
  <cdr:relSizeAnchor xmlns:cdr="http://schemas.openxmlformats.org/drawingml/2006/chartDrawing">
    <cdr:from>
      <cdr:x>0.49097</cdr:x>
      <cdr:y>0.29811</cdr:y>
    </cdr:from>
    <cdr:to>
      <cdr:x>0.62294</cdr:x>
      <cdr:y>0.41382</cdr:y>
    </cdr:to>
    <cdr:sp macro="" textlink="">
      <cdr:nvSpPr>
        <cdr:cNvPr id="2" name="TextBox 1"/>
        <cdr:cNvSpPr txBox="1"/>
      </cdr:nvSpPr>
      <cdr:spPr>
        <a:xfrm xmlns:a="http://schemas.openxmlformats.org/drawingml/2006/main">
          <a:off x="1984390" y="1177925"/>
          <a:ext cx="533393" cy="4572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fr-CA" sz="4000" dirty="0" smtClean="0"/>
            <a:t>*</a:t>
          </a:r>
          <a:endParaRPr lang="en-CA" sz="4000" dirty="0"/>
        </a:p>
      </cdr:txBody>
    </cdr:sp>
  </cdr:relSizeAnchor>
</c:userShapes>
</file>

<file path=ppt/drawings/drawing6.xml><?xml version="1.0" encoding="utf-8"?>
<c:userShapes xmlns:c="http://schemas.openxmlformats.org/drawingml/2006/chart">
  <cdr:relSizeAnchor xmlns:cdr="http://schemas.openxmlformats.org/drawingml/2006/chartDrawing">
    <cdr:from>
      <cdr:x>0.52809</cdr:x>
      <cdr:y>0.70309</cdr:y>
    </cdr:from>
    <cdr:to>
      <cdr:x>0.7167</cdr:x>
      <cdr:y>0.87665</cdr:y>
    </cdr:to>
    <cdr:sp macro="" textlink="">
      <cdr:nvSpPr>
        <cdr:cNvPr id="2" name="TextBox 1"/>
        <cdr:cNvSpPr txBox="1"/>
      </cdr:nvSpPr>
      <cdr:spPr>
        <a:xfrm xmlns:a="http://schemas.openxmlformats.org/drawingml/2006/main">
          <a:off x="2133600" y="2778125"/>
          <a:ext cx="762020" cy="68578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fr-CA" sz="4000" dirty="0" smtClean="0"/>
            <a:t>*</a:t>
          </a:r>
          <a:endParaRPr lang="en-CA" sz="4000" dirty="0"/>
        </a:p>
      </cdr:txBody>
    </cdr:sp>
  </cdr:relSizeAnchor>
</c:userShapes>
</file>

<file path=ppt/drawings/drawing7.xml><?xml version="1.0" encoding="utf-8"?>
<c:userShapes xmlns:c="http://schemas.openxmlformats.org/drawingml/2006/chart">
  <cdr:relSizeAnchor xmlns:cdr="http://schemas.openxmlformats.org/drawingml/2006/chartDrawing">
    <cdr:from>
      <cdr:x>0.52809</cdr:x>
      <cdr:y>0.68381</cdr:y>
    </cdr:from>
    <cdr:to>
      <cdr:x>0.7167</cdr:x>
      <cdr:y>0.85737</cdr:y>
    </cdr:to>
    <cdr:sp macro="" textlink="">
      <cdr:nvSpPr>
        <cdr:cNvPr id="2" name="TextBox 1"/>
        <cdr:cNvSpPr txBox="1"/>
      </cdr:nvSpPr>
      <cdr:spPr>
        <a:xfrm xmlns:a="http://schemas.openxmlformats.org/drawingml/2006/main">
          <a:off x="2133583" y="2701925"/>
          <a:ext cx="762020" cy="68579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a:p>
      </cdr:txBody>
    </cdr:sp>
  </cdr:relSizeAnchor>
  <cdr:relSizeAnchor xmlns:cdr="http://schemas.openxmlformats.org/drawingml/2006/chartDrawing">
    <cdr:from>
      <cdr:x>0.5224</cdr:x>
      <cdr:y>0.75835</cdr:y>
    </cdr:from>
    <cdr:to>
      <cdr:x>0.72224</cdr:x>
      <cdr:y>0.99588</cdr:y>
    </cdr:to>
    <cdr:sp macro="" textlink="">
      <cdr:nvSpPr>
        <cdr:cNvPr id="3" name="TextBox 2"/>
        <cdr:cNvSpPr txBox="1"/>
      </cdr:nvSpPr>
      <cdr:spPr>
        <a:xfrm xmlns:a="http://schemas.openxmlformats.org/drawingml/2006/main">
          <a:off x="2054210" y="2919420"/>
          <a:ext cx="785818"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CA" sz="1100" dirty="0"/>
        </a:p>
      </cdr:txBody>
    </cdr:sp>
  </cdr:relSizeAnchor>
  <cdr:relSizeAnchor xmlns:cdr="http://schemas.openxmlformats.org/drawingml/2006/chartDrawing">
    <cdr:from>
      <cdr:x>0.54057</cdr:x>
      <cdr:y>0.70268</cdr:y>
    </cdr:from>
    <cdr:to>
      <cdr:x>0.66774</cdr:x>
      <cdr:y>1</cdr:y>
    </cdr:to>
    <cdr:sp macro="" textlink="">
      <cdr:nvSpPr>
        <cdr:cNvPr id="4" name="TextBox 3"/>
        <cdr:cNvSpPr txBox="1"/>
      </cdr:nvSpPr>
      <cdr:spPr>
        <a:xfrm xmlns:a="http://schemas.openxmlformats.org/drawingml/2006/main">
          <a:off x="2125648" y="2705106"/>
          <a:ext cx="500066" cy="114458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fr-CA" sz="3200" dirty="0" smtClean="0"/>
            <a:t>*</a:t>
          </a:r>
          <a:endParaRPr lang="en-CA" sz="3200" dirty="0"/>
        </a:p>
      </cdr:txBody>
    </cdr:sp>
  </cdr:relSizeAnchor>
</c:userShapes>
</file>

<file path=ppt/drawings/drawing8.xml><?xml version="1.0" encoding="utf-8"?>
<c:userShapes xmlns:c="http://schemas.openxmlformats.org/drawingml/2006/chart">
  <cdr:relSizeAnchor xmlns:cdr="http://schemas.openxmlformats.org/drawingml/2006/chartDrawing">
    <cdr:from>
      <cdr:x>0.51105</cdr:x>
      <cdr:y>0.42598</cdr:y>
    </cdr:from>
    <cdr:to>
      <cdr:x>0.65064</cdr:x>
      <cdr:y>0.50021</cdr:y>
    </cdr:to>
    <cdr:sp macro="" textlink="">
      <cdr:nvSpPr>
        <cdr:cNvPr id="2" name="TextBox 1"/>
        <cdr:cNvSpPr txBox="1"/>
      </cdr:nvSpPr>
      <cdr:spPr>
        <a:xfrm xmlns:a="http://schemas.openxmlformats.org/drawingml/2006/main">
          <a:off x="2092339" y="1639886"/>
          <a:ext cx="571504" cy="28575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3200" dirty="0" smtClean="0"/>
            <a:t>*</a:t>
          </a:r>
          <a:endParaRPr lang="en-US" sz="3200" dirty="0"/>
        </a:p>
      </cdr:txBody>
    </cdr:sp>
  </cdr:relSizeAnchor>
  <cdr:relSizeAnchor xmlns:cdr="http://schemas.openxmlformats.org/drawingml/2006/chartDrawing">
    <cdr:from>
      <cdr:x>0.44126</cdr:x>
      <cdr:y>0.35175</cdr:y>
    </cdr:from>
    <cdr:to>
      <cdr:x>0.70299</cdr:x>
      <cdr:y>0.48165</cdr:y>
    </cdr:to>
    <cdr:sp macro="" textlink="">
      <cdr:nvSpPr>
        <cdr:cNvPr id="3" name="TextBox 2"/>
        <cdr:cNvSpPr txBox="1"/>
      </cdr:nvSpPr>
      <cdr:spPr>
        <a:xfrm xmlns:a="http://schemas.openxmlformats.org/drawingml/2006/main">
          <a:off x="1806587" y="1354134"/>
          <a:ext cx="1071570" cy="50006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CA" sz="1100" dirty="0"/>
        </a:p>
      </cdr:txBody>
    </cdr:sp>
  </cdr:relSizeAnchor>
</c:userShapes>
</file>

<file path=ppt/drawings/drawing9.xml><?xml version="1.0" encoding="utf-8"?>
<c:userShapes xmlns:c="http://schemas.openxmlformats.org/drawingml/2006/chart">
  <cdr:relSizeAnchor xmlns:cdr="http://schemas.openxmlformats.org/drawingml/2006/chartDrawing">
    <cdr:from>
      <cdr:x>0.52809</cdr:x>
      <cdr:y>0.68381</cdr:y>
    </cdr:from>
    <cdr:to>
      <cdr:x>0.7167</cdr:x>
      <cdr:y>0.85737</cdr:y>
    </cdr:to>
    <cdr:sp macro="" textlink="">
      <cdr:nvSpPr>
        <cdr:cNvPr id="2" name="TextBox 1"/>
        <cdr:cNvSpPr txBox="1"/>
      </cdr:nvSpPr>
      <cdr:spPr>
        <a:xfrm xmlns:a="http://schemas.openxmlformats.org/drawingml/2006/main">
          <a:off x="2133583" y="2701925"/>
          <a:ext cx="762020" cy="68579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a:p>
      </cdr:txBody>
    </cdr:sp>
  </cdr:relSizeAnchor>
  <cdr:relSizeAnchor xmlns:cdr="http://schemas.openxmlformats.org/drawingml/2006/chartDrawing">
    <cdr:from>
      <cdr:x>0.52809</cdr:x>
      <cdr:y>0.45239</cdr:y>
    </cdr:from>
    <cdr:to>
      <cdr:x>0.67898</cdr:x>
      <cdr:y>0.54881</cdr:y>
    </cdr:to>
    <cdr:sp macro="" textlink="">
      <cdr:nvSpPr>
        <cdr:cNvPr id="3" name="TextBox 2"/>
        <cdr:cNvSpPr txBox="1"/>
      </cdr:nvSpPr>
      <cdr:spPr>
        <a:xfrm xmlns:a="http://schemas.openxmlformats.org/drawingml/2006/main">
          <a:off x="2133583" y="1787525"/>
          <a:ext cx="609624" cy="38099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fr-CA" sz="4000" dirty="0" smtClean="0"/>
            <a:t>*</a:t>
          </a:r>
          <a:endParaRPr lang="en-CA" sz="40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6B7F308-73FD-8749-AB3E-4F2329DA580A}" type="datetimeFigureOut">
              <a:rPr lang="en-US" smtClean="0"/>
              <a:t>21/03/2014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C23BEC9-0AA0-B845-B44F-F82F0FC6296E}" type="slidenum">
              <a:rPr lang="en-US" smtClean="0"/>
              <a:t>‹#›</a:t>
            </a:fld>
            <a:endParaRPr lang="en-US"/>
          </a:p>
        </p:txBody>
      </p:sp>
    </p:spTree>
    <p:extLst>
      <p:ext uri="{BB962C8B-B14F-4D97-AF65-F5344CB8AC3E}">
        <p14:creationId xmlns:p14="http://schemas.microsoft.com/office/powerpoint/2010/main" val="4045216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CE20F4-DE86-4AE6-973C-13A38868418D}" type="datetimeFigureOut">
              <a:rPr lang="en-CA" smtClean="0"/>
              <a:pPr/>
              <a:t>21/03/2014</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D9A6AD-87EC-4D22-981F-DF684976C551}" type="slidenum">
              <a:rPr lang="en-CA" smtClean="0"/>
              <a:pPr/>
              <a:t>‹#›</a:t>
            </a:fld>
            <a:endParaRPr lang="en-CA"/>
          </a:p>
        </p:txBody>
      </p:sp>
    </p:spTree>
    <p:extLst>
      <p:ext uri="{BB962C8B-B14F-4D97-AF65-F5344CB8AC3E}">
        <p14:creationId xmlns:p14="http://schemas.microsoft.com/office/powerpoint/2010/main" val="730121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pPr algn="r" eaLnBrk="1" hangingPunct="1"/>
            <a:fld id="{4DED7925-79D5-4E8E-AB6A-D47A19454833}" type="slidenum">
              <a:rPr lang="en-US" sz="1200">
                <a:solidFill>
                  <a:srgbClr val="000000"/>
                </a:solidFill>
                <a:latin typeface="Arial" charset="0"/>
              </a:rPr>
              <a:pPr algn="r" eaLnBrk="1" hangingPunct="1"/>
              <a:t>2</a:t>
            </a:fld>
            <a:endParaRPr lang="en-US" sz="1200">
              <a:solidFill>
                <a:srgbClr val="000000"/>
              </a:solidFill>
              <a:latin typeface="Arial"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Times" pitchFamily="-112"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fld id="{F63CAB59-9290-45FF-84A8-61E47F61B373}" type="slidenum">
              <a:rPr lang="en-US" sz="1200" smtClean="0"/>
              <a:pPr/>
              <a:t>14</a:t>
            </a:fld>
            <a:endParaRPr lang="en-US" sz="1200"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CA" smtClean="0">
              <a:latin typeface="Times" pitchFamily="-112"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fld id="{6B4B06D8-66DF-4685-9D7C-2C87C613E0A4}" type="slidenum">
              <a:rPr lang="en-US" sz="1200" smtClean="0"/>
              <a:pPr/>
              <a:t>16</a:t>
            </a:fld>
            <a:endParaRPr lang="en-US" sz="1200"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CA" smtClean="0">
                <a:latin typeface="Times" pitchFamily="-112" charset="0"/>
                <a:ea typeface="ＭＳ Ｐゴシック" pitchFamily="34" charset="-128"/>
              </a:rPr>
              <a:t>Young people in fc in ontario had much higher rates of suspension and grade retention than peers in the general population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1223BB-1ABB-40FF-B82E-D993E9BB85FB}" type="slidenum">
              <a:rPr lang="en-US"/>
              <a:pPr/>
              <a:t>17</a:t>
            </a:fld>
            <a:endParaRPr lang="en-US"/>
          </a:p>
        </p:txBody>
      </p:sp>
      <p:sp>
        <p:nvSpPr>
          <p:cNvPr id="455682" name="Rectangle 2"/>
          <p:cNvSpPr>
            <a:spLocks noGrp="1" noRot="1" noChangeAspect="1" noChangeArrowheads="1" noTextEdit="1"/>
          </p:cNvSpPr>
          <p:nvPr>
            <p:ph type="sldImg"/>
          </p:nvPr>
        </p:nvSpPr>
        <p:spPr>
          <a:ln/>
        </p:spPr>
      </p:sp>
      <p:sp>
        <p:nvSpPr>
          <p:cNvPr id="4556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F83293-10C9-4ECC-9CA9-6B3E44D10E4C}" type="slidenum">
              <a:rPr lang="en-US"/>
              <a:pPr/>
              <a:t>18</a:t>
            </a:fld>
            <a:endParaRPr lang="en-US"/>
          </a:p>
        </p:txBody>
      </p:sp>
      <p:sp>
        <p:nvSpPr>
          <p:cNvPr id="535554" name="Rectangle 2"/>
          <p:cNvSpPr>
            <a:spLocks noGrp="1" noRot="1" noChangeAspect="1" noChangeArrowheads="1" noTextEdit="1"/>
          </p:cNvSpPr>
          <p:nvPr>
            <p:ph type="sldImg"/>
          </p:nvPr>
        </p:nvSpPr>
        <p:spPr>
          <a:ln/>
        </p:spPr>
      </p:sp>
      <p:sp>
        <p:nvSpPr>
          <p:cNvPr id="535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1223BB-1ABB-40FF-B82E-D993E9BB85FB}" type="slidenum">
              <a:rPr lang="en-US"/>
              <a:pPr/>
              <a:t>19</a:t>
            </a:fld>
            <a:endParaRPr lang="en-US"/>
          </a:p>
        </p:txBody>
      </p:sp>
      <p:sp>
        <p:nvSpPr>
          <p:cNvPr id="455682" name="Rectangle 2"/>
          <p:cNvSpPr>
            <a:spLocks noGrp="1" noRot="1" noChangeAspect="1" noChangeArrowheads="1" noTextEdit="1"/>
          </p:cNvSpPr>
          <p:nvPr>
            <p:ph type="sldImg"/>
          </p:nvPr>
        </p:nvSpPr>
        <p:spPr>
          <a:ln/>
        </p:spPr>
      </p:sp>
      <p:sp>
        <p:nvSpPr>
          <p:cNvPr id="4556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smtClean="0">
              <a:latin typeface="Times" pitchFamily="-112" charset="0"/>
              <a:ea typeface="ＭＳ Ｐゴシック" pitchFamily="34" charset="-128"/>
            </a:endParaRPr>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fld id="{4BDF9DC9-6A76-446D-BFB4-B06571BB0367}" type="slidenum">
              <a:rPr lang="en-US" sz="1200" smtClean="0">
                <a:solidFill>
                  <a:prstClr val="black"/>
                </a:solidFill>
              </a:rPr>
              <a:pPr/>
              <a:t>21</a:t>
            </a:fld>
            <a:endParaRPr lang="en-US" sz="1200" smtClean="0">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fld id="{25F190A8-8324-4807-99D7-FF0AE7BF8A0F}" type="slidenum">
              <a:rPr lang="en-US" sz="1200" smtClean="0"/>
              <a:pPr/>
              <a:t>22</a:t>
            </a:fld>
            <a:endParaRPr lang="en-US" sz="1200" smtClean="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CA" smtClean="0">
              <a:latin typeface="Times" pitchFamily="-112" charset="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fld id="{4348F3F5-CED6-435C-85F9-863F0DB6453D}" type="slidenum">
              <a:rPr lang="en-US" sz="1200" smtClean="0"/>
              <a:pPr/>
              <a:t>24</a:t>
            </a:fld>
            <a:endParaRPr lang="en-US" sz="1200"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CA" smtClean="0">
              <a:latin typeface="Times" pitchFamily="-112"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fld id="{37AAE376-6346-4BB0-8D67-5BF3EE6D91CB}" type="slidenum">
              <a:rPr lang="en-US" sz="1200" smtClean="0"/>
              <a:pPr/>
              <a:t>25</a:t>
            </a:fld>
            <a:endParaRPr lang="en-US" sz="1200"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smtClean="0">
              <a:latin typeface="Times" pitchFamily="-112" charset="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fld id="{6AF85FE6-C99B-4C2B-AD5A-BF475E9C32ED}" type="slidenum">
              <a:rPr lang="en-US" sz="1200" smtClean="0"/>
              <a:pPr/>
              <a:t>26</a:t>
            </a:fld>
            <a:endParaRPr lang="en-US" sz="1200"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smtClean="0">
              <a:latin typeface="Times" pitchFamily="-112"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2AD6D5-4A57-47DC-AB3E-4DD5508ACBB1}" type="slidenum">
              <a:rPr lang="en-US"/>
              <a:pPr/>
              <a:t>4</a:t>
            </a:fld>
            <a:endParaRPr lang="en-US"/>
          </a:p>
        </p:txBody>
      </p:sp>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fld id="{2EECC63C-3B0F-4AB0-9A4C-51B48A546CE4}" type="slidenum">
              <a:rPr lang="en-US" sz="1200" smtClean="0"/>
              <a:pPr/>
              <a:t>27</a:t>
            </a:fld>
            <a:endParaRPr lang="en-US" sz="1200"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CA" smtClean="0">
              <a:latin typeface="Times" pitchFamily="-112" charset="0"/>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smtClean="0">
              <a:latin typeface="Times" pitchFamily="-112" charset="0"/>
              <a:ea typeface="ＭＳ Ｐゴシック" pitchFamily="34" charset="-128"/>
            </a:endParaRPr>
          </a:p>
        </p:txBody>
      </p:sp>
      <p:sp>
        <p:nvSpPr>
          <p:cNvPr id="911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fld id="{AF13BC75-69AF-41DB-B37B-BD7845C73768}" type="slidenum">
              <a:rPr lang="en-US" sz="1200" smtClean="0"/>
              <a:pPr/>
              <a:t>28</a:t>
            </a:fld>
            <a:endParaRPr lang="en-US" sz="120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fld id="{A1FE8060-AC8A-4E52-8318-F056325D58DE}" type="slidenum">
              <a:rPr lang="en-US" sz="1200" smtClean="0"/>
              <a:pPr/>
              <a:t>29</a:t>
            </a:fld>
            <a:endParaRPr lang="en-US" sz="1200" smtClean="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CA" smtClean="0">
              <a:latin typeface="Times" pitchFamily="-112" charset="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fld id="{D1A510BA-7723-4BDB-8B70-643783B91435}" type="slidenum">
              <a:rPr lang="en-US" sz="1200" smtClean="0"/>
              <a:pPr/>
              <a:t>30</a:t>
            </a:fld>
            <a:endParaRPr lang="en-US" sz="1200"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CA" smtClean="0">
              <a:latin typeface="Times" pitchFamily="-112" charset="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fld id="{D882408B-38AC-42D6-B997-1C70A3FF9E88}" type="slidenum">
              <a:rPr lang="en-US" sz="1200" smtClean="0"/>
              <a:pPr/>
              <a:t>31</a:t>
            </a:fld>
            <a:endParaRPr lang="en-US" sz="1200"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CA" smtClean="0">
              <a:latin typeface="Times" pitchFamily="-112" charset="0"/>
              <a:ea typeface="ＭＳ Ｐゴシック"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fld id="{D6455140-7B5C-4359-A3FC-F02F742157D8}" type="slidenum">
              <a:rPr lang="en-US" sz="1200" smtClean="0"/>
              <a:pPr/>
              <a:t>32</a:t>
            </a:fld>
            <a:endParaRPr lang="en-US" sz="1200" smtClean="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CA" smtClean="0">
              <a:latin typeface="Times" pitchFamily="-112" charset="0"/>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fld id="{85B8BA56-0D8E-4339-AF60-A9C81B20A354}" type="slidenum">
              <a:rPr lang="en-US" sz="1200" smtClean="0"/>
              <a:pPr/>
              <a:t>33</a:t>
            </a:fld>
            <a:endParaRPr lang="en-US" sz="1200"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CA" smtClean="0">
              <a:latin typeface="Times" pitchFamily="-112" charset="0"/>
              <a:ea typeface="ＭＳ Ｐゴシック"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fld id="{7DB6526E-4F91-46BD-B5F7-409D6F657CA6}" type="slidenum">
              <a:rPr lang="en-US" sz="1200" smtClean="0"/>
              <a:pPr/>
              <a:t>34</a:t>
            </a:fld>
            <a:endParaRPr lang="en-US" sz="1200" smtClean="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Times" pitchFamily="-112" charset="0"/>
              <a:ea typeface="ＭＳ Ｐゴシック" pitchFamily="34" charset="-128"/>
            </a:endParaRPr>
          </a:p>
          <a:p>
            <a:pPr eaLnBrk="1" hangingPunct="1"/>
            <a:endParaRPr lang="en-US" dirty="0" smtClean="0">
              <a:latin typeface="Times" pitchFamily="-112" charset="0"/>
              <a:ea typeface="ＭＳ Ｐゴシック"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smtClean="0">
              <a:latin typeface="Times" pitchFamily="-112" charset="0"/>
              <a:ea typeface="ＭＳ Ｐゴシック" pitchFamily="34" charset="-128"/>
            </a:endParaRPr>
          </a:p>
        </p:txBody>
      </p:sp>
      <p:sp>
        <p:nvSpPr>
          <p:cNvPr id="983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fld id="{E091CAD6-FE92-436D-A279-4B8382632743}" type="slidenum">
              <a:rPr lang="en-US" sz="1200" smtClean="0"/>
              <a:pPr/>
              <a:t>35</a:t>
            </a:fld>
            <a:endParaRPr lang="en-US"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51EF8F-9687-41AE-BB14-C55F2BACB17F}" type="slidenum">
              <a:rPr lang="en-US"/>
              <a:pPr/>
              <a:t>6</a:t>
            </a:fld>
            <a:endParaRPr lang="en-US"/>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2747C6-DC4E-4536-9E08-5F1F211B9D7E}" type="slidenum">
              <a:rPr lang="en-US"/>
              <a:pPr/>
              <a:t>7</a:t>
            </a:fld>
            <a:endParaRPr lang="en-US"/>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A0E868-6105-4299-BA71-812D65DE0229}" type="slidenum">
              <a:rPr lang="en-US"/>
              <a:pPr/>
              <a:t>8</a:t>
            </a:fld>
            <a:endParaRPr 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9CC93D-A025-4D1D-93C4-DBE7771CBF88}" type="slidenum">
              <a:rPr lang="en-US"/>
              <a:pPr/>
              <a:t>9</a:t>
            </a:fld>
            <a:endParaRPr 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4C672A-2157-416E-9254-157A46363CF9}" type="slidenum">
              <a:rPr lang="en-US"/>
              <a:pPr/>
              <a:t>10</a:t>
            </a:fld>
            <a:endParaRPr 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71971E-3C58-463F-A965-0A8C7556AB94}" type="slidenum">
              <a:rPr lang="en-US"/>
              <a:pPr/>
              <a:t>11</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2D9D17-3ABA-4251-AC96-4266512AEB71}" type="slidenum">
              <a:rPr lang="en-US"/>
              <a:pPr/>
              <a:t>12</a:t>
            </a:fld>
            <a:endParaRPr lang="en-US"/>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0B0C665D-12B9-4927-B347-8B741D8F549E}" type="datetimeFigureOut">
              <a:rPr lang="en-CA" smtClean="0"/>
              <a:pPr/>
              <a:t>21/03/2014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D08547F-3CC3-473D-91B6-2DB6279EAD32}" type="slidenum">
              <a:rPr lang="en-CA" smtClean="0"/>
              <a:pPr/>
              <a:t>‹#›</a:t>
            </a:fld>
            <a:endParaRPr lang="en-CA"/>
          </a:p>
        </p:txBody>
      </p:sp>
    </p:spTree>
    <p:extLst>
      <p:ext uri="{BB962C8B-B14F-4D97-AF65-F5344CB8AC3E}">
        <p14:creationId xmlns:p14="http://schemas.microsoft.com/office/powerpoint/2010/main" val="2443715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B0C665D-12B9-4927-B347-8B741D8F549E}" type="datetimeFigureOut">
              <a:rPr lang="en-CA" smtClean="0"/>
              <a:pPr/>
              <a:t>21/03/2014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D08547F-3CC3-473D-91B6-2DB6279EAD32}" type="slidenum">
              <a:rPr lang="en-CA" smtClean="0"/>
              <a:pPr/>
              <a:t>‹#›</a:t>
            </a:fld>
            <a:endParaRPr lang="en-CA"/>
          </a:p>
        </p:txBody>
      </p:sp>
    </p:spTree>
    <p:extLst>
      <p:ext uri="{BB962C8B-B14F-4D97-AF65-F5344CB8AC3E}">
        <p14:creationId xmlns:p14="http://schemas.microsoft.com/office/powerpoint/2010/main" val="2832545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B0C665D-12B9-4927-B347-8B741D8F549E}" type="datetimeFigureOut">
              <a:rPr lang="en-CA" smtClean="0"/>
              <a:pPr/>
              <a:t>21/03/2014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D08547F-3CC3-473D-91B6-2DB6279EAD32}" type="slidenum">
              <a:rPr lang="en-CA" smtClean="0"/>
              <a:pPr/>
              <a:t>‹#›</a:t>
            </a:fld>
            <a:endParaRPr lang="en-CA"/>
          </a:p>
        </p:txBody>
      </p:sp>
    </p:spTree>
    <p:extLst>
      <p:ext uri="{BB962C8B-B14F-4D97-AF65-F5344CB8AC3E}">
        <p14:creationId xmlns:p14="http://schemas.microsoft.com/office/powerpoint/2010/main" val="2677418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CA"/>
          </a:p>
        </p:txBody>
      </p:sp>
      <p:sp>
        <p:nvSpPr>
          <p:cNvPr id="3" name="Chart Placeholder 2"/>
          <p:cNvSpPr>
            <a:spLocks noGrp="1"/>
          </p:cNvSpPr>
          <p:nvPr>
            <p:ph type="chart" idx="1"/>
          </p:nvPr>
        </p:nvSpPr>
        <p:spPr>
          <a:xfrm>
            <a:off x="457200" y="1828800"/>
            <a:ext cx="8229600" cy="4302125"/>
          </a:xfrm>
        </p:spPr>
        <p:txBody>
          <a:bodyPr/>
          <a:lstStyle/>
          <a:p>
            <a:pPr lvl="0"/>
            <a:endParaRPr lang="en-CA"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3BDFA1C-62A5-433D-AEE9-E5E39D7DA861}" type="slidenum">
              <a:rPr lang="en-US"/>
              <a:pPr>
                <a:defRPr/>
              </a:pPr>
              <a:t>‹#›</a:t>
            </a:fld>
            <a:endParaRPr lang="en-US"/>
          </a:p>
        </p:txBody>
      </p:sp>
    </p:spTree>
    <p:extLst>
      <p:ext uri="{BB962C8B-B14F-4D97-AF65-F5344CB8AC3E}">
        <p14:creationId xmlns:p14="http://schemas.microsoft.com/office/powerpoint/2010/main" val="1508424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B0C665D-12B9-4927-B347-8B741D8F549E}" type="datetimeFigureOut">
              <a:rPr lang="en-CA" smtClean="0"/>
              <a:pPr/>
              <a:t>21/03/2014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D08547F-3CC3-473D-91B6-2DB6279EAD32}" type="slidenum">
              <a:rPr lang="en-CA" smtClean="0"/>
              <a:pPr/>
              <a:t>‹#›</a:t>
            </a:fld>
            <a:endParaRPr lang="en-CA"/>
          </a:p>
        </p:txBody>
      </p:sp>
    </p:spTree>
    <p:extLst>
      <p:ext uri="{BB962C8B-B14F-4D97-AF65-F5344CB8AC3E}">
        <p14:creationId xmlns:p14="http://schemas.microsoft.com/office/powerpoint/2010/main" val="1106903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0C665D-12B9-4927-B347-8B741D8F549E}" type="datetimeFigureOut">
              <a:rPr lang="en-CA" smtClean="0"/>
              <a:pPr/>
              <a:t>21/03/2014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D08547F-3CC3-473D-91B6-2DB6279EAD32}" type="slidenum">
              <a:rPr lang="en-CA" smtClean="0"/>
              <a:pPr/>
              <a:t>‹#›</a:t>
            </a:fld>
            <a:endParaRPr lang="en-CA"/>
          </a:p>
        </p:txBody>
      </p:sp>
    </p:spTree>
    <p:extLst>
      <p:ext uri="{BB962C8B-B14F-4D97-AF65-F5344CB8AC3E}">
        <p14:creationId xmlns:p14="http://schemas.microsoft.com/office/powerpoint/2010/main" val="2852795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0B0C665D-12B9-4927-B347-8B741D8F549E}" type="datetimeFigureOut">
              <a:rPr lang="en-CA" smtClean="0"/>
              <a:pPr/>
              <a:t>21/03/2014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D08547F-3CC3-473D-91B6-2DB6279EAD32}" type="slidenum">
              <a:rPr lang="en-CA" smtClean="0"/>
              <a:pPr/>
              <a:t>‹#›</a:t>
            </a:fld>
            <a:endParaRPr lang="en-CA"/>
          </a:p>
        </p:txBody>
      </p:sp>
    </p:spTree>
    <p:extLst>
      <p:ext uri="{BB962C8B-B14F-4D97-AF65-F5344CB8AC3E}">
        <p14:creationId xmlns:p14="http://schemas.microsoft.com/office/powerpoint/2010/main" val="3324137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0B0C665D-12B9-4927-B347-8B741D8F549E}" type="datetimeFigureOut">
              <a:rPr lang="en-CA" smtClean="0"/>
              <a:pPr/>
              <a:t>21/03/2014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0D08547F-3CC3-473D-91B6-2DB6279EAD32}" type="slidenum">
              <a:rPr lang="en-CA" smtClean="0"/>
              <a:pPr/>
              <a:t>‹#›</a:t>
            </a:fld>
            <a:endParaRPr lang="en-CA"/>
          </a:p>
        </p:txBody>
      </p:sp>
    </p:spTree>
    <p:extLst>
      <p:ext uri="{BB962C8B-B14F-4D97-AF65-F5344CB8AC3E}">
        <p14:creationId xmlns:p14="http://schemas.microsoft.com/office/powerpoint/2010/main" val="1718891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0B0C665D-12B9-4927-B347-8B741D8F549E}" type="datetimeFigureOut">
              <a:rPr lang="en-CA" smtClean="0"/>
              <a:pPr/>
              <a:t>21/03/2014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0D08547F-3CC3-473D-91B6-2DB6279EAD32}" type="slidenum">
              <a:rPr lang="en-CA" smtClean="0"/>
              <a:pPr/>
              <a:t>‹#›</a:t>
            </a:fld>
            <a:endParaRPr lang="en-CA"/>
          </a:p>
        </p:txBody>
      </p:sp>
    </p:spTree>
    <p:extLst>
      <p:ext uri="{BB962C8B-B14F-4D97-AF65-F5344CB8AC3E}">
        <p14:creationId xmlns:p14="http://schemas.microsoft.com/office/powerpoint/2010/main" val="1533466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0C665D-12B9-4927-B347-8B741D8F549E}" type="datetimeFigureOut">
              <a:rPr lang="en-CA" smtClean="0"/>
              <a:pPr/>
              <a:t>21/03/2014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0D08547F-3CC3-473D-91B6-2DB6279EAD32}" type="slidenum">
              <a:rPr lang="en-CA" smtClean="0"/>
              <a:pPr/>
              <a:t>‹#›</a:t>
            </a:fld>
            <a:endParaRPr lang="en-CA"/>
          </a:p>
        </p:txBody>
      </p:sp>
    </p:spTree>
    <p:extLst>
      <p:ext uri="{BB962C8B-B14F-4D97-AF65-F5344CB8AC3E}">
        <p14:creationId xmlns:p14="http://schemas.microsoft.com/office/powerpoint/2010/main" val="997504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0C665D-12B9-4927-B347-8B741D8F549E}" type="datetimeFigureOut">
              <a:rPr lang="en-CA" smtClean="0"/>
              <a:pPr/>
              <a:t>21/03/2014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D08547F-3CC3-473D-91B6-2DB6279EAD32}" type="slidenum">
              <a:rPr lang="en-CA" smtClean="0"/>
              <a:pPr/>
              <a:t>‹#›</a:t>
            </a:fld>
            <a:endParaRPr lang="en-CA"/>
          </a:p>
        </p:txBody>
      </p:sp>
    </p:spTree>
    <p:extLst>
      <p:ext uri="{BB962C8B-B14F-4D97-AF65-F5344CB8AC3E}">
        <p14:creationId xmlns:p14="http://schemas.microsoft.com/office/powerpoint/2010/main" val="3354934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0C665D-12B9-4927-B347-8B741D8F549E}" type="datetimeFigureOut">
              <a:rPr lang="en-CA" smtClean="0"/>
              <a:pPr/>
              <a:t>21/03/2014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D08547F-3CC3-473D-91B6-2DB6279EAD32}" type="slidenum">
              <a:rPr lang="en-CA" smtClean="0"/>
              <a:pPr/>
              <a:t>‹#›</a:t>
            </a:fld>
            <a:endParaRPr lang="en-CA"/>
          </a:p>
        </p:txBody>
      </p:sp>
    </p:spTree>
    <p:extLst>
      <p:ext uri="{BB962C8B-B14F-4D97-AF65-F5344CB8AC3E}">
        <p14:creationId xmlns:p14="http://schemas.microsoft.com/office/powerpoint/2010/main" val="117927171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0C665D-12B9-4927-B347-8B741D8F549E}" type="datetimeFigureOut">
              <a:rPr lang="en-CA" smtClean="0"/>
              <a:pPr/>
              <a:t>21/03/2014</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08547F-3CC3-473D-91B6-2DB6279EAD32}" type="slidenum">
              <a:rPr lang="en-CA" smtClean="0"/>
              <a:pPr/>
              <a:t>‹#›</a:t>
            </a:fld>
            <a:endParaRPr lang="en-CA"/>
          </a:p>
        </p:txBody>
      </p:sp>
    </p:spTree>
    <p:extLst>
      <p:ext uri="{BB962C8B-B14F-4D97-AF65-F5344CB8AC3E}">
        <p14:creationId xmlns:p14="http://schemas.microsoft.com/office/powerpoint/2010/main" val="3061777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ifdi.org/" TargetMode="External"/><Relationship Id="rId3" Type="http://schemas.openxmlformats.org/officeDocument/2006/relationships/hyperlink" Target="http://www.maloneymethod.com/"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 Id="rId3" Type="http://schemas.openxmlformats.org/officeDocument/2006/relationships/chart" Target="../charts/char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 Id="rId3" Type="http://schemas.openxmlformats.org/officeDocument/2006/relationships/chart" Target="../charts/char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 Id="rId3" Type="http://schemas.openxmlformats.org/officeDocument/2006/relationships/chart" Target="../charts/char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5.xml"/><Relationship Id="rId3" Type="http://schemas.openxmlformats.org/officeDocument/2006/relationships/chart" Target="../charts/char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 Id="rId3" Type="http://schemas.openxmlformats.org/officeDocument/2006/relationships/chart" Target="../charts/char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6.xml"/><Relationship Id="rId3" Type="http://schemas.openxmlformats.org/officeDocument/2006/relationships/chart" Target="../charts/char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8.xml"/><Relationship Id="rId3" Type="http://schemas.openxmlformats.org/officeDocument/2006/relationships/chart" Target="../charts/char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0.xml"/><Relationship Id="rId3" Type="http://schemas.openxmlformats.org/officeDocument/2006/relationships/chart" Target="../charts/char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2.xml"/><Relationship Id="rId3" Type="http://schemas.openxmlformats.org/officeDocument/2006/relationships/chart" Target="../charts/char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4.xml"/><Relationship Id="rId3" Type="http://schemas.openxmlformats.org/officeDocument/2006/relationships/chart" Target="../charts/char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rflynn@uottawa.ca"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620689"/>
            <a:ext cx="8712968" cy="2448272"/>
          </a:xfrm>
        </p:spPr>
        <p:txBody>
          <a:bodyPr>
            <a:normAutofit fontScale="90000"/>
          </a:bodyPr>
          <a:lstStyle/>
          <a:p>
            <a:pPr algn="l"/>
            <a:r>
              <a:rPr lang="fr-CA" sz="4000" b="1" dirty="0" smtClean="0">
                <a:solidFill>
                  <a:srgbClr val="0070C0"/>
                </a:solidFill>
              </a:rPr>
              <a:t>How </a:t>
            </a:r>
            <a:r>
              <a:rPr lang="fr-CA" sz="4000" b="1" dirty="0" err="1" smtClean="0">
                <a:solidFill>
                  <a:srgbClr val="0070C0"/>
                </a:solidFill>
              </a:rPr>
              <a:t>can</a:t>
            </a:r>
            <a:r>
              <a:rPr lang="fr-CA" sz="4000" b="1" dirty="0" smtClean="0">
                <a:solidFill>
                  <a:srgbClr val="0070C0"/>
                </a:solidFill>
              </a:rPr>
              <a:t> </a:t>
            </a:r>
            <a:r>
              <a:rPr lang="fr-CA" sz="4000" b="1" dirty="0" err="1" smtClean="0">
                <a:solidFill>
                  <a:srgbClr val="0070C0"/>
                </a:solidFill>
              </a:rPr>
              <a:t>carers</a:t>
            </a:r>
            <a:r>
              <a:rPr lang="fr-CA" sz="4000" b="1" dirty="0" smtClean="0">
                <a:solidFill>
                  <a:srgbClr val="0070C0"/>
                </a:solidFill>
              </a:rPr>
              <a:t> </a:t>
            </a:r>
            <a:r>
              <a:rPr lang="fr-CA" sz="4000" b="1" dirty="0" err="1" smtClean="0">
                <a:solidFill>
                  <a:srgbClr val="0070C0"/>
                </a:solidFill>
              </a:rPr>
              <a:t>contribute</a:t>
            </a:r>
            <a:r>
              <a:rPr lang="fr-CA" sz="4000" b="1" dirty="0" smtClean="0">
                <a:solidFill>
                  <a:srgbClr val="0070C0"/>
                </a:solidFill>
              </a:rPr>
              <a:t> to the </a:t>
            </a:r>
            <a:r>
              <a:rPr lang="fr-CA" sz="4000" b="1" dirty="0" err="1" smtClean="0">
                <a:solidFill>
                  <a:srgbClr val="0070C0"/>
                </a:solidFill>
              </a:rPr>
              <a:t>development</a:t>
            </a:r>
            <a:r>
              <a:rPr lang="fr-CA" sz="4000" b="1" dirty="0" smtClean="0">
                <a:solidFill>
                  <a:srgbClr val="0070C0"/>
                </a:solidFill>
              </a:rPr>
              <a:t> of </a:t>
            </a:r>
            <a:r>
              <a:rPr lang="fr-CA" sz="4000" b="1" dirty="0" err="1" smtClean="0">
                <a:solidFill>
                  <a:srgbClr val="0070C0"/>
                </a:solidFill>
              </a:rPr>
              <a:t>educational</a:t>
            </a:r>
            <a:r>
              <a:rPr lang="fr-CA" sz="4000" b="1" dirty="0" smtClean="0">
                <a:solidFill>
                  <a:srgbClr val="0070C0"/>
                </a:solidFill>
              </a:rPr>
              <a:t> </a:t>
            </a:r>
            <a:r>
              <a:rPr lang="fr-CA" sz="4000" b="1" dirty="0" err="1" smtClean="0">
                <a:solidFill>
                  <a:srgbClr val="0070C0"/>
                </a:solidFill>
              </a:rPr>
              <a:t>resilience</a:t>
            </a:r>
            <a:r>
              <a:rPr lang="fr-CA" sz="4000" b="1" dirty="0" smtClean="0">
                <a:solidFill>
                  <a:srgbClr val="0070C0"/>
                </a:solidFill>
              </a:rPr>
              <a:t> in </a:t>
            </a:r>
            <a:r>
              <a:rPr lang="fr-CA" sz="4000" b="1" dirty="0" err="1" smtClean="0">
                <a:solidFill>
                  <a:srgbClr val="0070C0"/>
                </a:solidFill>
              </a:rPr>
              <a:t>children</a:t>
            </a:r>
            <a:r>
              <a:rPr lang="fr-CA" sz="4000" b="1" dirty="0" smtClean="0">
                <a:solidFill>
                  <a:srgbClr val="0070C0"/>
                </a:solidFill>
              </a:rPr>
              <a:t> in care? </a:t>
            </a:r>
            <a:r>
              <a:rPr lang="fr-CA" sz="3100" dirty="0" err="1" smtClean="0">
                <a:solidFill>
                  <a:srgbClr val="0070C0"/>
                </a:solidFill>
              </a:rPr>
              <a:t>Some</a:t>
            </a:r>
            <a:r>
              <a:rPr lang="fr-CA" sz="3100" dirty="0" smtClean="0">
                <a:solidFill>
                  <a:srgbClr val="0070C0"/>
                </a:solidFill>
              </a:rPr>
              <a:t> key </a:t>
            </a:r>
            <a:r>
              <a:rPr lang="fr-CA" sz="3100" dirty="0" err="1" smtClean="0">
                <a:solidFill>
                  <a:srgbClr val="0070C0"/>
                </a:solidFill>
              </a:rPr>
              <a:t>lessons</a:t>
            </a:r>
            <a:r>
              <a:rPr lang="fr-CA" sz="3100" dirty="0" smtClean="0">
                <a:solidFill>
                  <a:srgbClr val="0070C0"/>
                </a:solidFill>
              </a:rPr>
              <a:t> </a:t>
            </a:r>
            <a:r>
              <a:rPr lang="fr-CA" sz="3100" dirty="0" err="1" smtClean="0">
                <a:solidFill>
                  <a:srgbClr val="0070C0"/>
                </a:solidFill>
              </a:rPr>
              <a:t>from</a:t>
            </a:r>
            <a:r>
              <a:rPr lang="fr-CA" sz="3100" dirty="0" smtClean="0">
                <a:solidFill>
                  <a:srgbClr val="0070C0"/>
                </a:solidFill>
              </a:rPr>
              <a:t> the Ontario </a:t>
            </a:r>
            <a:r>
              <a:rPr lang="fr-CA" sz="3100" dirty="0" err="1" smtClean="0">
                <a:solidFill>
                  <a:srgbClr val="0070C0"/>
                </a:solidFill>
              </a:rPr>
              <a:t>Looking</a:t>
            </a:r>
            <a:r>
              <a:rPr lang="fr-CA" sz="3100" dirty="0" smtClean="0">
                <a:solidFill>
                  <a:srgbClr val="0070C0"/>
                </a:solidFill>
              </a:rPr>
              <a:t> </a:t>
            </a:r>
            <a:r>
              <a:rPr lang="fr-CA" sz="3100" dirty="0" err="1" smtClean="0">
                <a:solidFill>
                  <a:srgbClr val="0070C0"/>
                </a:solidFill>
              </a:rPr>
              <a:t>After</a:t>
            </a:r>
            <a:r>
              <a:rPr lang="fr-CA" sz="3100" dirty="0" smtClean="0">
                <a:solidFill>
                  <a:srgbClr val="0070C0"/>
                </a:solidFill>
              </a:rPr>
              <a:t> Children </a:t>
            </a:r>
            <a:r>
              <a:rPr lang="fr-CA" sz="3100" dirty="0" err="1" smtClean="0">
                <a:solidFill>
                  <a:srgbClr val="0070C0"/>
                </a:solidFill>
              </a:rPr>
              <a:t>project</a:t>
            </a:r>
            <a:r>
              <a:rPr lang="fr-CA" sz="3100" dirty="0" smtClean="0">
                <a:solidFill>
                  <a:srgbClr val="0070C0"/>
                </a:solidFill>
              </a:rPr>
              <a:t> &amp; </a:t>
            </a:r>
            <a:r>
              <a:rPr lang="fr-CA" sz="3100" dirty="0" err="1" smtClean="0">
                <a:solidFill>
                  <a:srgbClr val="0070C0"/>
                </a:solidFill>
              </a:rPr>
              <a:t>associcated</a:t>
            </a:r>
            <a:r>
              <a:rPr lang="fr-CA" sz="3100" dirty="0" smtClean="0">
                <a:solidFill>
                  <a:srgbClr val="0070C0"/>
                </a:solidFill>
              </a:rPr>
              <a:t> </a:t>
            </a:r>
            <a:r>
              <a:rPr lang="fr-CA" sz="3100" dirty="0" err="1" smtClean="0">
                <a:solidFill>
                  <a:srgbClr val="0070C0"/>
                </a:solidFill>
              </a:rPr>
              <a:t>school-related</a:t>
            </a:r>
            <a:r>
              <a:rPr lang="fr-CA" sz="3100" dirty="0" smtClean="0">
                <a:solidFill>
                  <a:srgbClr val="0070C0"/>
                </a:solidFill>
              </a:rPr>
              <a:t> initiatives </a:t>
            </a:r>
            <a:endParaRPr lang="en-CA" sz="3100" dirty="0">
              <a:solidFill>
                <a:srgbClr val="0070C0"/>
              </a:solidFill>
            </a:endParaRPr>
          </a:p>
        </p:txBody>
      </p:sp>
      <p:sp>
        <p:nvSpPr>
          <p:cNvPr id="3" name="Subtitle 2"/>
          <p:cNvSpPr>
            <a:spLocks noGrp="1"/>
          </p:cNvSpPr>
          <p:nvPr>
            <p:ph type="subTitle" idx="1"/>
          </p:nvPr>
        </p:nvSpPr>
        <p:spPr>
          <a:xfrm>
            <a:off x="539552" y="3356992"/>
            <a:ext cx="8136904" cy="3024336"/>
          </a:xfrm>
        </p:spPr>
        <p:txBody>
          <a:bodyPr>
            <a:normAutofit/>
          </a:bodyPr>
          <a:lstStyle/>
          <a:p>
            <a:r>
              <a:rPr lang="en-CA" sz="3000" dirty="0" smtClean="0">
                <a:solidFill>
                  <a:schemeClr val="tx1"/>
                </a:solidFill>
              </a:rPr>
              <a:t>Robert Flynn</a:t>
            </a:r>
          </a:p>
          <a:p>
            <a:r>
              <a:rPr lang="en-CA" sz="2400" dirty="0" smtClean="0">
                <a:solidFill>
                  <a:schemeClr val="tx1"/>
                </a:solidFill>
              </a:rPr>
              <a:t>School of Psychology &amp;</a:t>
            </a:r>
          </a:p>
          <a:p>
            <a:r>
              <a:rPr lang="en-CA" sz="2400" dirty="0" smtClean="0">
                <a:solidFill>
                  <a:schemeClr val="tx1"/>
                </a:solidFill>
              </a:rPr>
              <a:t>Centre for Research on Educational &amp; Community Services</a:t>
            </a:r>
          </a:p>
          <a:p>
            <a:r>
              <a:rPr lang="en-CA" sz="2400" dirty="0" smtClean="0">
                <a:solidFill>
                  <a:schemeClr val="tx1"/>
                </a:solidFill>
              </a:rPr>
              <a:t>University of Ottawa (Ontario, Canada)</a:t>
            </a:r>
          </a:p>
          <a:p>
            <a:r>
              <a:rPr lang="en-CA" sz="2400" dirty="0" smtClean="0">
                <a:solidFill>
                  <a:schemeClr val="tx1"/>
                </a:solidFill>
              </a:rPr>
              <a:t>Virtual </a:t>
            </a:r>
            <a:r>
              <a:rPr lang="en-CA" sz="2400" dirty="0" err="1" smtClean="0">
                <a:solidFill>
                  <a:schemeClr val="tx1"/>
                </a:solidFill>
              </a:rPr>
              <a:t>Headteachers</a:t>
            </a:r>
            <a:r>
              <a:rPr lang="en-CA" sz="2400" dirty="0" smtClean="0">
                <a:solidFill>
                  <a:schemeClr val="tx1"/>
                </a:solidFill>
              </a:rPr>
              <a:t> Conference, Oxford, March 21</a:t>
            </a:r>
            <a:endParaRPr lang="en-CA" sz="2400" dirty="0">
              <a:solidFill>
                <a:schemeClr val="tx1"/>
              </a:solidFill>
            </a:endParaRPr>
          </a:p>
        </p:txBody>
      </p:sp>
    </p:spTree>
    <p:extLst>
      <p:ext uri="{BB962C8B-B14F-4D97-AF65-F5344CB8AC3E}">
        <p14:creationId xmlns:p14="http://schemas.microsoft.com/office/powerpoint/2010/main" val="396702874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179512" y="274638"/>
            <a:ext cx="8784976" cy="1143000"/>
          </a:xfrm>
        </p:spPr>
        <p:txBody>
          <a:bodyPr>
            <a:noAutofit/>
          </a:bodyPr>
          <a:lstStyle/>
          <a:p>
            <a:r>
              <a:rPr lang="fr-CA" sz="3600" b="1" dirty="0" err="1">
                <a:solidFill>
                  <a:srgbClr val="0070C0"/>
                </a:solidFill>
              </a:rPr>
              <a:t>Recurring</a:t>
            </a:r>
            <a:r>
              <a:rPr lang="fr-CA" sz="3600" b="1" dirty="0">
                <a:solidFill>
                  <a:srgbClr val="0070C0"/>
                </a:solidFill>
              </a:rPr>
              <a:t> protective </a:t>
            </a:r>
            <a:r>
              <a:rPr lang="fr-CA" sz="3600" b="1" dirty="0" err="1">
                <a:solidFill>
                  <a:srgbClr val="0070C0"/>
                </a:solidFill>
              </a:rPr>
              <a:t>factors</a:t>
            </a:r>
            <a:r>
              <a:rPr lang="fr-CA" sz="3600" b="1" dirty="0">
                <a:solidFill>
                  <a:srgbClr val="0070C0"/>
                </a:solidFill>
              </a:rPr>
              <a:t> </a:t>
            </a:r>
            <a:r>
              <a:rPr lang="fr-CA" sz="3600" b="1" dirty="0" err="1">
                <a:solidFill>
                  <a:srgbClr val="0070C0"/>
                </a:solidFill>
              </a:rPr>
              <a:t>that</a:t>
            </a:r>
            <a:r>
              <a:rPr lang="fr-CA" sz="3600" b="1" dirty="0">
                <a:solidFill>
                  <a:srgbClr val="0070C0"/>
                </a:solidFill>
              </a:rPr>
              <a:t> </a:t>
            </a:r>
            <a:r>
              <a:rPr lang="fr-CA" sz="3600" b="1" dirty="0" err="1">
                <a:solidFill>
                  <a:srgbClr val="0070C0"/>
                </a:solidFill>
              </a:rPr>
              <a:t>promote</a:t>
            </a:r>
            <a:r>
              <a:rPr lang="fr-CA" sz="3600" b="1" dirty="0">
                <a:solidFill>
                  <a:srgbClr val="0070C0"/>
                </a:solidFill>
              </a:rPr>
              <a:t> </a:t>
            </a:r>
            <a:r>
              <a:rPr lang="fr-CA" sz="3600" b="1" dirty="0" err="1">
                <a:solidFill>
                  <a:srgbClr val="0070C0"/>
                </a:solidFill>
              </a:rPr>
              <a:t>resilience</a:t>
            </a:r>
            <a:r>
              <a:rPr lang="fr-CA" sz="3600" b="1" dirty="0">
                <a:solidFill>
                  <a:srgbClr val="0070C0"/>
                </a:solidFill>
              </a:rPr>
              <a:t> in </a:t>
            </a:r>
            <a:r>
              <a:rPr lang="fr-CA" sz="3600" b="1" dirty="0" err="1">
                <a:solidFill>
                  <a:srgbClr val="0070C0"/>
                </a:solidFill>
              </a:rPr>
              <a:t>children</a:t>
            </a:r>
            <a:r>
              <a:rPr lang="fr-CA" sz="3600" b="1" dirty="0">
                <a:solidFill>
                  <a:srgbClr val="0070C0"/>
                </a:solidFill>
              </a:rPr>
              <a:t> &amp; </a:t>
            </a:r>
            <a:r>
              <a:rPr lang="fr-CA" sz="3600" b="1" dirty="0" err="1">
                <a:solidFill>
                  <a:srgbClr val="0070C0"/>
                </a:solidFill>
              </a:rPr>
              <a:t>youth</a:t>
            </a:r>
            <a:r>
              <a:rPr lang="fr-CA" sz="3600" b="1" dirty="0">
                <a:solidFill>
                  <a:srgbClr val="0070C0"/>
                </a:solidFill>
              </a:rPr>
              <a:t> </a:t>
            </a:r>
            <a:r>
              <a:rPr lang="fr-CA" sz="3600" b="1" dirty="0" smtClean="0">
                <a:solidFill>
                  <a:srgbClr val="0070C0"/>
                </a:solidFill>
              </a:rPr>
              <a:t>(</a:t>
            </a:r>
            <a:r>
              <a:rPr lang="fr-CA" sz="3600" b="1" dirty="0" err="1" smtClean="0">
                <a:solidFill>
                  <a:srgbClr val="0070C0"/>
                </a:solidFill>
              </a:rPr>
              <a:t>cont’d</a:t>
            </a:r>
            <a:r>
              <a:rPr lang="fr-CA" sz="3600" b="1" dirty="0" smtClean="0">
                <a:solidFill>
                  <a:srgbClr val="0070C0"/>
                </a:solidFill>
              </a:rPr>
              <a:t>)</a:t>
            </a:r>
            <a:endParaRPr lang="en-US" sz="3600" b="1" dirty="0">
              <a:solidFill>
                <a:srgbClr val="0070C0"/>
              </a:solidFill>
            </a:endParaRPr>
          </a:p>
        </p:txBody>
      </p:sp>
      <p:sp>
        <p:nvSpPr>
          <p:cNvPr id="93187" name="Rectangle 3"/>
          <p:cNvSpPr>
            <a:spLocks noGrp="1" noChangeArrowheads="1"/>
          </p:cNvSpPr>
          <p:nvPr>
            <p:ph type="body" idx="1"/>
          </p:nvPr>
        </p:nvSpPr>
        <p:spPr>
          <a:xfrm>
            <a:off x="251520" y="1600200"/>
            <a:ext cx="8712968" cy="4525963"/>
          </a:xfrm>
        </p:spPr>
        <p:txBody>
          <a:bodyPr/>
          <a:lstStyle/>
          <a:p>
            <a:pPr>
              <a:lnSpc>
                <a:spcPct val="90000"/>
              </a:lnSpc>
            </a:pPr>
            <a:r>
              <a:rPr lang="fr-CA" sz="2800" b="1" i="1" dirty="0" err="1"/>
              <a:t>Within</a:t>
            </a:r>
            <a:r>
              <a:rPr lang="fr-CA" sz="2800" b="1" i="1" dirty="0"/>
              <a:t> the </a:t>
            </a:r>
            <a:r>
              <a:rPr lang="fr-CA" sz="2800" b="1" i="1" dirty="0" err="1"/>
              <a:t>family</a:t>
            </a:r>
            <a:r>
              <a:rPr lang="fr-CA" sz="2800" b="1" i="1" dirty="0"/>
              <a:t>:</a:t>
            </a:r>
          </a:p>
          <a:p>
            <a:pPr lvl="1">
              <a:lnSpc>
                <a:spcPct val="90000"/>
              </a:lnSpc>
            </a:pPr>
            <a:r>
              <a:rPr lang="fr-CA" sz="2400" dirty="0"/>
              <a:t>Close </a:t>
            </a:r>
            <a:r>
              <a:rPr lang="fr-CA" sz="2400" dirty="0" err="1"/>
              <a:t>relationships</a:t>
            </a:r>
            <a:r>
              <a:rPr lang="fr-CA" sz="2400" dirty="0"/>
              <a:t> </a:t>
            </a:r>
            <a:r>
              <a:rPr lang="fr-CA" sz="2400" dirty="0" err="1"/>
              <a:t>with</a:t>
            </a:r>
            <a:r>
              <a:rPr lang="fr-CA" sz="2400" dirty="0"/>
              <a:t> </a:t>
            </a:r>
            <a:r>
              <a:rPr lang="fr-CA" sz="2400" dirty="0" err="1"/>
              <a:t>caregiving</a:t>
            </a:r>
            <a:r>
              <a:rPr lang="fr-CA" sz="2400" dirty="0"/>
              <a:t> </a:t>
            </a:r>
            <a:r>
              <a:rPr lang="fr-CA" sz="2400" dirty="0" err="1"/>
              <a:t>adults</a:t>
            </a:r>
            <a:endParaRPr lang="fr-CA" sz="2400" dirty="0"/>
          </a:p>
          <a:p>
            <a:pPr lvl="1">
              <a:lnSpc>
                <a:spcPct val="90000"/>
              </a:lnSpc>
            </a:pPr>
            <a:r>
              <a:rPr lang="fr-CA" sz="2400" dirty="0" err="1"/>
              <a:t>Authoritative</a:t>
            </a:r>
            <a:r>
              <a:rPr lang="fr-CA" sz="2400" dirty="0"/>
              <a:t> </a:t>
            </a:r>
            <a:r>
              <a:rPr lang="fr-CA" sz="2400" dirty="0" err="1" smtClean="0"/>
              <a:t>parenting</a:t>
            </a:r>
            <a:r>
              <a:rPr lang="fr-CA" sz="2400" dirty="0" smtClean="0"/>
              <a:t>/</a:t>
            </a:r>
            <a:r>
              <a:rPr lang="fr-CA" sz="2400" dirty="0" err="1" smtClean="0"/>
              <a:t>caregiving</a:t>
            </a:r>
            <a:r>
              <a:rPr lang="fr-CA" sz="2400" dirty="0" smtClean="0"/>
              <a:t> (i.e</a:t>
            </a:r>
            <a:r>
              <a:rPr lang="fr-CA" sz="2400" dirty="0"/>
              <a:t>., high </a:t>
            </a:r>
            <a:r>
              <a:rPr lang="fr-CA" sz="2400" dirty="0" err="1"/>
              <a:t>warmth</a:t>
            </a:r>
            <a:r>
              <a:rPr lang="fr-CA" sz="2400" dirty="0"/>
              <a:t>/</a:t>
            </a:r>
            <a:r>
              <a:rPr lang="fr-CA" sz="2400" dirty="0" err="1"/>
              <a:t>responsiveness</a:t>
            </a:r>
            <a:r>
              <a:rPr lang="fr-CA" sz="2400" dirty="0"/>
              <a:t> &amp; </a:t>
            </a:r>
            <a:r>
              <a:rPr lang="fr-CA" sz="2400" dirty="0" smtClean="0"/>
              <a:t>consistent monitoring/supervision</a:t>
            </a:r>
            <a:r>
              <a:rPr lang="fr-CA" sz="2400" dirty="0"/>
              <a:t>)</a:t>
            </a:r>
          </a:p>
          <a:p>
            <a:pPr lvl="1">
              <a:lnSpc>
                <a:spcPct val="90000"/>
              </a:lnSpc>
            </a:pPr>
            <a:r>
              <a:rPr lang="fr-CA" sz="2400" dirty="0"/>
              <a:t>Positive </a:t>
            </a:r>
            <a:r>
              <a:rPr lang="fr-CA" sz="2400" dirty="0" err="1"/>
              <a:t>family</a:t>
            </a:r>
            <a:r>
              <a:rPr lang="fr-CA" sz="2400" dirty="0"/>
              <a:t> </a:t>
            </a:r>
            <a:r>
              <a:rPr lang="fr-CA" sz="2400" dirty="0" err="1" smtClean="0"/>
              <a:t>climate</a:t>
            </a:r>
            <a:r>
              <a:rPr lang="fr-CA" sz="2400" dirty="0" smtClean="0"/>
              <a:t> &amp; </a:t>
            </a:r>
            <a:r>
              <a:rPr lang="fr-CA" sz="2400" dirty="0" err="1" smtClean="0"/>
              <a:t>low</a:t>
            </a:r>
            <a:r>
              <a:rPr lang="fr-CA" sz="2400" dirty="0" smtClean="0"/>
              <a:t> </a:t>
            </a:r>
            <a:r>
              <a:rPr lang="fr-CA" sz="2400" dirty="0"/>
              <a:t>discord </a:t>
            </a:r>
            <a:r>
              <a:rPr lang="fr-CA" sz="2400" dirty="0" err="1"/>
              <a:t>between</a:t>
            </a:r>
            <a:r>
              <a:rPr lang="fr-CA" sz="2400" dirty="0"/>
              <a:t> </a:t>
            </a:r>
            <a:r>
              <a:rPr lang="fr-CA" sz="2400" dirty="0" smtClean="0"/>
              <a:t>parents/</a:t>
            </a:r>
            <a:r>
              <a:rPr lang="fr-CA" sz="2400" dirty="0" err="1" smtClean="0"/>
              <a:t>carers</a:t>
            </a:r>
            <a:endParaRPr lang="fr-CA" sz="2400" dirty="0"/>
          </a:p>
          <a:p>
            <a:pPr lvl="1">
              <a:lnSpc>
                <a:spcPct val="90000"/>
              </a:lnSpc>
            </a:pPr>
            <a:r>
              <a:rPr lang="fr-CA" sz="2400" dirty="0" err="1"/>
              <a:t>Organized</a:t>
            </a:r>
            <a:r>
              <a:rPr lang="fr-CA" sz="2400" dirty="0"/>
              <a:t> home </a:t>
            </a:r>
            <a:r>
              <a:rPr lang="fr-CA" sz="2400" dirty="0" err="1"/>
              <a:t>environment</a:t>
            </a:r>
            <a:endParaRPr lang="fr-CA" sz="2400" dirty="0"/>
          </a:p>
          <a:p>
            <a:pPr lvl="1">
              <a:lnSpc>
                <a:spcPct val="90000"/>
              </a:lnSpc>
            </a:pPr>
            <a:r>
              <a:rPr lang="fr-CA" sz="2400" dirty="0" smtClean="0"/>
              <a:t>More </a:t>
            </a:r>
            <a:r>
              <a:rPr lang="fr-CA" sz="2400" dirty="0" err="1" smtClean="0"/>
              <a:t>advancced</a:t>
            </a:r>
            <a:r>
              <a:rPr lang="fr-CA" sz="2400" dirty="0" smtClean="0"/>
              <a:t> </a:t>
            </a:r>
            <a:r>
              <a:rPr lang="fr-CA" sz="2400" dirty="0" err="1" smtClean="0"/>
              <a:t>level</a:t>
            </a:r>
            <a:r>
              <a:rPr lang="fr-CA" sz="2400" dirty="0" smtClean="0"/>
              <a:t> of </a:t>
            </a:r>
            <a:r>
              <a:rPr lang="fr-CA" sz="2400" dirty="0" err="1" smtClean="0"/>
              <a:t>education</a:t>
            </a:r>
            <a:r>
              <a:rPr lang="fr-CA" sz="2400" dirty="0" smtClean="0"/>
              <a:t> </a:t>
            </a:r>
            <a:r>
              <a:rPr lang="fr-CA" sz="2400" dirty="0"/>
              <a:t>of </a:t>
            </a:r>
            <a:r>
              <a:rPr lang="fr-CA" sz="2400" dirty="0" smtClean="0"/>
              <a:t>parents/</a:t>
            </a:r>
            <a:r>
              <a:rPr lang="fr-CA" sz="2400" dirty="0" err="1" smtClean="0"/>
              <a:t>carers</a:t>
            </a:r>
            <a:endParaRPr lang="fr-CA" sz="2400" dirty="0"/>
          </a:p>
          <a:p>
            <a:pPr lvl="1">
              <a:lnSpc>
                <a:spcPct val="90000"/>
              </a:lnSpc>
            </a:pPr>
            <a:r>
              <a:rPr lang="fr-CA" sz="2400" dirty="0" smtClean="0"/>
              <a:t>Parents’  or </a:t>
            </a:r>
            <a:r>
              <a:rPr lang="fr-CA" sz="2400" dirty="0" err="1" smtClean="0"/>
              <a:t>carers</a:t>
            </a:r>
            <a:r>
              <a:rPr lang="fr-CA" sz="2400" dirty="0" smtClean="0"/>
              <a:t>’ </a:t>
            </a:r>
            <a:r>
              <a:rPr lang="fr-CA" sz="2400" dirty="0" err="1"/>
              <a:t>involvement</a:t>
            </a:r>
            <a:r>
              <a:rPr lang="fr-CA" sz="2400" dirty="0"/>
              <a:t> in </a:t>
            </a:r>
            <a:r>
              <a:rPr lang="fr-CA" sz="2400" dirty="0" err="1"/>
              <a:t>child’s</a:t>
            </a:r>
            <a:r>
              <a:rPr lang="fr-CA" sz="2400" dirty="0"/>
              <a:t> </a:t>
            </a:r>
            <a:r>
              <a:rPr lang="fr-CA" sz="2400" dirty="0" err="1"/>
              <a:t>education</a:t>
            </a:r>
            <a:endParaRPr lang="fr-CA" sz="2400" dirty="0"/>
          </a:p>
          <a:p>
            <a:pPr lvl="1">
              <a:lnSpc>
                <a:spcPct val="90000"/>
              </a:lnSpc>
            </a:pPr>
            <a:r>
              <a:rPr lang="fr-CA" sz="2400" dirty="0" err="1"/>
              <a:t>Socioeconomic</a:t>
            </a:r>
            <a:r>
              <a:rPr lang="fr-CA" sz="2400" dirty="0"/>
              <a:t> </a:t>
            </a:r>
            <a:r>
              <a:rPr lang="fr-CA" sz="2400" dirty="0" err="1"/>
              <a:t>advantages</a:t>
            </a:r>
            <a:endParaRPr lang="fr-CA" sz="2400" dirty="0"/>
          </a:p>
          <a:p>
            <a:pPr lvl="1">
              <a:lnSpc>
                <a:spcPct val="90000"/>
              </a:lnSpc>
            </a:pPr>
            <a:endParaRPr lang="fr-CA" sz="2400" dirty="0"/>
          </a:p>
          <a:p>
            <a:pPr>
              <a:lnSpc>
                <a:spcPct val="90000"/>
              </a:lnSpc>
            </a:pPr>
            <a:endParaRPr lang="en-US" sz="28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noAutofit/>
          </a:bodyPr>
          <a:lstStyle/>
          <a:p>
            <a:r>
              <a:rPr lang="fr-CA" sz="3600" b="1" dirty="0" err="1">
                <a:solidFill>
                  <a:srgbClr val="0070C0"/>
                </a:solidFill>
              </a:rPr>
              <a:t>Recurring</a:t>
            </a:r>
            <a:r>
              <a:rPr lang="fr-CA" sz="3600" b="1" dirty="0">
                <a:solidFill>
                  <a:srgbClr val="0070C0"/>
                </a:solidFill>
              </a:rPr>
              <a:t> protective </a:t>
            </a:r>
            <a:r>
              <a:rPr lang="fr-CA" sz="3600" b="1" dirty="0" err="1">
                <a:solidFill>
                  <a:srgbClr val="0070C0"/>
                </a:solidFill>
              </a:rPr>
              <a:t>factors</a:t>
            </a:r>
            <a:r>
              <a:rPr lang="fr-CA" sz="3600" b="1" dirty="0">
                <a:solidFill>
                  <a:srgbClr val="0070C0"/>
                </a:solidFill>
              </a:rPr>
              <a:t> </a:t>
            </a:r>
            <a:r>
              <a:rPr lang="fr-CA" sz="3600" b="1" dirty="0" err="1">
                <a:solidFill>
                  <a:srgbClr val="0070C0"/>
                </a:solidFill>
              </a:rPr>
              <a:t>that</a:t>
            </a:r>
            <a:r>
              <a:rPr lang="fr-CA" sz="3600" b="1" dirty="0">
                <a:solidFill>
                  <a:srgbClr val="0070C0"/>
                </a:solidFill>
              </a:rPr>
              <a:t> </a:t>
            </a:r>
            <a:r>
              <a:rPr lang="fr-CA" sz="3600" b="1" dirty="0" err="1">
                <a:solidFill>
                  <a:srgbClr val="0070C0"/>
                </a:solidFill>
              </a:rPr>
              <a:t>promote</a:t>
            </a:r>
            <a:r>
              <a:rPr lang="fr-CA" sz="3600" b="1" dirty="0">
                <a:solidFill>
                  <a:srgbClr val="0070C0"/>
                </a:solidFill>
              </a:rPr>
              <a:t> </a:t>
            </a:r>
            <a:r>
              <a:rPr lang="fr-CA" sz="3600" b="1" dirty="0" err="1">
                <a:solidFill>
                  <a:srgbClr val="0070C0"/>
                </a:solidFill>
              </a:rPr>
              <a:t>resilience</a:t>
            </a:r>
            <a:r>
              <a:rPr lang="fr-CA" sz="3600" b="1" dirty="0">
                <a:solidFill>
                  <a:srgbClr val="0070C0"/>
                </a:solidFill>
              </a:rPr>
              <a:t> in </a:t>
            </a:r>
            <a:r>
              <a:rPr lang="fr-CA" sz="3600" b="1" dirty="0" err="1">
                <a:solidFill>
                  <a:srgbClr val="0070C0"/>
                </a:solidFill>
              </a:rPr>
              <a:t>children</a:t>
            </a:r>
            <a:r>
              <a:rPr lang="fr-CA" sz="3600" b="1" dirty="0">
                <a:solidFill>
                  <a:srgbClr val="0070C0"/>
                </a:solidFill>
              </a:rPr>
              <a:t> &amp; </a:t>
            </a:r>
            <a:r>
              <a:rPr lang="fr-CA" sz="3600" b="1" dirty="0" err="1">
                <a:solidFill>
                  <a:srgbClr val="0070C0"/>
                </a:solidFill>
              </a:rPr>
              <a:t>youth</a:t>
            </a:r>
            <a:r>
              <a:rPr lang="fr-CA" sz="3600" b="1" dirty="0">
                <a:solidFill>
                  <a:srgbClr val="0070C0"/>
                </a:solidFill>
              </a:rPr>
              <a:t> (</a:t>
            </a:r>
            <a:r>
              <a:rPr lang="fr-CA" sz="3600" b="1" dirty="0" err="1">
                <a:solidFill>
                  <a:srgbClr val="0070C0"/>
                </a:solidFill>
              </a:rPr>
              <a:t>cont’d</a:t>
            </a:r>
            <a:r>
              <a:rPr lang="fr-CA" sz="3600" b="1" dirty="0">
                <a:solidFill>
                  <a:srgbClr val="0070C0"/>
                </a:solidFill>
              </a:rPr>
              <a:t>)</a:t>
            </a:r>
            <a:endParaRPr lang="en-US" sz="3600" b="1" dirty="0">
              <a:solidFill>
                <a:srgbClr val="0070C0"/>
              </a:solidFill>
            </a:endParaRPr>
          </a:p>
        </p:txBody>
      </p:sp>
      <p:sp>
        <p:nvSpPr>
          <p:cNvPr id="95235" name="Rectangle 3"/>
          <p:cNvSpPr>
            <a:spLocks noGrp="1" noChangeArrowheads="1"/>
          </p:cNvSpPr>
          <p:nvPr>
            <p:ph type="body" idx="1"/>
          </p:nvPr>
        </p:nvSpPr>
        <p:spPr/>
        <p:txBody>
          <a:bodyPr/>
          <a:lstStyle/>
          <a:p>
            <a:r>
              <a:rPr lang="fr-CA" sz="2800" b="1" i="1" dirty="0" err="1"/>
              <a:t>Within</a:t>
            </a:r>
            <a:r>
              <a:rPr lang="fr-CA" sz="2800" b="1" i="1" dirty="0"/>
              <a:t> </a:t>
            </a:r>
            <a:r>
              <a:rPr lang="fr-CA" sz="2800" b="1" i="1" dirty="0" err="1"/>
              <a:t>interpersonal</a:t>
            </a:r>
            <a:r>
              <a:rPr lang="fr-CA" sz="2800" b="1" i="1" dirty="0"/>
              <a:t> </a:t>
            </a:r>
            <a:r>
              <a:rPr lang="fr-CA" sz="2800" b="1" i="1" dirty="0" err="1"/>
              <a:t>environment</a:t>
            </a:r>
            <a:r>
              <a:rPr lang="fr-CA" sz="2800" dirty="0"/>
              <a:t> (</a:t>
            </a:r>
            <a:r>
              <a:rPr lang="fr-CA" sz="2800" dirty="0" err="1"/>
              <a:t>within</a:t>
            </a:r>
            <a:r>
              <a:rPr lang="fr-CA" sz="2800" dirty="0"/>
              <a:t> or </a:t>
            </a:r>
            <a:r>
              <a:rPr lang="fr-CA" sz="2800" dirty="0" err="1"/>
              <a:t>outside</a:t>
            </a:r>
            <a:r>
              <a:rPr lang="fr-CA" sz="2800" dirty="0"/>
              <a:t> </a:t>
            </a:r>
            <a:r>
              <a:rPr lang="fr-CA" sz="2800" dirty="0" smtClean="0"/>
              <a:t>the </a:t>
            </a:r>
            <a:r>
              <a:rPr lang="fr-CA" sz="2800" dirty="0" err="1" smtClean="0"/>
              <a:t>family</a:t>
            </a:r>
            <a:r>
              <a:rPr lang="fr-CA" sz="2800" dirty="0"/>
              <a:t>):</a:t>
            </a:r>
          </a:p>
          <a:p>
            <a:pPr lvl="1"/>
            <a:r>
              <a:rPr lang="fr-CA" sz="2400" dirty="0"/>
              <a:t>Close </a:t>
            </a:r>
            <a:r>
              <a:rPr lang="fr-CA" sz="2400" dirty="0" err="1"/>
              <a:t>relationships</a:t>
            </a:r>
            <a:r>
              <a:rPr lang="fr-CA" sz="2400" dirty="0"/>
              <a:t> to </a:t>
            </a:r>
            <a:r>
              <a:rPr lang="fr-CA" sz="2400" dirty="0" err="1"/>
              <a:t>competent</a:t>
            </a:r>
            <a:r>
              <a:rPr lang="fr-CA" sz="2400" dirty="0"/>
              <a:t>, </a:t>
            </a:r>
            <a:r>
              <a:rPr lang="fr-CA" sz="2400" dirty="0" err="1"/>
              <a:t>prosocial</a:t>
            </a:r>
            <a:r>
              <a:rPr lang="fr-CA" sz="2400" dirty="0"/>
              <a:t>, &amp; </a:t>
            </a:r>
            <a:r>
              <a:rPr lang="fr-CA" sz="2400" dirty="0" err="1"/>
              <a:t>supportive</a:t>
            </a:r>
            <a:r>
              <a:rPr lang="fr-CA" sz="2400" dirty="0"/>
              <a:t> </a:t>
            </a:r>
            <a:r>
              <a:rPr lang="fr-CA" sz="2400" dirty="0" err="1" smtClean="0"/>
              <a:t>adults</a:t>
            </a:r>
            <a:r>
              <a:rPr lang="fr-CA" sz="2400" dirty="0" smtClean="0"/>
              <a:t>, </a:t>
            </a:r>
            <a:r>
              <a:rPr lang="fr-CA" sz="2400" dirty="0" err="1" smtClean="0"/>
              <a:t>such</a:t>
            </a:r>
            <a:r>
              <a:rPr lang="fr-CA" sz="2400" dirty="0" smtClean="0"/>
              <a:t> as </a:t>
            </a:r>
            <a:r>
              <a:rPr lang="fr-CA" sz="2400" dirty="0" err="1" smtClean="0"/>
              <a:t>tutors</a:t>
            </a:r>
            <a:r>
              <a:rPr lang="fr-CA" sz="2400" dirty="0" smtClean="0"/>
              <a:t> or mentors (in addition to parents or </a:t>
            </a:r>
            <a:r>
              <a:rPr lang="fr-CA" sz="2400" dirty="0" err="1" smtClean="0"/>
              <a:t>carers</a:t>
            </a:r>
            <a:r>
              <a:rPr lang="fr-CA" sz="2400" dirty="0" smtClean="0"/>
              <a:t>) </a:t>
            </a:r>
            <a:endParaRPr lang="fr-CA" sz="2400" dirty="0"/>
          </a:p>
          <a:p>
            <a:pPr lvl="1"/>
            <a:r>
              <a:rPr lang="fr-CA" sz="2400" dirty="0"/>
              <a:t>Connections to </a:t>
            </a:r>
            <a:r>
              <a:rPr lang="fr-CA" sz="2400" dirty="0" err="1"/>
              <a:t>prosocial</a:t>
            </a:r>
            <a:r>
              <a:rPr lang="fr-CA" sz="2400" dirty="0"/>
              <a:t> &amp; </a:t>
            </a:r>
            <a:r>
              <a:rPr lang="fr-CA" sz="2400" dirty="0" err="1"/>
              <a:t>rule</a:t>
            </a:r>
            <a:r>
              <a:rPr lang="fr-CA" sz="2400" dirty="0"/>
              <a:t>-</a:t>
            </a:r>
            <a:r>
              <a:rPr lang="fr-CA" sz="2400" dirty="0" err="1"/>
              <a:t>abiding</a:t>
            </a:r>
            <a:r>
              <a:rPr lang="fr-CA" sz="2400" dirty="0"/>
              <a:t> </a:t>
            </a:r>
            <a:r>
              <a:rPr lang="fr-CA" sz="2400" dirty="0" err="1"/>
              <a:t>peers</a:t>
            </a:r>
            <a:r>
              <a:rPr lang="fr-CA" sz="2400" dirty="0"/>
              <a:t> </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noAutofit/>
          </a:bodyPr>
          <a:lstStyle/>
          <a:p>
            <a:r>
              <a:rPr lang="fr-CA" sz="3600" b="1" dirty="0" err="1">
                <a:solidFill>
                  <a:srgbClr val="0070C0"/>
                </a:solidFill>
              </a:rPr>
              <a:t>Recurring</a:t>
            </a:r>
            <a:r>
              <a:rPr lang="fr-CA" sz="3600" b="1" dirty="0">
                <a:solidFill>
                  <a:srgbClr val="0070C0"/>
                </a:solidFill>
              </a:rPr>
              <a:t> protective </a:t>
            </a:r>
            <a:r>
              <a:rPr lang="fr-CA" sz="3600" b="1" dirty="0" err="1">
                <a:solidFill>
                  <a:srgbClr val="0070C0"/>
                </a:solidFill>
              </a:rPr>
              <a:t>factors</a:t>
            </a:r>
            <a:r>
              <a:rPr lang="fr-CA" sz="3600" b="1" dirty="0">
                <a:solidFill>
                  <a:srgbClr val="0070C0"/>
                </a:solidFill>
              </a:rPr>
              <a:t> </a:t>
            </a:r>
            <a:r>
              <a:rPr lang="fr-CA" sz="3600" b="1" dirty="0" err="1">
                <a:solidFill>
                  <a:srgbClr val="0070C0"/>
                </a:solidFill>
              </a:rPr>
              <a:t>that</a:t>
            </a:r>
            <a:r>
              <a:rPr lang="fr-CA" sz="3600" b="1" dirty="0">
                <a:solidFill>
                  <a:srgbClr val="0070C0"/>
                </a:solidFill>
              </a:rPr>
              <a:t> </a:t>
            </a:r>
            <a:r>
              <a:rPr lang="fr-CA" sz="3600" b="1" dirty="0" err="1">
                <a:solidFill>
                  <a:srgbClr val="0070C0"/>
                </a:solidFill>
              </a:rPr>
              <a:t>promote</a:t>
            </a:r>
            <a:r>
              <a:rPr lang="fr-CA" sz="3600" b="1" dirty="0">
                <a:solidFill>
                  <a:srgbClr val="0070C0"/>
                </a:solidFill>
              </a:rPr>
              <a:t> </a:t>
            </a:r>
            <a:r>
              <a:rPr lang="fr-CA" sz="3600" b="1" dirty="0" err="1">
                <a:solidFill>
                  <a:srgbClr val="0070C0"/>
                </a:solidFill>
              </a:rPr>
              <a:t>resilience</a:t>
            </a:r>
            <a:r>
              <a:rPr lang="fr-CA" sz="3600" b="1" dirty="0">
                <a:solidFill>
                  <a:srgbClr val="0070C0"/>
                </a:solidFill>
              </a:rPr>
              <a:t> in </a:t>
            </a:r>
            <a:r>
              <a:rPr lang="fr-CA" sz="3600" b="1" dirty="0" err="1">
                <a:solidFill>
                  <a:srgbClr val="0070C0"/>
                </a:solidFill>
              </a:rPr>
              <a:t>children</a:t>
            </a:r>
            <a:r>
              <a:rPr lang="fr-CA" sz="3600" b="1" dirty="0">
                <a:solidFill>
                  <a:srgbClr val="0070C0"/>
                </a:solidFill>
              </a:rPr>
              <a:t> &amp; </a:t>
            </a:r>
            <a:r>
              <a:rPr lang="fr-CA" sz="3600" b="1" dirty="0" err="1">
                <a:solidFill>
                  <a:srgbClr val="0070C0"/>
                </a:solidFill>
              </a:rPr>
              <a:t>youth</a:t>
            </a:r>
            <a:r>
              <a:rPr lang="fr-CA" sz="3600" b="1" dirty="0">
                <a:solidFill>
                  <a:srgbClr val="0070C0"/>
                </a:solidFill>
              </a:rPr>
              <a:t> (</a:t>
            </a:r>
            <a:r>
              <a:rPr lang="fr-CA" sz="3600" b="1" dirty="0" err="1">
                <a:solidFill>
                  <a:srgbClr val="0070C0"/>
                </a:solidFill>
              </a:rPr>
              <a:t>cont’d</a:t>
            </a:r>
            <a:r>
              <a:rPr lang="fr-CA" sz="3600" b="1" dirty="0">
                <a:solidFill>
                  <a:srgbClr val="0070C0"/>
                </a:solidFill>
              </a:rPr>
              <a:t>)</a:t>
            </a:r>
            <a:endParaRPr lang="en-US" sz="3600" b="1" dirty="0">
              <a:solidFill>
                <a:srgbClr val="0070C0"/>
              </a:solidFill>
            </a:endParaRPr>
          </a:p>
        </p:txBody>
      </p:sp>
      <p:sp>
        <p:nvSpPr>
          <p:cNvPr id="97283" name="Rectangle 3"/>
          <p:cNvSpPr>
            <a:spLocks noGrp="1" noChangeArrowheads="1"/>
          </p:cNvSpPr>
          <p:nvPr>
            <p:ph type="body" idx="1"/>
          </p:nvPr>
        </p:nvSpPr>
        <p:spPr>
          <a:xfrm>
            <a:off x="323528" y="1700809"/>
            <a:ext cx="8631560" cy="4896842"/>
          </a:xfrm>
        </p:spPr>
        <p:txBody>
          <a:bodyPr/>
          <a:lstStyle/>
          <a:p>
            <a:r>
              <a:rPr lang="fr-CA" sz="2800" b="1" i="1" dirty="0" err="1"/>
              <a:t>Within</a:t>
            </a:r>
            <a:r>
              <a:rPr lang="fr-CA" sz="2800" b="1" i="1" dirty="0"/>
              <a:t> the </a:t>
            </a:r>
            <a:r>
              <a:rPr lang="fr-CA" sz="2800" b="1" i="1" dirty="0" err="1"/>
              <a:t>community</a:t>
            </a:r>
            <a:r>
              <a:rPr lang="fr-CA" sz="2800" b="1" i="1" dirty="0"/>
              <a:t>:</a:t>
            </a:r>
          </a:p>
          <a:p>
            <a:pPr lvl="1"/>
            <a:r>
              <a:rPr lang="fr-CA" sz="2400" dirty="0" smtClean="0"/>
              <a:t>Effective </a:t>
            </a:r>
            <a:r>
              <a:rPr lang="fr-CA" sz="2400" dirty="0" err="1" smtClean="0"/>
              <a:t>schools</a:t>
            </a:r>
            <a:r>
              <a:rPr lang="fr-CA" sz="2400" dirty="0" smtClean="0"/>
              <a:t>, </a:t>
            </a:r>
            <a:r>
              <a:rPr lang="fr-CA" sz="2400" dirty="0" err="1" smtClean="0"/>
              <a:t>including</a:t>
            </a:r>
            <a:r>
              <a:rPr lang="fr-CA" sz="2400" dirty="0" smtClean="0"/>
              <a:t> </a:t>
            </a:r>
            <a:r>
              <a:rPr lang="fr-CA" sz="2400" dirty="0" err="1" smtClean="0"/>
              <a:t>caring</a:t>
            </a:r>
            <a:r>
              <a:rPr lang="fr-CA" sz="2400" dirty="0" smtClean="0"/>
              <a:t> </a:t>
            </a:r>
            <a:r>
              <a:rPr lang="fr-CA" sz="2400" dirty="0" err="1" smtClean="0"/>
              <a:t>teachers</a:t>
            </a:r>
            <a:endParaRPr lang="fr-CA" sz="2400" dirty="0"/>
          </a:p>
          <a:p>
            <a:pPr lvl="1"/>
            <a:r>
              <a:rPr lang="fr-CA" sz="2400" dirty="0" err="1"/>
              <a:t>Ties</a:t>
            </a:r>
            <a:r>
              <a:rPr lang="fr-CA" sz="2400" dirty="0"/>
              <a:t> to </a:t>
            </a:r>
            <a:r>
              <a:rPr lang="fr-CA" sz="2400" dirty="0" err="1"/>
              <a:t>prosocial</a:t>
            </a:r>
            <a:r>
              <a:rPr lang="fr-CA" sz="2400" dirty="0"/>
              <a:t> </a:t>
            </a:r>
            <a:r>
              <a:rPr lang="fr-CA" sz="2400" dirty="0" err="1"/>
              <a:t>organizations</a:t>
            </a:r>
            <a:r>
              <a:rPr lang="fr-CA" sz="2400" dirty="0"/>
              <a:t> (</a:t>
            </a:r>
            <a:r>
              <a:rPr lang="fr-CA" sz="2400" dirty="0" err="1"/>
              <a:t>schools</a:t>
            </a:r>
            <a:r>
              <a:rPr lang="fr-CA" sz="2400" dirty="0"/>
              <a:t>, clubs, </a:t>
            </a:r>
            <a:r>
              <a:rPr lang="fr-CA" sz="2400" dirty="0" err="1"/>
              <a:t>scouting</a:t>
            </a:r>
            <a:r>
              <a:rPr lang="fr-CA" sz="2400" dirty="0"/>
              <a:t>, etc.)</a:t>
            </a:r>
          </a:p>
          <a:p>
            <a:pPr lvl="1"/>
            <a:r>
              <a:rPr lang="fr-CA" sz="2400" dirty="0" err="1"/>
              <a:t>Neighbourhoods</a:t>
            </a:r>
            <a:r>
              <a:rPr lang="fr-CA" sz="2400" dirty="0"/>
              <a:t> </a:t>
            </a:r>
            <a:r>
              <a:rPr lang="fr-CA" sz="2400" dirty="0" err="1"/>
              <a:t>with</a:t>
            </a:r>
            <a:r>
              <a:rPr lang="fr-CA" sz="2400" dirty="0"/>
              <a:t> </a:t>
            </a:r>
            <a:r>
              <a:rPr lang="fr-CA" sz="2400" dirty="0" err="1"/>
              <a:t>high</a:t>
            </a:r>
            <a:r>
              <a:rPr lang="fr-CA" sz="2400" dirty="0"/>
              <a:t> </a:t>
            </a:r>
            <a:r>
              <a:rPr lang="fr-CA" sz="2400" dirty="0" smtClean="0"/>
              <a:t>collective </a:t>
            </a:r>
            <a:r>
              <a:rPr lang="fr-CA" sz="2400" dirty="0" err="1" smtClean="0"/>
              <a:t>efficacy</a:t>
            </a:r>
            <a:endParaRPr lang="fr-CA" sz="2400" dirty="0" smtClean="0"/>
          </a:p>
          <a:p>
            <a:pPr lvl="1"/>
            <a:r>
              <a:rPr lang="fr-CA" sz="2400" dirty="0" smtClean="0"/>
              <a:t>High </a:t>
            </a:r>
            <a:r>
              <a:rPr lang="fr-CA" sz="2400" dirty="0" err="1"/>
              <a:t>levels</a:t>
            </a:r>
            <a:r>
              <a:rPr lang="fr-CA" sz="2400" dirty="0"/>
              <a:t> of public </a:t>
            </a:r>
            <a:r>
              <a:rPr lang="fr-CA" sz="2400" dirty="0" err="1"/>
              <a:t>safety</a:t>
            </a:r>
            <a:endParaRPr lang="fr-CA" sz="2400" dirty="0"/>
          </a:p>
          <a:p>
            <a:pPr lvl="1"/>
            <a:r>
              <a:rPr lang="fr-CA" sz="2400" dirty="0" smtClean="0"/>
              <a:t>Good </a:t>
            </a:r>
            <a:r>
              <a:rPr lang="fr-CA" sz="2400" dirty="0"/>
              <a:t>public </a:t>
            </a:r>
            <a:r>
              <a:rPr lang="fr-CA" sz="2400" dirty="0" err="1"/>
              <a:t>health</a:t>
            </a:r>
            <a:r>
              <a:rPr lang="fr-CA" sz="2400" dirty="0"/>
              <a:t>, </a:t>
            </a:r>
            <a:r>
              <a:rPr lang="fr-CA" sz="2400" dirty="0" err="1"/>
              <a:t>health</a:t>
            </a:r>
            <a:r>
              <a:rPr lang="fr-CA" sz="2400" dirty="0"/>
              <a:t> care, social services</a:t>
            </a:r>
          </a:p>
          <a:p>
            <a:endParaRPr lang="fr-CA" sz="2800" dirty="0"/>
          </a:p>
          <a:p>
            <a:pPr lvl="1"/>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Text Placeholder 2"/>
          <p:cNvSpPr>
            <a:spLocks noGrp="1"/>
          </p:cNvSpPr>
          <p:nvPr>
            <p:ph type="body" idx="1"/>
          </p:nvPr>
        </p:nvSpPr>
        <p:spPr/>
        <p:txBody>
          <a:bodyPr>
            <a:noAutofit/>
          </a:bodyPr>
          <a:lstStyle/>
          <a:p>
            <a:r>
              <a:rPr lang="fr-CA" sz="3600" b="1" dirty="0">
                <a:solidFill>
                  <a:srgbClr val="0070C0"/>
                </a:solidFill>
              </a:rPr>
              <a:t>2.1 International </a:t>
            </a:r>
            <a:r>
              <a:rPr lang="fr-CA" sz="3600" b="1" dirty="0" err="1">
                <a:solidFill>
                  <a:srgbClr val="0070C0"/>
                </a:solidFill>
              </a:rPr>
              <a:t>problem</a:t>
            </a:r>
            <a:r>
              <a:rPr lang="fr-CA" sz="3600" b="1" dirty="0">
                <a:solidFill>
                  <a:srgbClr val="0070C0"/>
                </a:solidFill>
              </a:rPr>
              <a:t> of </a:t>
            </a:r>
            <a:r>
              <a:rPr lang="fr-CA" sz="3600" b="1" dirty="0" err="1">
                <a:solidFill>
                  <a:srgbClr val="0070C0"/>
                </a:solidFill>
              </a:rPr>
              <a:t>frequently</a:t>
            </a:r>
            <a:r>
              <a:rPr lang="fr-CA" sz="3600" b="1" dirty="0">
                <a:solidFill>
                  <a:srgbClr val="0070C0"/>
                </a:solidFill>
              </a:rPr>
              <a:t> </a:t>
            </a:r>
            <a:r>
              <a:rPr lang="fr-CA" sz="3600" b="1" dirty="0" err="1">
                <a:solidFill>
                  <a:srgbClr val="0070C0"/>
                </a:solidFill>
              </a:rPr>
              <a:t>low</a:t>
            </a:r>
            <a:r>
              <a:rPr lang="fr-CA" sz="3600" b="1" dirty="0">
                <a:solidFill>
                  <a:srgbClr val="0070C0"/>
                </a:solidFill>
              </a:rPr>
              <a:t> </a:t>
            </a:r>
            <a:r>
              <a:rPr lang="fr-CA" sz="3600" b="1" dirty="0" err="1">
                <a:solidFill>
                  <a:srgbClr val="0070C0"/>
                </a:solidFill>
              </a:rPr>
              <a:t>educational</a:t>
            </a:r>
            <a:r>
              <a:rPr lang="fr-CA" sz="3600" b="1" dirty="0">
                <a:solidFill>
                  <a:srgbClr val="0070C0"/>
                </a:solidFill>
              </a:rPr>
              <a:t> </a:t>
            </a:r>
            <a:r>
              <a:rPr lang="fr-CA" sz="3600" b="1" dirty="0" err="1">
                <a:solidFill>
                  <a:srgbClr val="0070C0"/>
                </a:solidFill>
              </a:rPr>
              <a:t>achievement</a:t>
            </a:r>
            <a:r>
              <a:rPr lang="fr-CA" sz="3600" b="1" dirty="0">
                <a:solidFill>
                  <a:srgbClr val="0070C0"/>
                </a:solidFill>
              </a:rPr>
              <a:t> </a:t>
            </a:r>
            <a:r>
              <a:rPr lang="fr-CA" sz="3600" b="1" dirty="0" smtClean="0">
                <a:solidFill>
                  <a:srgbClr val="0070C0"/>
                </a:solidFill>
              </a:rPr>
              <a:t>of </a:t>
            </a:r>
            <a:r>
              <a:rPr lang="fr-CA" sz="3600" b="1" dirty="0" err="1" smtClean="0">
                <a:solidFill>
                  <a:srgbClr val="0070C0"/>
                </a:solidFill>
              </a:rPr>
              <a:t>young</a:t>
            </a:r>
            <a:r>
              <a:rPr lang="fr-CA" sz="3600" b="1" dirty="0" smtClean="0">
                <a:solidFill>
                  <a:srgbClr val="0070C0"/>
                </a:solidFill>
              </a:rPr>
              <a:t> </a:t>
            </a:r>
            <a:r>
              <a:rPr lang="fr-CA" sz="3600" b="1" dirty="0">
                <a:solidFill>
                  <a:srgbClr val="0070C0"/>
                </a:solidFill>
              </a:rPr>
              <a:t>people in care</a:t>
            </a:r>
            <a:endParaRPr lang="en-CA" sz="3600" dirty="0"/>
          </a:p>
        </p:txBody>
      </p:sp>
    </p:spTree>
    <p:extLst>
      <p:ext uri="{BB962C8B-B14F-4D97-AF65-F5344CB8AC3E}">
        <p14:creationId xmlns:p14="http://schemas.microsoft.com/office/powerpoint/2010/main" val="165041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914400" y="0"/>
            <a:ext cx="7772400" cy="1844675"/>
          </a:xfrm>
          <a:noFill/>
        </p:spPr>
        <p:txBody>
          <a:bodyPr>
            <a:normAutofit/>
          </a:bodyPr>
          <a:lstStyle/>
          <a:p>
            <a:pPr algn="ctr" eaLnBrk="1" hangingPunct="1"/>
            <a:r>
              <a:rPr lang="en-CA" sz="3600" b="1" dirty="0" smtClean="0">
                <a:solidFill>
                  <a:srgbClr val="0070C0"/>
                </a:solidFill>
              </a:rPr>
              <a:t>Low educational achievement of many young people in care: </a:t>
            </a:r>
            <a:r>
              <a:rPr lang="fr-CA" sz="3600" b="1" dirty="0" smtClean="0">
                <a:solidFill>
                  <a:srgbClr val="0070C0"/>
                </a:solidFill>
              </a:rPr>
              <a:t>UK</a:t>
            </a:r>
            <a:endParaRPr lang="en-US" sz="3600" b="1" dirty="0" smtClean="0">
              <a:solidFill>
                <a:srgbClr val="0070C0"/>
              </a:solidFill>
            </a:endParaRPr>
          </a:p>
        </p:txBody>
      </p:sp>
      <p:sp>
        <p:nvSpPr>
          <p:cNvPr id="46083" name="Rectangle 3"/>
          <p:cNvSpPr>
            <a:spLocks noGrp="1" noChangeArrowheads="1"/>
          </p:cNvSpPr>
          <p:nvPr>
            <p:ph type="body" idx="1"/>
          </p:nvPr>
        </p:nvSpPr>
        <p:spPr>
          <a:xfrm>
            <a:off x="142844" y="2060575"/>
            <a:ext cx="8772556" cy="4340225"/>
          </a:xfrm>
          <a:noFill/>
        </p:spPr>
        <p:txBody>
          <a:bodyPr/>
          <a:lstStyle/>
          <a:p>
            <a:pPr marL="0" indent="0" eaLnBrk="1" hangingPunct="1">
              <a:lnSpc>
                <a:spcPct val="90000"/>
              </a:lnSpc>
              <a:buFontTx/>
              <a:buNone/>
            </a:pPr>
            <a:r>
              <a:rPr lang="fr-CA" sz="2800" b="1" dirty="0" smtClean="0"/>
              <a:t>Jackson (2007): </a:t>
            </a:r>
          </a:p>
          <a:p>
            <a:pPr eaLnBrk="1" hangingPunct="1">
              <a:lnSpc>
                <a:spcPct val="90000"/>
              </a:lnSpc>
            </a:pPr>
            <a:r>
              <a:rPr lang="fr-CA" sz="2400" dirty="0" err="1" smtClean="0">
                <a:cs typeface="Verdana" pitchFamily="34" charset="0"/>
              </a:rPr>
              <a:t>Widespread</a:t>
            </a:r>
            <a:r>
              <a:rPr lang="fr-CA" sz="2400" dirty="0" smtClean="0">
                <a:cs typeface="Verdana" pitchFamily="34" charset="0"/>
              </a:rPr>
              <a:t> </a:t>
            </a:r>
            <a:r>
              <a:rPr lang="fr-CA" sz="2400" dirty="0" err="1" smtClean="0">
                <a:cs typeface="Verdana" pitchFamily="34" charset="0"/>
              </a:rPr>
              <a:t>educational</a:t>
            </a:r>
            <a:r>
              <a:rPr lang="fr-CA" sz="2400" dirty="0" smtClean="0">
                <a:cs typeface="Verdana" pitchFamily="34" charset="0"/>
              </a:rPr>
              <a:t> </a:t>
            </a:r>
            <a:r>
              <a:rPr lang="fr-CA" sz="2400" dirty="0" err="1" smtClean="0">
                <a:cs typeface="Verdana" pitchFamily="34" charset="0"/>
              </a:rPr>
              <a:t>under</a:t>
            </a:r>
            <a:r>
              <a:rPr lang="fr-CA" sz="2400" dirty="0" smtClean="0">
                <a:cs typeface="Verdana" pitchFamily="34" charset="0"/>
              </a:rPr>
              <a:t>-performance</a:t>
            </a:r>
          </a:p>
          <a:p>
            <a:pPr eaLnBrk="1" hangingPunct="1">
              <a:lnSpc>
                <a:spcPct val="90000"/>
              </a:lnSpc>
            </a:pPr>
            <a:r>
              <a:rPr lang="fr-CA" sz="2400" dirty="0" smtClean="0">
                <a:cs typeface="Verdana" pitchFamily="34" charset="0"/>
              </a:rPr>
              <a:t>More attention </a:t>
            </a:r>
            <a:r>
              <a:rPr lang="fr-CA" sz="2400" dirty="0" err="1" smtClean="0">
                <a:cs typeface="Verdana" pitchFamily="34" charset="0"/>
              </a:rPr>
              <a:t>needed</a:t>
            </a:r>
            <a:r>
              <a:rPr lang="fr-CA" sz="2400" dirty="0" smtClean="0">
                <a:cs typeface="Verdana" pitchFamily="34" charset="0"/>
              </a:rPr>
              <a:t> to key </a:t>
            </a:r>
            <a:r>
              <a:rPr lang="fr-CA" sz="2400" dirty="0" err="1" smtClean="0">
                <a:cs typeface="Verdana" pitchFamily="34" charset="0"/>
              </a:rPr>
              <a:t>role</a:t>
            </a:r>
            <a:r>
              <a:rPr lang="fr-CA" sz="2400" dirty="0" smtClean="0">
                <a:cs typeface="Verdana" pitchFamily="34" charset="0"/>
              </a:rPr>
              <a:t> of </a:t>
            </a:r>
            <a:r>
              <a:rPr lang="fr-CA" sz="2400" dirty="0" err="1" smtClean="0">
                <a:cs typeface="Verdana" pitchFamily="34" charset="0"/>
              </a:rPr>
              <a:t>foster</a:t>
            </a:r>
            <a:r>
              <a:rPr lang="fr-CA" sz="2400" dirty="0" smtClean="0">
                <a:cs typeface="Verdana" pitchFamily="34" charset="0"/>
              </a:rPr>
              <a:t> parents &amp; </a:t>
            </a:r>
            <a:r>
              <a:rPr lang="fr-CA" sz="2400" dirty="0" err="1" smtClean="0">
                <a:cs typeface="Verdana" pitchFamily="34" charset="0"/>
              </a:rPr>
              <a:t>other</a:t>
            </a:r>
            <a:r>
              <a:rPr lang="fr-CA" sz="2400" dirty="0" smtClean="0">
                <a:cs typeface="Verdana" pitchFamily="34" charset="0"/>
              </a:rPr>
              <a:t> </a:t>
            </a:r>
            <a:r>
              <a:rPr lang="fr-CA" sz="2400" dirty="0" err="1" smtClean="0">
                <a:cs typeface="Verdana" pitchFamily="34" charset="0"/>
              </a:rPr>
              <a:t>carers</a:t>
            </a:r>
            <a:r>
              <a:rPr lang="fr-CA" sz="2400" dirty="0" smtClean="0">
                <a:cs typeface="Verdana" pitchFamily="34" charset="0"/>
              </a:rPr>
              <a:t> in </a:t>
            </a:r>
            <a:r>
              <a:rPr lang="fr-CA" sz="2400" dirty="0" err="1" smtClean="0">
                <a:cs typeface="Verdana" pitchFamily="34" charset="0"/>
              </a:rPr>
              <a:t>improving</a:t>
            </a:r>
            <a:r>
              <a:rPr lang="fr-CA" sz="2400" dirty="0" smtClean="0">
                <a:cs typeface="Verdana" pitchFamily="34" charset="0"/>
              </a:rPr>
              <a:t> </a:t>
            </a:r>
            <a:r>
              <a:rPr lang="fr-CA" sz="2400" dirty="0" err="1" smtClean="0">
                <a:cs typeface="Verdana" pitchFamily="34" charset="0"/>
              </a:rPr>
              <a:t>educational</a:t>
            </a:r>
            <a:r>
              <a:rPr lang="fr-CA" sz="2400" dirty="0" smtClean="0">
                <a:cs typeface="Verdana" pitchFamily="34" charset="0"/>
              </a:rPr>
              <a:t> performance</a:t>
            </a:r>
          </a:p>
          <a:p>
            <a:pPr eaLnBrk="1" hangingPunct="1">
              <a:lnSpc>
                <a:spcPct val="90000"/>
              </a:lnSpc>
            </a:pPr>
            <a:r>
              <a:rPr lang="fr-CA" sz="2400" dirty="0" smtClean="0">
                <a:cs typeface="Verdana" pitchFamily="34" charset="0"/>
              </a:rPr>
              <a:t>Care system </a:t>
            </a:r>
            <a:r>
              <a:rPr lang="fr-CA" sz="2400" dirty="0" err="1" smtClean="0">
                <a:cs typeface="Verdana" pitchFamily="34" charset="0"/>
              </a:rPr>
              <a:t>needs</a:t>
            </a:r>
            <a:r>
              <a:rPr lang="fr-CA" sz="2400" dirty="0" smtClean="0">
                <a:cs typeface="Verdana" pitchFamily="34" charset="0"/>
              </a:rPr>
              <a:t> to put </a:t>
            </a:r>
            <a:r>
              <a:rPr lang="fr-CA" sz="2400" dirty="0" err="1" smtClean="0">
                <a:cs typeface="Verdana" pitchFamily="34" charset="0"/>
              </a:rPr>
              <a:t>greater</a:t>
            </a:r>
            <a:r>
              <a:rPr lang="fr-CA" sz="2400" dirty="0" smtClean="0">
                <a:cs typeface="Verdana" pitchFamily="34" charset="0"/>
              </a:rPr>
              <a:t> </a:t>
            </a:r>
            <a:r>
              <a:rPr lang="fr-CA" sz="2400" dirty="0" err="1" smtClean="0">
                <a:cs typeface="Verdana" pitchFamily="34" charset="0"/>
              </a:rPr>
              <a:t>emphasis</a:t>
            </a:r>
            <a:r>
              <a:rPr lang="fr-CA" sz="2400" dirty="0" smtClean="0">
                <a:cs typeface="Verdana" pitchFamily="34" charset="0"/>
              </a:rPr>
              <a:t> on </a:t>
            </a:r>
            <a:r>
              <a:rPr lang="fr-CA" sz="2400" dirty="0" err="1" smtClean="0">
                <a:cs typeface="Verdana" pitchFamily="34" charset="0"/>
              </a:rPr>
              <a:t>educational</a:t>
            </a:r>
            <a:r>
              <a:rPr lang="fr-CA" sz="2400" dirty="0" smtClean="0">
                <a:cs typeface="Verdana" pitchFamily="34" charset="0"/>
              </a:rPr>
              <a:t> </a:t>
            </a:r>
            <a:r>
              <a:rPr lang="fr-CA" sz="2400" dirty="0" err="1" smtClean="0">
                <a:cs typeface="Verdana" pitchFamily="34" charset="0"/>
              </a:rPr>
              <a:t>achievement</a:t>
            </a:r>
            <a:endParaRPr lang="fr-CA" sz="2400" dirty="0" smtClean="0">
              <a:cs typeface="Verdana" pitchFamily="34" charset="0"/>
            </a:endParaRPr>
          </a:p>
          <a:p>
            <a:pPr eaLnBrk="1" hangingPunct="1">
              <a:lnSpc>
                <a:spcPct val="90000"/>
              </a:lnSpc>
            </a:pPr>
            <a:r>
              <a:rPr lang="fr-CA" sz="2400" dirty="0" err="1" smtClean="0">
                <a:cs typeface="Verdana" pitchFamily="34" charset="0"/>
              </a:rPr>
              <a:t>Recent</a:t>
            </a:r>
            <a:r>
              <a:rPr lang="fr-CA" sz="2400" dirty="0" smtClean="0">
                <a:cs typeface="Verdana" pitchFamily="34" charset="0"/>
              </a:rPr>
              <a:t> high-</a:t>
            </a:r>
            <a:r>
              <a:rPr lang="fr-CA" sz="2400" dirty="0" err="1" smtClean="0">
                <a:cs typeface="Verdana" pitchFamily="34" charset="0"/>
              </a:rPr>
              <a:t>prioity</a:t>
            </a:r>
            <a:r>
              <a:rPr lang="fr-CA" sz="2400" dirty="0" smtClean="0">
                <a:cs typeface="Verdana" pitchFamily="34" charset="0"/>
              </a:rPr>
              <a:t> </a:t>
            </a:r>
            <a:r>
              <a:rPr lang="fr-CA" sz="2400" dirty="0" err="1" smtClean="0">
                <a:cs typeface="Verdana" pitchFamily="34" charset="0"/>
              </a:rPr>
              <a:t>policy</a:t>
            </a:r>
            <a:r>
              <a:rPr lang="fr-CA" sz="2400" dirty="0" smtClean="0">
                <a:cs typeface="Verdana" pitchFamily="34" charset="0"/>
              </a:rPr>
              <a:t> changes on </a:t>
            </a:r>
            <a:r>
              <a:rPr lang="fr-CA" sz="2400" dirty="0" err="1" smtClean="0">
                <a:cs typeface="Verdana" pitchFamily="34" charset="0"/>
              </a:rPr>
              <a:t>education</a:t>
            </a:r>
            <a:r>
              <a:rPr lang="fr-CA" sz="2400" dirty="0" smtClean="0">
                <a:cs typeface="Verdana" pitchFamily="34" charset="0"/>
              </a:rPr>
              <a:t> (</a:t>
            </a:r>
            <a:r>
              <a:rPr lang="fr-CA" sz="2400" dirty="0" err="1" smtClean="0">
                <a:cs typeface="Verdana" pitchFamily="34" charset="0"/>
              </a:rPr>
              <a:t>including</a:t>
            </a:r>
            <a:r>
              <a:rPr lang="fr-CA" sz="2400" dirty="0" smtClean="0">
                <a:cs typeface="Verdana" pitchFamily="34" charset="0"/>
              </a:rPr>
              <a:t> VSH initiative)</a:t>
            </a:r>
          </a:p>
        </p:txBody>
      </p:sp>
      <p:pic>
        <p:nvPicPr>
          <p:cNvPr id="6"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323528" y="6058100"/>
            <a:ext cx="2016224" cy="539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36420" y="6174630"/>
            <a:ext cx="600076" cy="566738"/>
          </a:xfrm>
          <a:prstGeom prst="rect">
            <a:avLst/>
          </a:prstGeom>
        </p:spPr>
      </p:pic>
    </p:spTree>
    <p:extLst>
      <p:ext uri="{BB962C8B-B14F-4D97-AF65-F5344CB8AC3E}">
        <p14:creationId xmlns:p14="http://schemas.microsoft.com/office/powerpoint/2010/main" val="387215128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107950" y="0"/>
            <a:ext cx="8928100" cy="1989138"/>
          </a:xfrm>
          <a:noFill/>
        </p:spPr>
        <p:txBody>
          <a:bodyPr>
            <a:normAutofit/>
          </a:bodyPr>
          <a:lstStyle/>
          <a:p>
            <a:pPr algn="ctr" eaLnBrk="1" hangingPunct="1"/>
            <a:r>
              <a:rPr lang="fr-CA" sz="3600" b="1" dirty="0" err="1" smtClean="0">
                <a:solidFill>
                  <a:srgbClr val="0070C0"/>
                </a:solidFill>
              </a:rPr>
              <a:t>Low</a:t>
            </a:r>
            <a:r>
              <a:rPr lang="fr-CA" sz="3600" b="1" dirty="0" smtClean="0">
                <a:solidFill>
                  <a:srgbClr val="0070C0"/>
                </a:solidFill>
              </a:rPr>
              <a:t> </a:t>
            </a:r>
            <a:r>
              <a:rPr lang="fr-CA" sz="3600" b="1" dirty="0" err="1" smtClean="0">
                <a:solidFill>
                  <a:srgbClr val="0070C0"/>
                </a:solidFill>
              </a:rPr>
              <a:t>educational</a:t>
            </a:r>
            <a:r>
              <a:rPr lang="fr-CA" sz="3600" b="1" dirty="0" smtClean="0">
                <a:solidFill>
                  <a:srgbClr val="0070C0"/>
                </a:solidFill>
              </a:rPr>
              <a:t> </a:t>
            </a:r>
            <a:r>
              <a:rPr lang="fr-CA" sz="3600" b="1" dirty="0" err="1" smtClean="0">
                <a:solidFill>
                  <a:srgbClr val="0070C0"/>
                </a:solidFill>
              </a:rPr>
              <a:t>achievement</a:t>
            </a:r>
            <a:r>
              <a:rPr lang="fr-CA" sz="3600" b="1" dirty="0" smtClean="0">
                <a:solidFill>
                  <a:srgbClr val="0070C0"/>
                </a:solidFill>
              </a:rPr>
              <a:t> of </a:t>
            </a:r>
            <a:r>
              <a:rPr lang="fr-CA" sz="3600" b="1" dirty="0" err="1" smtClean="0">
                <a:solidFill>
                  <a:srgbClr val="0070C0"/>
                </a:solidFill>
              </a:rPr>
              <a:t>many</a:t>
            </a:r>
            <a:r>
              <a:rPr lang="fr-CA" sz="3600" b="1" dirty="0" smtClean="0">
                <a:solidFill>
                  <a:srgbClr val="0070C0"/>
                </a:solidFill>
              </a:rPr>
              <a:t> </a:t>
            </a:r>
            <a:r>
              <a:rPr lang="fr-CA" sz="3600" b="1" dirty="0" err="1" smtClean="0">
                <a:solidFill>
                  <a:srgbClr val="0070C0"/>
                </a:solidFill>
              </a:rPr>
              <a:t>young</a:t>
            </a:r>
            <a:r>
              <a:rPr lang="fr-CA" sz="3600" b="1" dirty="0" smtClean="0">
                <a:solidFill>
                  <a:srgbClr val="0070C0"/>
                </a:solidFill>
              </a:rPr>
              <a:t> people in care: USA</a:t>
            </a:r>
            <a:endParaRPr lang="en-US" sz="3600" b="1" dirty="0" smtClean="0">
              <a:solidFill>
                <a:srgbClr val="0070C0"/>
              </a:solidFill>
            </a:endParaRPr>
          </a:p>
        </p:txBody>
      </p:sp>
      <p:sp>
        <p:nvSpPr>
          <p:cNvPr id="8" name="Rectangle 3"/>
          <p:cNvSpPr txBox="1">
            <a:spLocks noChangeArrowheads="1"/>
          </p:cNvSpPr>
          <p:nvPr/>
        </p:nvSpPr>
        <p:spPr bwMode="auto">
          <a:xfrm>
            <a:off x="357188" y="1600200"/>
            <a:ext cx="8558212"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cs typeface="Verdana"/>
              </a:defRPr>
            </a:lvl2pPr>
            <a:lvl3pPr marL="1143000" indent="-228600" algn="l" rtl="0" eaLnBrk="0" fontAlgn="base" hangingPunct="0">
              <a:spcBef>
                <a:spcPct val="20000"/>
              </a:spcBef>
              <a:spcAft>
                <a:spcPct val="0"/>
              </a:spcAft>
              <a:buChar char="•"/>
              <a:defRPr sz="2000">
                <a:solidFill>
                  <a:schemeClr val="tx1"/>
                </a:solidFill>
                <a:latin typeface="+mn-lt"/>
                <a:ea typeface="+mn-ea"/>
                <a:cs typeface="Verdana"/>
              </a:defRPr>
            </a:lvl3pPr>
            <a:lvl4pPr marL="1600200" indent="-228600" algn="l" rtl="0" eaLnBrk="0" fontAlgn="base" hangingPunct="0">
              <a:spcBef>
                <a:spcPct val="20000"/>
              </a:spcBef>
              <a:spcAft>
                <a:spcPct val="0"/>
              </a:spcAft>
              <a:buChar char="–"/>
              <a:defRPr sz="2000">
                <a:solidFill>
                  <a:schemeClr val="tx1"/>
                </a:solidFill>
                <a:latin typeface="+mn-lt"/>
                <a:ea typeface="+mn-ea"/>
                <a:cs typeface="Verdana"/>
              </a:defRPr>
            </a:lvl4pPr>
            <a:lvl5pPr marL="2057400" indent="-228600" algn="l" rtl="0" eaLnBrk="0" fontAlgn="base" hangingPunct="0">
              <a:spcBef>
                <a:spcPct val="20000"/>
              </a:spcBef>
              <a:spcAft>
                <a:spcPct val="0"/>
              </a:spcAft>
              <a:buChar char="»"/>
              <a:defRPr sz="2000">
                <a:solidFill>
                  <a:schemeClr val="tx1"/>
                </a:solidFill>
                <a:latin typeface="+mn-lt"/>
                <a:ea typeface="+mn-ea"/>
                <a:cs typeface="Verdana"/>
              </a:defRPr>
            </a:lvl5pPr>
            <a:lvl6pPr marL="2514600" indent="-228600" algn="l" rtl="0" eaLnBrk="0" fontAlgn="base" hangingPunct="0">
              <a:spcBef>
                <a:spcPct val="20000"/>
              </a:spcBef>
              <a:spcAft>
                <a:spcPct val="0"/>
              </a:spcAft>
              <a:buChar char="»"/>
              <a:defRPr sz="2000">
                <a:solidFill>
                  <a:schemeClr val="tx1"/>
                </a:solidFill>
                <a:latin typeface="+mn-lt"/>
                <a:ea typeface="+mn-ea"/>
              </a:defRPr>
            </a:lvl6pPr>
            <a:lvl7pPr marL="2971800" indent="-228600" algn="l" rtl="0" eaLnBrk="0" fontAlgn="base" hangingPunct="0">
              <a:spcBef>
                <a:spcPct val="20000"/>
              </a:spcBef>
              <a:spcAft>
                <a:spcPct val="0"/>
              </a:spcAft>
              <a:buChar char="»"/>
              <a:defRPr sz="2000">
                <a:solidFill>
                  <a:schemeClr val="tx1"/>
                </a:solidFill>
                <a:latin typeface="+mn-lt"/>
                <a:ea typeface="+mn-ea"/>
              </a:defRPr>
            </a:lvl7pPr>
            <a:lvl8pPr marL="3429000" indent="-228600" algn="l" rtl="0" eaLnBrk="0" fontAlgn="base" hangingPunct="0">
              <a:spcBef>
                <a:spcPct val="20000"/>
              </a:spcBef>
              <a:spcAft>
                <a:spcPct val="0"/>
              </a:spcAft>
              <a:buChar char="»"/>
              <a:defRPr sz="2000">
                <a:solidFill>
                  <a:schemeClr val="tx1"/>
                </a:solidFill>
                <a:latin typeface="+mn-lt"/>
                <a:ea typeface="+mn-ea"/>
              </a:defRPr>
            </a:lvl8pPr>
            <a:lvl9pPr marL="3886200" indent="-228600" algn="l" rtl="0" eaLnBrk="0" fontAlgn="base" hangingPunct="0">
              <a:spcBef>
                <a:spcPct val="20000"/>
              </a:spcBef>
              <a:spcAft>
                <a:spcPct val="0"/>
              </a:spcAft>
              <a:buChar char="»"/>
              <a:defRPr sz="2000">
                <a:solidFill>
                  <a:schemeClr val="tx1"/>
                </a:solidFill>
                <a:latin typeface="+mn-lt"/>
                <a:ea typeface="+mn-ea"/>
              </a:defRPr>
            </a:lvl9pPr>
          </a:lstStyle>
          <a:p>
            <a:pPr marL="0" indent="0" eaLnBrk="1" hangingPunct="1">
              <a:buFontTx/>
              <a:buNone/>
            </a:pPr>
            <a:endParaRPr lang="fr-CA" sz="2800" b="1" dirty="0" smtClean="0"/>
          </a:p>
          <a:p>
            <a:pPr marL="0" indent="0" eaLnBrk="1" hangingPunct="1">
              <a:buFontTx/>
              <a:buNone/>
            </a:pPr>
            <a:r>
              <a:rPr lang="fr-CA" sz="2800" b="1" dirty="0" smtClean="0"/>
              <a:t>Young people in care</a:t>
            </a:r>
            <a:r>
              <a:rPr lang="fr-CA" sz="2800" dirty="0" smtClean="0"/>
              <a:t> </a:t>
            </a:r>
            <a:r>
              <a:rPr lang="fr-CA" sz="2400" dirty="0" smtClean="0"/>
              <a:t>(</a:t>
            </a:r>
            <a:r>
              <a:rPr lang="fr-CA" sz="2400" dirty="0" err="1" smtClean="0"/>
              <a:t>Trout</a:t>
            </a:r>
            <a:r>
              <a:rPr lang="fr-CA" sz="2400" dirty="0" smtClean="0"/>
              <a:t> et al., 2008):</a:t>
            </a:r>
          </a:p>
          <a:p>
            <a:pPr eaLnBrk="1" hangingPunct="1"/>
            <a:r>
              <a:rPr lang="fr-CA" sz="2400" dirty="0" smtClean="0">
                <a:cs typeface="Verdana" pitchFamily="34" charset="0"/>
              </a:rPr>
              <a:t>Are 3 times more </a:t>
            </a:r>
            <a:r>
              <a:rPr lang="fr-CA" sz="2400" dirty="0" err="1" smtClean="0">
                <a:cs typeface="Verdana" pitchFamily="34" charset="0"/>
              </a:rPr>
              <a:t>likely</a:t>
            </a:r>
            <a:r>
              <a:rPr lang="fr-CA" sz="2400" dirty="0" smtClean="0">
                <a:cs typeface="Verdana" pitchFamily="34" charset="0"/>
              </a:rPr>
              <a:t> to </a:t>
            </a:r>
            <a:r>
              <a:rPr lang="fr-CA" sz="2400" dirty="0" err="1" smtClean="0">
                <a:cs typeface="Verdana" pitchFamily="34" charset="0"/>
              </a:rPr>
              <a:t>be</a:t>
            </a:r>
            <a:r>
              <a:rPr lang="fr-CA" sz="2400" dirty="0" smtClean="0">
                <a:cs typeface="Verdana" pitchFamily="34" charset="0"/>
              </a:rPr>
              <a:t> in </a:t>
            </a:r>
            <a:r>
              <a:rPr lang="fr-CA" sz="2400" dirty="0" err="1" smtClean="0">
                <a:cs typeface="Verdana" pitchFamily="34" charset="0"/>
              </a:rPr>
              <a:t>special</a:t>
            </a:r>
            <a:r>
              <a:rPr lang="fr-CA" sz="2400" dirty="0" smtClean="0">
                <a:cs typeface="Verdana" pitchFamily="34" charset="0"/>
              </a:rPr>
              <a:t> </a:t>
            </a:r>
            <a:r>
              <a:rPr lang="fr-CA" sz="2400" dirty="0" err="1" smtClean="0">
                <a:cs typeface="Verdana" pitchFamily="34" charset="0"/>
              </a:rPr>
              <a:t>education</a:t>
            </a:r>
            <a:endParaRPr lang="fr-CA" sz="2400" dirty="0" smtClean="0">
              <a:cs typeface="Verdana" pitchFamily="34" charset="0"/>
            </a:endParaRPr>
          </a:p>
          <a:p>
            <a:pPr eaLnBrk="1" hangingPunct="1"/>
            <a:r>
              <a:rPr lang="fr-CA" sz="2400" dirty="0" smtClean="0">
                <a:cs typeface="Verdana" pitchFamily="34" charset="0"/>
              </a:rPr>
              <a:t>Up to 80% </a:t>
            </a:r>
            <a:r>
              <a:rPr lang="fr-CA" sz="2400" dirty="0" err="1" smtClean="0">
                <a:cs typeface="Verdana" pitchFamily="34" charset="0"/>
              </a:rPr>
              <a:t>said</a:t>
            </a:r>
            <a:r>
              <a:rPr lang="fr-CA" sz="2400" dirty="0" smtClean="0">
                <a:cs typeface="Verdana" pitchFamily="34" charset="0"/>
              </a:rPr>
              <a:t> by </a:t>
            </a:r>
            <a:r>
              <a:rPr lang="fr-CA" sz="2400" dirty="0" err="1" smtClean="0">
                <a:cs typeface="Verdana" pitchFamily="34" charset="0"/>
              </a:rPr>
              <a:t>teachers</a:t>
            </a:r>
            <a:r>
              <a:rPr lang="fr-CA" sz="2400" dirty="0" smtClean="0">
                <a:cs typeface="Verdana" pitchFamily="34" charset="0"/>
              </a:rPr>
              <a:t> to </a:t>
            </a:r>
            <a:r>
              <a:rPr lang="fr-CA" sz="2400" dirty="0" err="1" smtClean="0">
                <a:cs typeface="Verdana" pitchFamily="34" charset="0"/>
              </a:rPr>
              <a:t>be</a:t>
            </a:r>
            <a:r>
              <a:rPr lang="fr-CA" sz="2400" dirty="0" smtClean="0">
                <a:cs typeface="Verdana" pitchFamily="34" charset="0"/>
              </a:rPr>
              <a:t> </a:t>
            </a:r>
            <a:r>
              <a:rPr lang="fr-CA" sz="2400" dirty="0" err="1" smtClean="0">
                <a:cs typeface="Verdana" pitchFamily="34" charset="0"/>
              </a:rPr>
              <a:t>at</a:t>
            </a:r>
            <a:r>
              <a:rPr lang="fr-CA" sz="2400" dirty="0" smtClean="0">
                <a:cs typeface="Verdana" pitchFamily="34" charset="0"/>
              </a:rPr>
              <a:t> </a:t>
            </a:r>
            <a:r>
              <a:rPr lang="fr-CA" sz="2400" dirty="0" err="1" smtClean="0">
                <a:cs typeface="Verdana" pitchFamily="34" charset="0"/>
              </a:rPr>
              <a:t>risk</a:t>
            </a:r>
            <a:r>
              <a:rPr lang="fr-CA" sz="2400" dirty="0" smtClean="0">
                <a:cs typeface="Verdana" pitchFamily="34" charset="0"/>
              </a:rPr>
              <a:t> </a:t>
            </a:r>
            <a:r>
              <a:rPr lang="fr-CA" sz="2400" dirty="0" err="1" smtClean="0">
                <a:cs typeface="Verdana" pitchFamily="34" charset="0"/>
              </a:rPr>
              <a:t>academically</a:t>
            </a:r>
            <a:r>
              <a:rPr lang="fr-CA" sz="2400" dirty="0" smtClean="0">
                <a:cs typeface="Verdana" pitchFamily="34" charset="0"/>
              </a:rPr>
              <a:t> &amp; </a:t>
            </a:r>
            <a:r>
              <a:rPr lang="fr-CA" sz="2400" dirty="0" err="1" smtClean="0">
                <a:cs typeface="Verdana" pitchFamily="34" charset="0"/>
              </a:rPr>
              <a:t>performing</a:t>
            </a:r>
            <a:r>
              <a:rPr lang="fr-CA" sz="2400" dirty="0" smtClean="0">
                <a:cs typeface="Verdana" pitchFamily="34" charset="0"/>
              </a:rPr>
              <a:t> </a:t>
            </a:r>
            <a:r>
              <a:rPr lang="fr-CA" sz="2400" dirty="0" err="1" smtClean="0">
                <a:cs typeface="Verdana" pitchFamily="34" charset="0"/>
              </a:rPr>
              <a:t>below</a:t>
            </a:r>
            <a:r>
              <a:rPr lang="fr-CA" sz="2400" dirty="0" smtClean="0">
                <a:cs typeface="Verdana" pitchFamily="34" charset="0"/>
              </a:rPr>
              <a:t> grade </a:t>
            </a:r>
            <a:r>
              <a:rPr lang="fr-CA" sz="2400" dirty="0" err="1" smtClean="0">
                <a:cs typeface="Verdana" pitchFamily="34" charset="0"/>
              </a:rPr>
              <a:t>level</a:t>
            </a:r>
            <a:endParaRPr lang="fr-CA" sz="2400" dirty="0" smtClean="0">
              <a:cs typeface="Verdana" pitchFamily="34" charset="0"/>
            </a:endParaRPr>
          </a:p>
          <a:p>
            <a:pPr eaLnBrk="1" hangingPunct="1"/>
            <a:r>
              <a:rPr lang="fr-CA" sz="2400" dirty="0" err="1" smtClean="0">
                <a:cs typeface="Verdana" pitchFamily="34" charset="0"/>
              </a:rPr>
              <a:t>Many</a:t>
            </a:r>
            <a:r>
              <a:rPr lang="fr-CA" sz="2400" dirty="0" smtClean="0">
                <a:cs typeface="Verdana" pitchFamily="34" charset="0"/>
              </a:rPr>
              <a:t> </a:t>
            </a:r>
            <a:r>
              <a:rPr lang="fr-CA" sz="2400" dirty="0" err="1" smtClean="0">
                <a:cs typeface="Verdana" pitchFamily="34" charset="0"/>
              </a:rPr>
              <a:t>require</a:t>
            </a:r>
            <a:r>
              <a:rPr lang="fr-CA" sz="2400" dirty="0" smtClean="0">
                <a:cs typeface="Verdana" pitchFamily="34" charset="0"/>
              </a:rPr>
              <a:t> intensive </a:t>
            </a:r>
            <a:r>
              <a:rPr lang="fr-CA" sz="2400" dirty="0" err="1" smtClean="0">
                <a:cs typeface="Verdana" pitchFamily="34" charset="0"/>
              </a:rPr>
              <a:t>academic</a:t>
            </a:r>
            <a:r>
              <a:rPr lang="fr-CA" sz="2400" dirty="0" smtClean="0">
                <a:cs typeface="Verdana" pitchFamily="34" charset="0"/>
              </a:rPr>
              <a:t> assistance</a:t>
            </a:r>
          </a:p>
        </p:txBody>
      </p:sp>
      <p:pic>
        <p:nvPicPr>
          <p:cNvPr id="9"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323528" y="6058100"/>
            <a:ext cx="2016224" cy="539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36420" y="6174630"/>
            <a:ext cx="600076" cy="566738"/>
          </a:xfrm>
          <a:prstGeom prst="rect">
            <a:avLst/>
          </a:prstGeom>
        </p:spPr>
      </p:pic>
    </p:spTree>
    <p:extLst>
      <p:ext uri="{BB962C8B-B14F-4D97-AF65-F5344CB8AC3E}">
        <p14:creationId xmlns:p14="http://schemas.microsoft.com/office/powerpoint/2010/main" val="36029167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304800"/>
            <a:ext cx="8001000" cy="1323975"/>
          </a:xfrm>
          <a:noFill/>
        </p:spPr>
        <p:txBody>
          <a:bodyPr>
            <a:normAutofit/>
          </a:bodyPr>
          <a:lstStyle/>
          <a:p>
            <a:pPr algn="ctr" eaLnBrk="1" hangingPunct="1"/>
            <a:r>
              <a:rPr lang="en-CA" sz="3600" b="1" dirty="0" smtClean="0">
                <a:solidFill>
                  <a:srgbClr val="0070C0"/>
                </a:solidFill>
              </a:rPr>
              <a:t>Low educational achievement of many young people in care:</a:t>
            </a:r>
            <a:r>
              <a:rPr lang="fr-CA" sz="3600" b="1" dirty="0" smtClean="0">
                <a:solidFill>
                  <a:srgbClr val="0070C0"/>
                </a:solidFill>
              </a:rPr>
              <a:t> Canada</a:t>
            </a:r>
            <a:endParaRPr lang="en-US" sz="3600" b="1" dirty="0" smtClean="0">
              <a:solidFill>
                <a:srgbClr val="0070C0"/>
              </a:solidFill>
            </a:endParaRPr>
          </a:p>
        </p:txBody>
      </p:sp>
      <p:sp>
        <p:nvSpPr>
          <p:cNvPr id="47107" name="Rectangle 3"/>
          <p:cNvSpPr>
            <a:spLocks noGrp="1" noChangeArrowheads="1"/>
          </p:cNvSpPr>
          <p:nvPr>
            <p:ph type="body" idx="1"/>
          </p:nvPr>
        </p:nvSpPr>
        <p:spPr>
          <a:xfrm>
            <a:off x="285750" y="2060575"/>
            <a:ext cx="8629650" cy="4418013"/>
          </a:xfrm>
          <a:noFill/>
        </p:spPr>
        <p:txBody>
          <a:bodyPr/>
          <a:lstStyle/>
          <a:p>
            <a:pPr>
              <a:lnSpc>
                <a:spcPct val="90000"/>
              </a:lnSpc>
            </a:pPr>
            <a:r>
              <a:rPr lang="fr-CA" sz="2400" dirty="0" smtClean="0"/>
              <a:t>Flynn et al. (2013): </a:t>
            </a:r>
            <a:r>
              <a:rPr lang="fr-CA" sz="2400" dirty="0" err="1" smtClean="0"/>
              <a:t>Among</a:t>
            </a:r>
            <a:r>
              <a:rPr lang="fr-CA" sz="2400" dirty="0" smtClean="0"/>
              <a:t> </a:t>
            </a:r>
            <a:r>
              <a:rPr lang="fr-CA" sz="2400" dirty="0" err="1" smtClean="0"/>
              <a:t>young</a:t>
            </a:r>
            <a:r>
              <a:rPr lang="fr-CA" sz="2400" dirty="0" smtClean="0"/>
              <a:t> people in care </a:t>
            </a:r>
            <a:r>
              <a:rPr lang="fr-CA" sz="2400" dirty="0" err="1" smtClean="0"/>
              <a:t>aged</a:t>
            </a:r>
            <a:r>
              <a:rPr lang="fr-CA" sz="2400" dirty="0" smtClean="0"/>
              <a:t> 10-17 in the </a:t>
            </a:r>
            <a:r>
              <a:rPr lang="fr-CA" sz="2400" dirty="0" err="1" smtClean="0"/>
              <a:t>OnLAC</a:t>
            </a:r>
            <a:r>
              <a:rPr lang="fr-CA" sz="2400" dirty="0" smtClean="0"/>
              <a:t> </a:t>
            </a:r>
            <a:r>
              <a:rPr lang="fr-CA" sz="2400" dirty="0" err="1" smtClean="0"/>
              <a:t>project</a:t>
            </a:r>
            <a:r>
              <a:rPr lang="fr-CA" sz="2400" dirty="0" smtClean="0"/>
              <a:t>:</a:t>
            </a:r>
          </a:p>
          <a:p>
            <a:pPr lvl="1">
              <a:lnSpc>
                <a:spcPct val="90000"/>
              </a:lnSpc>
            </a:pPr>
            <a:r>
              <a:rPr lang="fr-CA" sz="2400" dirty="0" smtClean="0"/>
              <a:t>46% </a:t>
            </a:r>
            <a:r>
              <a:rPr lang="fr-CA" sz="2400" dirty="0" err="1" smtClean="0"/>
              <a:t>were</a:t>
            </a:r>
            <a:r>
              <a:rPr lang="fr-CA" sz="2400" dirty="0" smtClean="0"/>
              <a:t> </a:t>
            </a:r>
            <a:r>
              <a:rPr lang="fr-CA" sz="2400" u="sng" dirty="0" err="1" smtClean="0"/>
              <a:t>behind</a:t>
            </a:r>
            <a:r>
              <a:rPr lang="fr-CA" sz="2400" dirty="0" smtClean="0"/>
              <a:t> the grade </a:t>
            </a:r>
            <a:r>
              <a:rPr lang="fr-CA" sz="2400" dirty="0" err="1" smtClean="0"/>
              <a:t>level</a:t>
            </a:r>
            <a:r>
              <a:rPr lang="fr-CA" sz="2400" dirty="0" smtClean="0"/>
              <a:t> </a:t>
            </a:r>
            <a:r>
              <a:rPr lang="fr-CA" sz="2400" dirty="0" err="1" smtClean="0"/>
              <a:t>expected</a:t>
            </a:r>
            <a:r>
              <a:rPr lang="fr-CA" sz="2400" dirty="0" smtClean="0"/>
              <a:t> for </a:t>
            </a:r>
            <a:r>
              <a:rPr lang="fr-CA" sz="2400" dirty="0" err="1" smtClean="0"/>
              <a:t>their</a:t>
            </a:r>
            <a:r>
              <a:rPr lang="fr-CA" sz="2400" dirty="0" smtClean="0"/>
              <a:t> </a:t>
            </a:r>
            <a:r>
              <a:rPr lang="fr-CA" sz="2400" dirty="0" err="1" smtClean="0"/>
              <a:t>age</a:t>
            </a:r>
            <a:endParaRPr lang="fr-CA" sz="2400" dirty="0" smtClean="0"/>
          </a:p>
          <a:p>
            <a:pPr lvl="1">
              <a:lnSpc>
                <a:spcPct val="90000"/>
              </a:lnSpc>
            </a:pPr>
            <a:r>
              <a:rPr lang="fr-CA" sz="2400" dirty="0" smtClean="0"/>
              <a:t>52% </a:t>
            </a:r>
            <a:r>
              <a:rPr lang="fr-CA" sz="2400" dirty="0" err="1" smtClean="0"/>
              <a:t>were</a:t>
            </a:r>
            <a:r>
              <a:rPr lang="fr-CA" sz="2400" dirty="0" smtClean="0"/>
              <a:t> </a:t>
            </a:r>
            <a:r>
              <a:rPr lang="fr-CA" sz="2400" u="sng" dirty="0" smtClean="0"/>
              <a:t>at</a:t>
            </a:r>
            <a:r>
              <a:rPr lang="fr-CA" sz="2400" dirty="0" smtClean="0"/>
              <a:t> </a:t>
            </a:r>
            <a:r>
              <a:rPr lang="fr-CA" sz="2400" dirty="0" err="1" smtClean="0"/>
              <a:t>their</a:t>
            </a:r>
            <a:r>
              <a:rPr lang="fr-CA" sz="2400" dirty="0" smtClean="0"/>
              <a:t> </a:t>
            </a:r>
            <a:r>
              <a:rPr lang="fr-CA" sz="2400" dirty="0" err="1" smtClean="0"/>
              <a:t>expected</a:t>
            </a:r>
            <a:r>
              <a:rPr lang="fr-CA" sz="2400" dirty="0" smtClean="0"/>
              <a:t> grade </a:t>
            </a:r>
            <a:r>
              <a:rPr lang="fr-CA" sz="2400" dirty="0" err="1" smtClean="0"/>
              <a:t>level</a:t>
            </a:r>
            <a:endParaRPr lang="fr-CA" sz="2400" dirty="0" smtClean="0"/>
          </a:p>
          <a:p>
            <a:pPr lvl="1">
              <a:lnSpc>
                <a:spcPct val="90000"/>
              </a:lnSpc>
            </a:pPr>
            <a:r>
              <a:rPr lang="fr-CA" sz="2400" dirty="0" smtClean="0"/>
              <a:t>2% </a:t>
            </a:r>
            <a:r>
              <a:rPr lang="fr-CA" sz="2400" dirty="0" err="1" smtClean="0"/>
              <a:t>were</a:t>
            </a:r>
            <a:r>
              <a:rPr lang="fr-CA" sz="2400" dirty="0" smtClean="0"/>
              <a:t> </a:t>
            </a:r>
            <a:r>
              <a:rPr lang="fr-CA" sz="2400" u="sng" dirty="0" err="1" smtClean="0"/>
              <a:t>ahead</a:t>
            </a:r>
            <a:r>
              <a:rPr lang="fr-CA" sz="2400" dirty="0" smtClean="0"/>
              <a:t> of </a:t>
            </a:r>
            <a:r>
              <a:rPr lang="fr-CA" sz="2400" dirty="0" err="1" smtClean="0"/>
              <a:t>their</a:t>
            </a:r>
            <a:r>
              <a:rPr lang="fr-CA" sz="2400" dirty="0" smtClean="0"/>
              <a:t> </a:t>
            </a:r>
            <a:r>
              <a:rPr lang="fr-CA" sz="2400" dirty="0" err="1" smtClean="0"/>
              <a:t>expected</a:t>
            </a:r>
            <a:r>
              <a:rPr lang="fr-CA" sz="2400" dirty="0" smtClean="0"/>
              <a:t> grade </a:t>
            </a:r>
            <a:r>
              <a:rPr lang="fr-CA" sz="2400" dirty="0" err="1" smtClean="0"/>
              <a:t>level</a:t>
            </a:r>
            <a:endParaRPr lang="fr-CA" sz="2400" dirty="0" smtClean="0"/>
          </a:p>
          <a:p>
            <a:pPr>
              <a:lnSpc>
                <a:spcPct val="90000"/>
              </a:lnSpc>
            </a:pPr>
            <a:endParaRPr lang="fr-CA" sz="2400" dirty="0" smtClean="0"/>
          </a:p>
          <a:p>
            <a:pPr>
              <a:lnSpc>
                <a:spcPct val="90000"/>
              </a:lnSpc>
            </a:pPr>
            <a:r>
              <a:rPr lang="fr-CA" sz="2400" dirty="0" err="1" smtClean="0"/>
              <a:t>Only</a:t>
            </a:r>
            <a:r>
              <a:rPr lang="fr-CA" sz="2400" dirty="0" smtClean="0"/>
              <a:t> 44% </a:t>
            </a:r>
            <a:r>
              <a:rPr lang="fr-CA" sz="2400" dirty="0" err="1" smtClean="0"/>
              <a:t>graduate</a:t>
            </a:r>
            <a:r>
              <a:rPr lang="fr-CA" sz="2400" dirty="0" smtClean="0"/>
              <a:t> </a:t>
            </a:r>
            <a:r>
              <a:rPr lang="fr-CA" sz="2400" dirty="0" err="1" smtClean="0"/>
              <a:t>from</a:t>
            </a:r>
            <a:r>
              <a:rPr lang="fr-CA" sz="2400" dirty="0" smtClean="0"/>
              <a:t> </a:t>
            </a:r>
            <a:r>
              <a:rPr lang="fr-CA" sz="2400" dirty="0" err="1" smtClean="0"/>
              <a:t>secondary</a:t>
            </a:r>
            <a:r>
              <a:rPr lang="fr-CA" sz="2400" dirty="0" smtClean="0"/>
              <a:t> </a:t>
            </a:r>
            <a:r>
              <a:rPr lang="fr-CA" sz="2400" dirty="0" err="1" smtClean="0"/>
              <a:t>school</a:t>
            </a:r>
            <a:r>
              <a:rPr lang="fr-CA" sz="2400" dirty="0" smtClean="0"/>
              <a:t> in </a:t>
            </a:r>
            <a:r>
              <a:rPr lang="fr-CA" sz="2400" dirty="0" err="1" smtClean="0"/>
              <a:t>usual</a:t>
            </a:r>
            <a:r>
              <a:rPr lang="fr-CA" sz="2400" dirty="0" smtClean="0"/>
              <a:t> 4-5 </a:t>
            </a:r>
            <a:r>
              <a:rPr lang="fr-CA" sz="2400" dirty="0" err="1" smtClean="0"/>
              <a:t>year</a:t>
            </a:r>
            <a:r>
              <a:rPr lang="fr-CA" sz="2400" dirty="0" smtClean="0"/>
              <a:t> time </a:t>
            </a:r>
            <a:r>
              <a:rPr lang="fr-CA" sz="2400" dirty="0" err="1" smtClean="0"/>
              <a:t>limits</a:t>
            </a:r>
            <a:r>
              <a:rPr lang="fr-CA" sz="2400" dirty="0" smtClean="0"/>
              <a:t> (vs 82% in </a:t>
            </a:r>
            <a:r>
              <a:rPr lang="fr-CA" sz="2400" dirty="0" err="1" smtClean="0"/>
              <a:t>general</a:t>
            </a:r>
            <a:r>
              <a:rPr lang="fr-CA" sz="2400" dirty="0" smtClean="0"/>
              <a:t> population</a:t>
            </a:r>
            <a:r>
              <a:rPr lang="fr-CA" sz="2800" dirty="0" smtClean="0"/>
              <a:t>)</a:t>
            </a:r>
          </a:p>
        </p:txBody>
      </p:sp>
      <p:pic>
        <p:nvPicPr>
          <p:cNvPr id="6"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323528" y="6058100"/>
            <a:ext cx="2016224" cy="539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36420" y="6174630"/>
            <a:ext cx="600076" cy="566738"/>
          </a:xfrm>
          <a:prstGeom prst="rect">
            <a:avLst/>
          </a:prstGeom>
        </p:spPr>
      </p:pic>
    </p:spTree>
    <p:extLst>
      <p:ext uri="{BB962C8B-B14F-4D97-AF65-F5344CB8AC3E}">
        <p14:creationId xmlns:p14="http://schemas.microsoft.com/office/powerpoint/2010/main" val="115966790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p:cNvSpPr>
            <a:spLocks noGrp="1" noChangeArrowheads="1"/>
          </p:cNvSpPr>
          <p:nvPr>
            <p:ph type="ctrTitle"/>
          </p:nvPr>
        </p:nvSpPr>
        <p:spPr>
          <a:xfrm>
            <a:off x="251520" y="548681"/>
            <a:ext cx="8640960" cy="2088232"/>
          </a:xfrm>
        </p:spPr>
        <p:txBody>
          <a:bodyPr>
            <a:normAutofit/>
          </a:bodyPr>
          <a:lstStyle/>
          <a:p>
            <a:pPr algn="l"/>
            <a:r>
              <a:rPr lang="fr-CA" sz="2800" dirty="0"/>
              <a:t/>
            </a:r>
            <a:br>
              <a:rPr lang="fr-CA" sz="2800" dirty="0"/>
            </a:br>
            <a:endParaRPr lang="en-US" sz="2800" b="1" dirty="0">
              <a:solidFill>
                <a:srgbClr val="0070C0"/>
              </a:solidFill>
            </a:endParaRPr>
          </a:p>
        </p:txBody>
      </p:sp>
      <p:sp>
        <p:nvSpPr>
          <p:cNvPr id="454659" name="Rectangle 3"/>
          <p:cNvSpPr>
            <a:spLocks noGrp="1" noChangeArrowheads="1"/>
          </p:cNvSpPr>
          <p:nvPr>
            <p:ph type="subTitle" idx="1"/>
          </p:nvPr>
        </p:nvSpPr>
        <p:spPr>
          <a:xfrm>
            <a:off x="1371600" y="980728"/>
            <a:ext cx="6400800" cy="4658072"/>
          </a:xfrm>
        </p:spPr>
        <p:txBody>
          <a:bodyPr>
            <a:normAutofit fontScale="85000" lnSpcReduction="20000"/>
          </a:bodyPr>
          <a:lstStyle/>
          <a:p>
            <a:r>
              <a:rPr lang="fr-CA" sz="4200" b="1" dirty="0">
                <a:solidFill>
                  <a:srgbClr val="0070C0"/>
                </a:solidFill>
              </a:rPr>
              <a:t>2.2 How </a:t>
            </a:r>
            <a:r>
              <a:rPr lang="fr-CA" sz="4200" b="1" dirty="0" err="1">
                <a:solidFill>
                  <a:srgbClr val="0070C0"/>
                </a:solidFill>
              </a:rPr>
              <a:t>can</a:t>
            </a:r>
            <a:r>
              <a:rPr lang="fr-CA" sz="4200" b="1" dirty="0">
                <a:solidFill>
                  <a:srgbClr val="0070C0"/>
                </a:solidFill>
              </a:rPr>
              <a:t> </a:t>
            </a:r>
            <a:r>
              <a:rPr lang="fr-CA" sz="4200" b="1" dirty="0" err="1">
                <a:solidFill>
                  <a:srgbClr val="0070C0"/>
                </a:solidFill>
              </a:rPr>
              <a:t>we</a:t>
            </a:r>
            <a:r>
              <a:rPr lang="fr-CA" sz="4200" b="1" dirty="0">
                <a:solidFill>
                  <a:srgbClr val="0070C0"/>
                </a:solidFill>
              </a:rPr>
              <a:t> </a:t>
            </a:r>
            <a:r>
              <a:rPr lang="fr-CA" sz="4200" b="1" dirty="0" err="1">
                <a:solidFill>
                  <a:srgbClr val="0070C0"/>
                </a:solidFill>
              </a:rPr>
              <a:t>raise</a:t>
            </a:r>
            <a:r>
              <a:rPr lang="fr-CA" sz="4200" b="1" dirty="0">
                <a:solidFill>
                  <a:srgbClr val="0070C0"/>
                </a:solidFill>
              </a:rPr>
              <a:t> </a:t>
            </a:r>
            <a:r>
              <a:rPr lang="fr-CA" sz="4200" b="1" dirty="0" err="1">
                <a:solidFill>
                  <a:srgbClr val="0070C0"/>
                </a:solidFill>
              </a:rPr>
              <a:t>educational</a:t>
            </a:r>
            <a:r>
              <a:rPr lang="fr-CA" sz="4200" b="1" dirty="0">
                <a:solidFill>
                  <a:srgbClr val="0070C0"/>
                </a:solidFill>
              </a:rPr>
              <a:t> </a:t>
            </a:r>
            <a:r>
              <a:rPr lang="fr-CA" sz="4200" b="1" dirty="0" err="1">
                <a:solidFill>
                  <a:srgbClr val="0070C0"/>
                </a:solidFill>
              </a:rPr>
              <a:t>achievement</a:t>
            </a:r>
            <a:r>
              <a:rPr lang="fr-CA" sz="4200" b="1" dirty="0">
                <a:solidFill>
                  <a:srgbClr val="0070C0"/>
                </a:solidFill>
              </a:rPr>
              <a:t> </a:t>
            </a:r>
            <a:r>
              <a:rPr lang="fr-CA" sz="4200" b="1" dirty="0" err="1">
                <a:solidFill>
                  <a:srgbClr val="0070C0"/>
                </a:solidFill>
              </a:rPr>
              <a:t>among</a:t>
            </a:r>
            <a:r>
              <a:rPr lang="fr-CA" sz="4200" b="1" dirty="0">
                <a:solidFill>
                  <a:srgbClr val="0070C0"/>
                </a:solidFill>
              </a:rPr>
              <a:t> </a:t>
            </a:r>
            <a:r>
              <a:rPr lang="fr-CA" sz="4200" b="1" dirty="0" err="1">
                <a:solidFill>
                  <a:srgbClr val="0070C0"/>
                </a:solidFill>
              </a:rPr>
              <a:t>young</a:t>
            </a:r>
            <a:r>
              <a:rPr lang="fr-CA" sz="4200" b="1" dirty="0">
                <a:solidFill>
                  <a:srgbClr val="0070C0"/>
                </a:solidFill>
              </a:rPr>
              <a:t> people in care</a:t>
            </a:r>
            <a:r>
              <a:rPr lang="fr-CA" sz="4200" b="1" dirty="0" smtClean="0">
                <a:solidFill>
                  <a:srgbClr val="0070C0"/>
                </a:solidFill>
              </a:rPr>
              <a:t>?</a:t>
            </a:r>
          </a:p>
          <a:p>
            <a:pPr algn="l"/>
            <a:endParaRPr lang="fr-CA" sz="4200" b="1" dirty="0" smtClean="0">
              <a:solidFill>
                <a:srgbClr val="0070C0"/>
              </a:solidFill>
            </a:endParaRPr>
          </a:p>
          <a:p>
            <a:pPr indent="-457200" algn="l"/>
            <a:r>
              <a:rPr lang="fr-CA" sz="3800" dirty="0" smtClean="0">
                <a:solidFill>
                  <a:schemeClr val="tx1"/>
                </a:solidFill>
              </a:rPr>
              <a:t>2.3	Impact </a:t>
            </a:r>
            <a:r>
              <a:rPr lang="fr-CA" sz="3800" dirty="0">
                <a:solidFill>
                  <a:schemeClr val="tx1"/>
                </a:solidFill>
              </a:rPr>
              <a:t>of </a:t>
            </a:r>
            <a:r>
              <a:rPr lang="fr-CA" sz="3800" dirty="0" err="1">
                <a:solidFill>
                  <a:schemeClr val="tx1"/>
                </a:solidFill>
              </a:rPr>
              <a:t>tutoring</a:t>
            </a:r>
            <a:r>
              <a:rPr lang="fr-CA" sz="3800" dirty="0">
                <a:solidFill>
                  <a:schemeClr val="tx1"/>
                </a:solidFill>
              </a:rPr>
              <a:t> by </a:t>
            </a:r>
            <a:r>
              <a:rPr lang="fr-CA" sz="3800" dirty="0" err="1">
                <a:solidFill>
                  <a:schemeClr val="tx1"/>
                </a:solidFill>
              </a:rPr>
              <a:t>carers</a:t>
            </a:r>
            <a:r>
              <a:rPr lang="fr-CA" sz="3800" dirty="0">
                <a:solidFill>
                  <a:schemeClr val="tx1"/>
                </a:solidFill>
              </a:rPr>
              <a:t> in </a:t>
            </a:r>
            <a:r>
              <a:rPr lang="fr-CA" sz="3800" dirty="0" smtClean="0">
                <a:solidFill>
                  <a:schemeClr val="tx1"/>
                </a:solidFill>
              </a:rPr>
              <a:t>	</a:t>
            </a:r>
            <a:r>
              <a:rPr lang="fr-CA" sz="3800" dirty="0" err="1" smtClean="0">
                <a:solidFill>
                  <a:schemeClr val="tx1"/>
                </a:solidFill>
              </a:rPr>
              <a:t>our</a:t>
            </a:r>
            <a:r>
              <a:rPr lang="fr-CA" sz="3800" dirty="0" smtClean="0">
                <a:solidFill>
                  <a:schemeClr val="tx1"/>
                </a:solidFill>
              </a:rPr>
              <a:t> Ontario RCT</a:t>
            </a:r>
          </a:p>
          <a:p>
            <a:pPr indent="-457200" algn="l"/>
            <a:r>
              <a:rPr lang="fr-CA" sz="3800" dirty="0" smtClean="0">
                <a:solidFill>
                  <a:schemeClr val="tx1"/>
                </a:solidFill>
              </a:rPr>
              <a:t>2.4 	</a:t>
            </a:r>
            <a:r>
              <a:rPr lang="fr-CA" sz="3800" dirty="0" err="1" smtClean="0">
                <a:solidFill>
                  <a:schemeClr val="tx1"/>
                </a:solidFill>
              </a:rPr>
              <a:t>Other</a:t>
            </a:r>
            <a:r>
              <a:rPr lang="fr-CA" sz="3800" dirty="0" smtClean="0">
                <a:solidFill>
                  <a:schemeClr val="tx1"/>
                </a:solidFill>
              </a:rPr>
              <a:t> </a:t>
            </a:r>
            <a:r>
              <a:rPr lang="fr-CA" sz="3800" dirty="0" err="1">
                <a:solidFill>
                  <a:schemeClr val="tx1"/>
                </a:solidFill>
              </a:rPr>
              <a:t>strategies</a:t>
            </a:r>
            <a:r>
              <a:rPr lang="fr-CA" sz="3800" dirty="0">
                <a:solidFill>
                  <a:schemeClr val="tx1"/>
                </a:solidFill>
              </a:rPr>
              <a:t> for </a:t>
            </a:r>
            <a:r>
              <a:rPr lang="fr-CA" sz="3800" dirty="0" err="1">
                <a:solidFill>
                  <a:schemeClr val="tx1"/>
                </a:solidFill>
              </a:rPr>
              <a:t>VSHs</a:t>
            </a:r>
            <a:r>
              <a:rPr lang="fr-CA" sz="3800" dirty="0">
                <a:solidFill>
                  <a:schemeClr val="tx1"/>
                </a:solidFill>
              </a:rPr>
              <a:t> to </a:t>
            </a:r>
            <a:r>
              <a:rPr lang="fr-CA" sz="3800" dirty="0" smtClean="0">
                <a:solidFill>
                  <a:schemeClr val="tx1"/>
                </a:solidFill>
              </a:rPr>
              <a:t>	</a:t>
            </a:r>
            <a:r>
              <a:rPr lang="fr-CA" sz="3800" dirty="0" err="1" smtClean="0">
                <a:solidFill>
                  <a:schemeClr val="tx1"/>
                </a:solidFill>
              </a:rPr>
              <a:t>consider</a:t>
            </a:r>
            <a:endParaRPr lang="fr-CA" sz="3800" dirty="0">
              <a:solidFill>
                <a:schemeClr val="tx1"/>
              </a:solidFill>
            </a:endParaRPr>
          </a:p>
          <a:p>
            <a:endParaRPr lang="fr-CA" sz="3900" dirty="0"/>
          </a:p>
          <a:p>
            <a:pPr algn="l"/>
            <a:r>
              <a:rPr lang="fr-CA" sz="2800" dirty="0"/>
              <a:t>		</a:t>
            </a:r>
            <a:endParaRPr lang="en-US" dirty="0"/>
          </a:p>
        </p:txBody>
      </p:sp>
    </p:spTree>
    <p:extLst>
      <p:ext uri="{BB962C8B-B14F-4D97-AF65-F5344CB8AC3E}">
        <p14:creationId xmlns:p14="http://schemas.microsoft.com/office/powerpoint/2010/main" val="3084080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Rectangle 2"/>
          <p:cNvSpPr>
            <a:spLocks noGrp="1" noChangeArrowheads="1"/>
          </p:cNvSpPr>
          <p:nvPr>
            <p:ph type="title"/>
          </p:nvPr>
        </p:nvSpPr>
        <p:spPr>
          <a:xfrm>
            <a:off x="457200" y="274638"/>
            <a:ext cx="8229600" cy="1426170"/>
          </a:xfrm>
        </p:spPr>
        <p:txBody>
          <a:bodyPr>
            <a:noAutofit/>
          </a:bodyPr>
          <a:lstStyle/>
          <a:p>
            <a:r>
              <a:rPr lang="fr-CA" sz="3600" b="1" dirty="0" smtClean="0">
                <a:solidFill>
                  <a:srgbClr val="0070C0"/>
                </a:solidFill>
              </a:rPr>
              <a:t>But: </a:t>
            </a:r>
            <a:r>
              <a:rPr lang="fr-CA" sz="3600" b="1" dirty="0" err="1" smtClean="0">
                <a:solidFill>
                  <a:srgbClr val="0070C0"/>
                </a:solidFill>
              </a:rPr>
              <a:t>many</a:t>
            </a:r>
            <a:r>
              <a:rPr lang="fr-CA" sz="3600" b="1" dirty="0" smtClean="0">
                <a:solidFill>
                  <a:srgbClr val="0070C0"/>
                </a:solidFill>
              </a:rPr>
              <a:t> </a:t>
            </a:r>
            <a:r>
              <a:rPr lang="fr-CA" sz="3600" b="1" dirty="0" err="1" smtClean="0">
                <a:solidFill>
                  <a:srgbClr val="0070C0"/>
                </a:solidFill>
              </a:rPr>
              <a:t>young</a:t>
            </a:r>
            <a:r>
              <a:rPr lang="fr-CA" sz="3600" b="1" dirty="0" smtClean="0">
                <a:solidFill>
                  <a:srgbClr val="0070C0"/>
                </a:solidFill>
              </a:rPr>
              <a:t> people in care in Ontario  </a:t>
            </a:r>
            <a:r>
              <a:rPr lang="fr-CA" sz="3600" b="1" dirty="0" err="1" smtClean="0">
                <a:solidFill>
                  <a:srgbClr val="0070C0"/>
                </a:solidFill>
              </a:rPr>
              <a:t>also</a:t>
            </a:r>
            <a:r>
              <a:rPr lang="fr-CA" sz="3600" b="1" dirty="0" smtClean="0">
                <a:solidFill>
                  <a:srgbClr val="0070C0"/>
                </a:solidFill>
              </a:rPr>
              <a:t> report positive </a:t>
            </a:r>
            <a:r>
              <a:rPr lang="fr-CA" sz="3600" b="1" dirty="0" err="1">
                <a:solidFill>
                  <a:srgbClr val="0070C0"/>
                </a:solidFill>
              </a:rPr>
              <a:t>experiences</a:t>
            </a:r>
            <a:r>
              <a:rPr lang="fr-CA" sz="3600" b="1" dirty="0">
                <a:solidFill>
                  <a:srgbClr val="0070C0"/>
                </a:solidFill>
              </a:rPr>
              <a:t> </a:t>
            </a:r>
            <a:r>
              <a:rPr lang="fr-CA" sz="3600" b="1" dirty="0" smtClean="0">
                <a:solidFill>
                  <a:srgbClr val="0070C0"/>
                </a:solidFill>
              </a:rPr>
              <a:t>(in last 12 </a:t>
            </a:r>
            <a:r>
              <a:rPr lang="fr-CA" sz="3600" b="1" dirty="0" err="1" smtClean="0">
                <a:solidFill>
                  <a:srgbClr val="0070C0"/>
                </a:solidFill>
              </a:rPr>
              <a:t>months</a:t>
            </a:r>
            <a:r>
              <a:rPr lang="fr-CA" sz="3600" b="1" dirty="0" smtClean="0">
                <a:solidFill>
                  <a:srgbClr val="0070C0"/>
                </a:solidFill>
              </a:rPr>
              <a:t>) </a:t>
            </a:r>
            <a:r>
              <a:rPr lang="fr-CA" sz="3600" b="1" dirty="0" err="1" smtClean="0">
                <a:solidFill>
                  <a:srgbClr val="0070C0"/>
                </a:solidFill>
              </a:rPr>
              <a:t>related</a:t>
            </a:r>
            <a:r>
              <a:rPr lang="fr-CA" sz="3600" b="1" dirty="0" smtClean="0">
                <a:solidFill>
                  <a:srgbClr val="0070C0"/>
                </a:solidFill>
              </a:rPr>
              <a:t> to </a:t>
            </a:r>
            <a:r>
              <a:rPr lang="fr-CA" sz="3600" b="1" dirty="0" err="1" smtClean="0">
                <a:solidFill>
                  <a:srgbClr val="0070C0"/>
                </a:solidFill>
              </a:rPr>
              <a:t>carers</a:t>
            </a:r>
            <a:r>
              <a:rPr lang="fr-CA" sz="3600" b="1" dirty="0" smtClean="0">
                <a:solidFill>
                  <a:srgbClr val="0070C0"/>
                </a:solidFill>
              </a:rPr>
              <a:t> or </a:t>
            </a:r>
            <a:r>
              <a:rPr lang="fr-CA" sz="3600" b="1" dirty="0" err="1" smtClean="0">
                <a:solidFill>
                  <a:srgbClr val="0070C0"/>
                </a:solidFill>
              </a:rPr>
              <a:t>school</a:t>
            </a:r>
            <a:endParaRPr lang="en-US" sz="3600" b="1" dirty="0">
              <a:solidFill>
                <a:srgbClr val="0070C0"/>
              </a:solidFill>
            </a:endParaRPr>
          </a:p>
        </p:txBody>
      </p:sp>
      <p:sp>
        <p:nvSpPr>
          <p:cNvPr id="534531" name="Rectangle 3"/>
          <p:cNvSpPr>
            <a:spLocks noGrp="1" noChangeArrowheads="1"/>
          </p:cNvSpPr>
          <p:nvPr>
            <p:ph type="body" idx="1"/>
          </p:nvPr>
        </p:nvSpPr>
        <p:spPr>
          <a:xfrm>
            <a:off x="323850" y="1916832"/>
            <a:ext cx="8631238" cy="4608512"/>
          </a:xfrm>
        </p:spPr>
        <p:txBody>
          <a:bodyPr>
            <a:normAutofit fontScale="85000" lnSpcReduction="10000"/>
          </a:bodyPr>
          <a:lstStyle/>
          <a:p>
            <a:pPr>
              <a:spcBef>
                <a:spcPct val="0"/>
              </a:spcBef>
              <a:buFont typeface="Wingdings" pitchFamily="2" charset="2"/>
              <a:buNone/>
            </a:pPr>
            <a:r>
              <a:rPr lang="en-CA" sz="2800" b="1" dirty="0" smtClean="0">
                <a:solidFill>
                  <a:srgbClr val="C00000"/>
                </a:solidFill>
                <a:latin typeface="Calibri" pitchFamily="34" charset="0"/>
                <a:ea typeface="DejaVu Sans"/>
                <a:cs typeface="Times New Roman" pitchFamily="18" charset="0"/>
              </a:rPr>
              <a:t>Percentage of young people in care reporting:</a:t>
            </a:r>
          </a:p>
          <a:p>
            <a:pPr>
              <a:spcBef>
                <a:spcPct val="0"/>
              </a:spcBef>
              <a:buFont typeface="Wingdings" pitchFamily="2" charset="2"/>
              <a:buNone/>
            </a:pPr>
            <a:r>
              <a:rPr lang="en-CA" sz="2400" dirty="0" smtClean="0">
                <a:latin typeface="Calibri" pitchFamily="34" charset="0"/>
                <a:ea typeface="DejaVu Sans"/>
                <a:cs typeface="Times New Roman" pitchFamily="18" charset="0"/>
              </a:rPr>
              <a:t>96</a:t>
            </a:r>
            <a:r>
              <a:rPr lang="en-CA" sz="2400" dirty="0">
                <a:latin typeface="Calibri" pitchFamily="34" charset="0"/>
                <a:ea typeface="DejaVu Sans"/>
                <a:cs typeface="Times New Roman" pitchFamily="18" charset="0"/>
              </a:rPr>
              <a:t>%:	</a:t>
            </a:r>
            <a:r>
              <a:rPr lang="en-CA" sz="2400" dirty="0" smtClean="0">
                <a:latin typeface="Calibri" pitchFamily="34" charset="0"/>
                <a:ea typeface="DejaVu Sans"/>
                <a:cs typeface="Times New Roman" pitchFamily="18" charset="0"/>
              </a:rPr>
              <a:t>Having had </a:t>
            </a:r>
            <a:r>
              <a:rPr lang="en-CA" sz="2400" dirty="0">
                <a:latin typeface="Calibri" pitchFamily="34" charset="0"/>
                <a:ea typeface="DejaVu Sans"/>
                <a:cs typeface="Times New Roman" pitchFamily="18" charset="0"/>
              </a:rPr>
              <a:t>someone in my life who really listens to </a:t>
            </a:r>
            <a:r>
              <a:rPr lang="en-CA" sz="2400" dirty="0" smtClean="0">
                <a:latin typeface="Calibri" pitchFamily="34" charset="0"/>
                <a:ea typeface="DejaVu Sans"/>
                <a:cs typeface="Times New Roman" pitchFamily="18" charset="0"/>
              </a:rPr>
              <a:t>me</a:t>
            </a:r>
            <a:endParaRPr lang="en-CA" sz="2400" dirty="0">
              <a:latin typeface="Calibri" pitchFamily="34" charset="0"/>
              <a:ea typeface="DejaVu Sans"/>
              <a:cs typeface="Times New Roman" pitchFamily="18" charset="0"/>
            </a:endParaRPr>
          </a:p>
          <a:p>
            <a:pPr>
              <a:spcBef>
                <a:spcPct val="0"/>
              </a:spcBef>
              <a:buFont typeface="Wingdings" pitchFamily="2" charset="2"/>
              <a:buNone/>
            </a:pPr>
            <a:r>
              <a:rPr lang="en-CA" sz="2400" dirty="0">
                <a:latin typeface="Calibri" pitchFamily="34" charset="0"/>
                <a:ea typeface="DejaVu Sans"/>
                <a:cs typeface="Times New Roman" pitchFamily="18" charset="0"/>
              </a:rPr>
              <a:t>94%:	Enjoying that foster parents/other </a:t>
            </a:r>
            <a:r>
              <a:rPr lang="en-CA" sz="2400" dirty="0" smtClean="0">
                <a:latin typeface="Calibri" pitchFamily="34" charset="0"/>
                <a:ea typeface="DejaVu Sans"/>
                <a:cs typeface="Times New Roman" pitchFamily="18" charset="0"/>
              </a:rPr>
              <a:t>carers </a:t>
            </a:r>
            <a:r>
              <a:rPr lang="en-CA" sz="2400" dirty="0">
                <a:latin typeface="Calibri" pitchFamily="34" charset="0"/>
                <a:ea typeface="DejaVu Sans"/>
                <a:cs typeface="Times New Roman" pitchFamily="18" charset="0"/>
              </a:rPr>
              <a:t>spent time with </a:t>
            </a:r>
            <a:r>
              <a:rPr lang="en-CA" sz="2400" dirty="0" smtClean="0">
                <a:latin typeface="Calibri" pitchFamily="34" charset="0"/>
                <a:ea typeface="DejaVu Sans"/>
                <a:cs typeface="Times New Roman" pitchFamily="18" charset="0"/>
              </a:rPr>
              <a:t>me</a:t>
            </a:r>
            <a:endParaRPr lang="en-CA" sz="2400" dirty="0">
              <a:latin typeface="Calibri" pitchFamily="34" charset="0"/>
              <a:ea typeface="DejaVu Sans"/>
              <a:cs typeface="Times New Roman" pitchFamily="18" charset="0"/>
            </a:endParaRPr>
          </a:p>
          <a:p>
            <a:pPr>
              <a:spcBef>
                <a:spcPct val="0"/>
              </a:spcBef>
              <a:buFont typeface="Wingdings" pitchFamily="2" charset="2"/>
              <a:buNone/>
            </a:pPr>
            <a:r>
              <a:rPr lang="en-CA" sz="2400" dirty="0">
                <a:latin typeface="Calibri" pitchFamily="34" charset="0"/>
                <a:ea typeface="DejaVu Sans"/>
                <a:cs typeface="Times New Roman" pitchFamily="18" charset="0"/>
              </a:rPr>
              <a:t>93%:	Realizing that my foster parents/other </a:t>
            </a:r>
            <a:r>
              <a:rPr lang="en-CA" sz="2400" dirty="0" smtClean="0">
                <a:latin typeface="Calibri" pitchFamily="34" charset="0"/>
                <a:ea typeface="DejaVu Sans"/>
                <a:cs typeface="Times New Roman" pitchFamily="18" charset="0"/>
              </a:rPr>
              <a:t>carers </a:t>
            </a:r>
            <a:r>
              <a:rPr lang="en-CA" sz="2400" dirty="0">
                <a:latin typeface="Calibri" pitchFamily="34" charset="0"/>
                <a:ea typeface="DejaVu Sans"/>
                <a:cs typeface="Times New Roman" pitchFamily="18" charset="0"/>
              </a:rPr>
              <a:t>care about </a:t>
            </a:r>
            <a:r>
              <a:rPr lang="en-CA" sz="2400" dirty="0" smtClean="0">
                <a:latin typeface="Calibri" pitchFamily="34" charset="0"/>
                <a:ea typeface="DejaVu Sans"/>
                <a:cs typeface="Times New Roman" pitchFamily="18" charset="0"/>
              </a:rPr>
              <a:t>me</a:t>
            </a:r>
            <a:endParaRPr lang="en-CA" sz="2400" dirty="0">
              <a:latin typeface="Calibri" pitchFamily="34" charset="0"/>
              <a:ea typeface="DejaVu Sans"/>
              <a:cs typeface="Times New Roman" pitchFamily="18" charset="0"/>
            </a:endParaRPr>
          </a:p>
          <a:p>
            <a:pPr>
              <a:spcBef>
                <a:spcPct val="0"/>
              </a:spcBef>
              <a:buFont typeface="Wingdings" pitchFamily="2" charset="2"/>
              <a:buNone/>
            </a:pPr>
            <a:r>
              <a:rPr lang="en-CA" sz="2400" dirty="0">
                <a:latin typeface="Calibri" pitchFamily="34" charset="0"/>
                <a:ea typeface="DejaVu Sans"/>
                <a:cs typeface="Times New Roman" pitchFamily="18" charset="0"/>
              </a:rPr>
              <a:t>93%:	Feeling included in foster family/other </a:t>
            </a:r>
            <a:r>
              <a:rPr lang="en-CA" sz="2400" dirty="0" smtClean="0">
                <a:latin typeface="Calibri" pitchFamily="34" charset="0"/>
                <a:ea typeface="DejaVu Sans"/>
                <a:cs typeface="Times New Roman" pitchFamily="18" charset="0"/>
              </a:rPr>
              <a:t>carer activities </a:t>
            </a:r>
            <a:r>
              <a:rPr lang="en-CA" sz="2400" dirty="0">
                <a:latin typeface="Calibri" pitchFamily="34" charset="0"/>
                <a:ea typeface="DejaVu Sans"/>
                <a:cs typeface="Times New Roman" pitchFamily="18" charset="0"/>
              </a:rPr>
              <a:t>and </a:t>
            </a:r>
            <a:r>
              <a:rPr lang="en-CA" sz="2400" dirty="0" smtClean="0">
                <a:latin typeface="Calibri" pitchFamily="34" charset="0"/>
                <a:ea typeface="DejaVu Sans"/>
                <a:cs typeface="Times New Roman" pitchFamily="18" charset="0"/>
              </a:rPr>
              <a:t>outings</a:t>
            </a:r>
            <a:endParaRPr lang="en-CA" sz="2400" dirty="0">
              <a:latin typeface="Calibri" pitchFamily="34" charset="0"/>
              <a:ea typeface="DejaVu Sans"/>
              <a:cs typeface="Times New Roman" pitchFamily="18" charset="0"/>
            </a:endParaRPr>
          </a:p>
          <a:p>
            <a:pPr>
              <a:spcBef>
                <a:spcPct val="0"/>
              </a:spcBef>
              <a:buFont typeface="Wingdings" pitchFamily="2" charset="2"/>
              <a:buNone/>
            </a:pPr>
            <a:r>
              <a:rPr lang="en-CA" sz="2400" dirty="0">
                <a:latin typeface="Calibri" pitchFamily="34" charset="0"/>
                <a:ea typeface="DejaVu Sans"/>
                <a:cs typeface="Times New Roman" pitchFamily="18" charset="0"/>
              </a:rPr>
              <a:t>92%	Having comforting routine in my life (e.g., supper time, bed </a:t>
            </a:r>
            <a:r>
              <a:rPr lang="en-CA" sz="2400" dirty="0" smtClean="0">
                <a:latin typeface="Calibri" pitchFamily="34" charset="0"/>
                <a:ea typeface="DejaVu Sans"/>
                <a:cs typeface="Times New Roman" pitchFamily="18" charset="0"/>
              </a:rPr>
              <a:t>time)</a:t>
            </a:r>
            <a:endParaRPr lang="en-CA" sz="2400" dirty="0">
              <a:latin typeface="Calibri" pitchFamily="34" charset="0"/>
              <a:ea typeface="DejaVu Sans"/>
              <a:cs typeface="Times New Roman" pitchFamily="18" charset="0"/>
            </a:endParaRPr>
          </a:p>
          <a:p>
            <a:pPr>
              <a:spcBef>
                <a:spcPct val="0"/>
              </a:spcBef>
              <a:buFont typeface="Wingdings" pitchFamily="2" charset="2"/>
              <a:buNone/>
            </a:pPr>
            <a:r>
              <a:rPr lang="en-CA" sz="2400" dirty="0">
                <a:latin typeface="Calibri" pitchFamily="34" charset="0"/>
                <a:ea typeface="DejaVu Sans"/>
                <a:cs typeface="Times New Roman" pitchFamily="18" charset="0"/>
              </a:rPr>
              <a:t>89%:	Making new friends at school or </a:t>
            </a:r>
            <a:r>
              <a:rPr lang="en-CA" sz="2400" dirty="0" smtClean="0">
                <a:latin typeface="Calibri" pitchFamily="34" charset="0"/>
                <a:ea typeface="DejaVu Sans"/>
                <a:cs typeface="Times New Roman" pitchFamily="18" charset="0"/>
              </a:rPr>
              <a:t>elsewhere</a:t>
            </a:r>
            <a:endParaRPr lang="en-CA" sz="2400" dirty="0">
              <a:latin typeface="Calibri" pitchFamily="34" charset="0"/>
              <a:ea typeface="DejaVu Sans"/>
              <a:cs typeface="Times New Roman" pitchFamily="18" charset="0"/>
            </a:endParaRPr>
          </a:p>
          <a:p>
            <a:pPr>
              <a:spcBef>
                <a:spcPct val="0"/>
              </a:spcBef>
              <a:buFont typeface="Wingdings" pitchFamily="2" charset="2"/>
              <a:buNone/>
            </a:pPr>
            <a:r>
              <a:rPr lang="en-CA" sz="2400" dirty="0">
                <a:latin typeface="Calibri" pitchFamily="34" charset="0"/>
                <a:ea typeface="DejaVu Sans"/>
                <a:cs typeface="Times New Roman" pitchFamily="18" charset="0"/>
              </a:rPr>
              <a:t>86%:	Feeling trusted by my foster parents/other </a:t>
            </a:r>
            <a:r>
              <a:rPr lang="en-CA" sz="2400" dirty="0" smtClean="0">
                <a:latin typeface="Calibri" pitchFamily="34" charset="0"/>
                <a:ea typeface="DejaVu Sans"/>
                <a:cs typeface="Times New Roman" pitchFamily="18" charset="0"/>
              </a:rPr>
              <a:t>caregivers</a:t>
            </a:r>
            <a:endParaRPr lang="en-CA" sz="2400" dirty="0">
              <a:latin typeface="Calibri" pitchFamily="34" charset="0"/>
              <a:ea typeface="DejaVu Sans"/>
              <a:cs typeface="Times New Roman" pitchFamily="18" charset="0"/>
            </a:endParaRPr>
          </a:p>
          <a:p>
            <a:pPr>
              <a:spcBef>
                <a:spcPct val="0"/>
              </a:spcBef>
              <a:buFont typeface="Wingdings" pitchFamily="2" charset="2"/>
              <a:buNone/>
            </a:pPr>
            <a:r>
              <a:rPr lang="en-CA" sz="2400" dirty="0">
                <a:latin typeface="Calibri" pitchFamily="34" charset="0"/>
                <a:ea typeface="DejaVu Sans"/>
                <a:cs typeface="Times New Roman" pitchFamily="18" charset="0"/>
              </a:rPr>
              <a:t>85%:	Having good teachers at </a:t>
            </a:r>
            <a:r>
              <a:rPr lang="en-CA" sz="2400" dirty="0" smtClean="0">
                <a:latin typeface="Calibri" pitchFamily="34" charset="0"/>
                <a:ea typeface="DejaVu Sans"/>
                <a:cs typeface="Times New Roman" pitchFamily="18" charset="0"/>
              </a:rPr>
              <a:t>school</a:t>
            </a:r>
            <a:endParaRPr lang="en-CA" sz="2400" dirty="0">
              <a:latin typeface="Calibri" pitchFamily="34" charset="0"/>
              <a:ea typeface="DejaVu Sans"/>
              <a:cs typeface="Times New Roman" pitchFamily="18" charset="0"/>
            </a:endParaRPr>
          </a:p>
          <a:p>
            <a:pPr>
              <a:spcBef>
                <a:spcPct val="0"/>
              </a:spcBef>
              <a:buFont typeface="Wingdings" pitchFamily="2" charset="2"/>
              <a:buNone/>
            </a:pPr>
            <a:r>
              <a:rPr lang="en-CA" sz="2400" dirty="0">
                <a:latin typeface="Calibri" pitchFamily="34" charset="0"/>
                <a:ea typeface="DejaVu Sans"/>
                <a:cs typeface="Times New Roman" pitchFamily="18" charset="0"/>
              </a:rPr>
              <a:t>82%:	Having a say in things that affect my </a:t>
            </a:r>
            <a:r>
              <a:rPr lang="en-CA" sz="2400" dirty="0" smtClean="0">
                <a:latin typeface="Calibri" pitchFamily="34" charset="0"/>
                <a:ea typeface="DejaVu Sans"/>
                <a:cs typeface="Times New Roman" pitchFamily="18" charset="0"/>
              </a:rPr>
              <a:t>life</a:t>
            </a:r>
            <a:endParaRPr lang="en-CA" sz="2400" dirty="0">
              <a:latin typeface="Calibri" pitchFamily="34" charset="0"/>
              <a:ea typeface="DejaVu Sans"/>
              <a:cs typeface="Times New Roman" pitchFamily="18" charset="0"/>
            </a:endParaRPr>
          </a:p>
          <a:p>
            <a:pPr>
              <a:spcBef>
                <a:spcPct val="0"/>
              </a:spcBef>
              <a:buFont typeface="Wingdings" pitchFamily="2" charset="2"/>
              <a:buNone/>
            </a:pPr>
            <a:r>
              <a:rPr lang="en-CA" sz="2400" dirty="0">
                <a:latin typeface="Calibri" pitchFamily="34" charset="0"/>
                <a:ea typeface="DejaVu Sans"/>
                <a:cs typeface="Times New Roman" pitchFamily="18" charset="0"/>
              </a:rPr>
              <a:t>81%:	</a:t>
            </a:r>
            <a:r>
              <a:rPr lang="en-CA" sz="2400" dirty="0" smtClean="0">
                <a:latin typeface="Calibri" pitchFamily="34" charset="0"/>
                <a:ea typeface="DejaVu Sans"/>
                <a:cs typeface="Times New Roman" pitchFamily="18" charset="0"/>
              </a:rPr>
              <a:t>Having </a:t>
            </a:r>
            <a:r>
              <a:rPr lang="en-CA" sz="2400" dirty="0">
                <a:latin typeface="Calibri" pitchFamily="34" charset="0"/>
                <a:ea typeface="DejaVu Sans"/>
                <a:cs typeface="Times New Roman" pitchFamily="18" charset="0"/>
              </a:rPr>
              <a:t>strong relationship with </a:t>
            </a:r>
            <a:r>
              <a:rPr lang="en-CA" sz="2400" dirty="0" smtClean="0">
                <a:latin typeface="Calibri" pitchFamily="34" charset="0"/>
                <a:ea typeface="DejaVu Sans"/>
                <a:cs typeface="Times New Roman" pitchFamily="18" charset="0"/>
              </a:rPr>
              <a:t>supportive adults </a:t>
            </a:r>
            <a:r>
              <a:rPr lang="en-CA" sz="2400" dirty="0">
                <a:latin typeface="Calibri" pitchFamily="34" charset="0"/>
                <a:ea typeface="DejaVu Sans"/>
                <a:cs typeface="Times New Roman" pitchFamily="18" charset="0"/>
              </a:rPr>
              <a:t>other than </a:t>
            </a:r>
            <a:r>
              <a:rPr lang="en-CA" sz="2400" dirty="0" smtClean="0">
                <a:latin typeface="Calibri" pitchFamily="34" charset="0"/>
                <a:ea typeface="DejaVu Sans"/>
                <a:cs typeface="Times New Roman" pitchFamily="18" charset="0"/>
              </a:rPr>
              <a:t>carers</a:t>
            </a:r>
            <a:endParaRPr lang="en-US" sz="2400" dirty="0">
              <a:latin typeface="Calibri" pitchFamily="34" charset="0"/>
              <a:ea typeface="DejaVu Sans"/>
              <a:cs typeface="Times New Roman" pitchFamily="18" charset="0"/>
            </a:endParaRPr>
          </a:p>
          <a:p>
            <a:pPr>
              <a:spcBef>
                <a:spcPct val="0"/>
              </a:spcBef>
              <a:buFont typeface="Wingdings" pitchFamily="2" charset="2"/>
              <a:buNone/>
            </a:pPr>
            <a:r>
              <a:rPr lang="en-CA" sz="2400" dirty="0" smtClean="0">
                <a:latin typeface="Calibri" pitchFamily="34" charset="0"/>
                <a:ea typeface="DejaVu Sans"/>
                <a:cs typeface="Times New Roman" pitchFamily="18" charset="0"/>
              </a:rPr>
              <a:t>81</a:t>
            </a:r>
            <a:r>
              <a:rPr lang="en-CA" sz="2400" dirty="0">
                <a:latin typeface="Calibri" pitchFamily="34" charset="0"/>
                <a:ea typeface="DejaVu Sans"/>
                <a:cs typeface="Times New Roman" pitchFamily="18" charset="0"/>
              </a:rPr>
              <a:t>%:	Going on a fun trip</a:t>
            </a:r>
          </a:p>
          <a:p>
            <a:pPr>
              <a:spcBef>
                <a:spcPct val="0"/>
              </a:spcBef>
              <a:buFont typeface="Wingdings" pitchFamily="2" charset="2"/>
              <a:buNone/>
            </a:pPr>
            <a:r>
              <a:rPr lang="en-CA" sz="2400" dirty="0">
                <a:latin typeface="Calibri" pitchFamily="34" charset="0"/>
                <a:ea typeface="DejaVu Sans"/>
                <a:cs typeface="Times New Roman" pitchFamily="18" charset="0"/>
              </a:rPr>
              <a:t>79%:	Having stability in my living arrangements since coming into care	</a:t>
            </a:r>
          </a:p>
          <a:p>
            <a:pPr>
              <a:spcBef>
                <a:spcPct val="0"/>
              </a:spcBef>
              <a:buFont typeface="Wingdings" pitchFamily="2" charset="2"/>
              <a:buNone/>
            </a:pPr>
            <a:r>
              <a:rPr lang="en-CA" sz="2400" dirty="0">
                <a:latin typeface="Calibri" pitchFamily="34" charset="0"/>
                <a:ea typeface="DejaVu Sans"/>
                <a:cs typeface="Times New Roman" pitchFamily="18" charset="0"/>
              </a:rPr>
              <a:t>77%:	Going to a fun summer or weekend camp</a:t>
            </a:r>
          </a:p>
          <a:p>
            <a:pPr>
              <a:spcBef>
                <a:spcPct val="0"/>
              </a:spcBef>
              <a:buFont typeface="Wingdings" pitchFamily="2" charset="2"/>
              <a:buNone/>
            </a:pPr>
            <a:r>
              <a:rPr lang="en-CA" sz="2400" dirty="0">
                <a:latin typeface="Calibri" pitchFamily="34" charset="0"/>
                <a:ea typeface="DejaVu Sans"/>
                <a:cs typeface="Times New Roman" pitchFamily="18" charset="0"/>
              </a:rPr>
              <a:t>75%:	Enjoying school</a:t>
            </a:r>
          </a:p>
          <a:p>
            <a:pPr>
              <a:spcBef>
                <a:spcPct val="0"/>
              </a:spcBef>
              <a:buFont typeface="Wingdings" pitchFamily="2" charset="2"/>
              <a:buNone/>
            </a:pPr>
            <a:r>
              <a:rPr lang="en-CA" sz="2400" dirty="0">
                <a:latin typeface="Calibri" pitchFamily="34" charset="0"/>
                <a:ea typeface="DejaVu Sans"/>
                <a:cs typeface="Times New Roman" pitchFamily="18" charset="0"/>
              </a:rPr>
              <a:t>75%:	Enjoying participating in a school or community club or team</a:t>
            </a:r>
          </a:p>
          <a:p>
            <a:pPr>
              <a:spcBef>
                <a:spcPct val="0"/>
              </a:spcBef>
              <a:buFont typeface="Wingdings" pitchFamily="2" charset="2"/>
              <a:buNone/>
            </a:pPr>
            <a:endParaRPr lang="en-US" sz="2400" dirty="0">
              <a:latin typeface="Calibri" pitchFamily="34" charset="0"/>
              <a:ea typeface="DejaVu Sans"/>
              <a:cs typeface="Times New Roman" pitchFamily="18" charset="0"/>
            </a:endParaRPr>
          </a:p>
        </p:txBody>
      </p:sp>
    </p:spTree>
    <p:extLst>
      <p:ext uri="{BB962C8B-B14F-4D97-AF65-F5344CB8AC3E}">
        <p14:creationId xmlns:p14="http://schemas.microsoft.com/office/powerpoint/2010/main" val="887406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p:cNvSpPr>
            <a:spLocks noGrp="1" noChangeArrowheads="1"/>
          </p:cNvSpPr>
          <p:nvPr>
            <p:ph type="ctrTitle"/>
          </p:nvPr>
        </p:nvSpPr>
        <p:spPr>
          <a:xfrm>
            <a:off x="251520" y="548681"/>
            <a:ext cx="8640960" cy="2088232"/>
          </a:xfrm>
        </p:spPr>
        <p:txBody>
          <a:bodyPr>
            <a:normAutofit/>
          </a:bodyPr>
          <a:lstStyle/>
          <a:p>
            <a:pPr algn="l"/>
            <a:r>
              <a:rPr lang="fr-CA" sz="2800" dirty="0"/>
              <a:t/>
            </a:r>
            <a:br>
              <a:rPr lang="fr-CA" sz="2800" dirty="0"/>
            </a:br>
            <a:endParaRPr lang="en-US" sz="2800" b="1" dirty="0">
              <a:solidFill>
                <a:srgbClr val="0070C0"/>
              </a:solidFill>
            </a:endParaRPr>
          </a:p>
        </p:txBody>
      </p:sp>
      <p:sp>
        <p:nvSpPr>
          <p:cNvPr id="454659" name="Rectangle 3"/>
          <p:cNvSpPr>
            <a:spLocks noGrp="1" noChangeArrowheads="1"/>
          </p:cNvSpPr>
          <p:nvPr>
            <p:ph type="subTitle" idx="1"/>
          </p:nvPr>
        </p:nvSpPr>
        <p:spPr>
          <a:xfrm>
            <a:off x="1371600" y="980728"/>
            <a:ext cx="6400800" cy="4658072"/>
          </a:xfrm>
        </p:spPr>
        <p:txBody>
          <a:bodyPr>
            <a:normAutofit fontScale="40000" lnSpcReduction="20000"/>
          </a:bodyPr>
          <a:lstStyle/>
          <a:p>
            <a:r>
              <a:rPr lang="fr-CA" sz="6500" b="1" dirty="0">
                <a:solidFill>
                  <a:srgbClr val="0070C0"/>
                </a:solidFill>
              </a:rPr>
              <a:t>2.2 How </a:t>
            </a:r>
            <a:r>
              <a:rPr lang="fr-CA" sz="6500" b="1" dirty="0" err="1">
                <a:solidFill>
                  <a:srgbClr val="0070C0"/>
                </a:solidFill>
              </a:rPr>
              <a:t>can</a:t>
            </a:r>
            <a:r>
              <a:rPr lang="fr-CA" sz="6500" b="1" dirty="0">
                <a:solidFill>
                  <a:srgbClr val="0070C0"/>
                </a:solidFill>
              </a:rPr>
              <a:t> </a:t>
            </a:r>
            <a:r>
              <a:rPr lang="fr-CA" sz="6500" b="1" dirty="0" err="1">
                <a:solidFill>
                  <a:srgbClr val="0070C0"/>
                </a:solidFill>
              </a:rPr>
              <a:t>we</a:t>
            </a:r>
            <a:r>
              <a:rPr lang="fr-CA" sz="6500" b="1" dirty="0">
                <a:solidFill>
                  <a:srgbClr val="0070C0"/>
                </a:solidFill>
              </a:rPr>
              <a:t> </a:t>
            </a:r>
            <a:r>
              <a:rPr lang="fr-CA" sz="6500" b="1" dirty="0" err="1">
                <a:solidFill>
                  <a:srgbClr val="0070C0"/>
                </a:solidFill>
              </a:rPr>
              <a:t>raise</a:t>
            </a:r>
            <a:r>
              <a:rPr lang="fr-CA" sz="6500" b="1" dirty="0">
                <a:solidFill>
                  <a:srgbClr val="0070C0"/>
                </a:solidFill>
              </a:rPr>
              <a:t> </a:t>
            </a:r>
            <a:r>
              <a:rPr lang="fr-CA" sz="6500" b="1" dirty="0" err="1">
                <a:solidFill>
                  <a:srgbClr val="0070C0"/>
                </a:solidFill>
              </a:rPr>
              <a:t>educational</a:t>
            </a:r>
            <a:r>
              <a:rPr lang="fr-CA" sz="6500" b="1" dirty="0">
                <a:solidFill>
                  <a:srgbClr val="0070C0"/>
                </a:solidFill>
              </a:rPr>
              <a:t> </a:t>
            </a:r>
            <a:r>
              <a:rPr lang="fr-CA" sz="6500" b="1" dirty="0" err="1">
                <a:solidFill>
                  <a:srgbClr val="0070C0"/>
                </a:solidFill>
              </a:rPr>
              <a:t>achievement</a:t>
            </a:r>
            <a:r>
              <a:rPr lang="fr-CA" sz="6500" b="1" dirty="0">
                <a:solidFill>
                  <a:srgbClr val="0070C0"/>
                </a:solidFill>
              </a:rPr>
              <a:t> </a:t>
            </a:r>
            <a:r>
              <a:rPr lang="fr-CA" sz="6500" b="1" dirty="0" err="1">
                <a:solidFill>
                  <a:srgbClr val="0070C0"/>
                </a:solidFill>
              </a:rPr>
              <a:t>among</a:t>
            </a:r>
            <a:r>
              <a:rPr lang="fr-CA" sz="6500" b="1" dirty="0">
                <a:solidFill>
                  <a:srgbClr val="0070C0"/>
                </a:solidFill>
              </a:rPr>
              <a:t> </a:t>
            </a:r>
            <a:r>
              <a:rPr lang="fr-CA" sz="6500" b="1" dirty="0" err="1">
                <a:solidFill>
                  <a:srgbClr val="0070C0"/>
                </a:solidFill>
              </a:rPr>
              <a:t>young</a:t>
            </a:r>
            <a:r>
              <a:rPr lang="fr-CA" sz="6500" b="1" dirty="0">
                <a:solidFill>
                  <a:srgbClr val="0070C0"/>
                </a:solidFill>
              </a:rPr>
              <a:t> people in care</a:t>
            </a:r>
            <a:r>
              <a:rPr lang="fr-CA" sz="6500" b="1" dirty="0" smtClean="0">
                <a:solidFill>
                  <a:srgbClr val="0070C0"/>
                </a:solidFill>
              </a:rPr>
              <a:t>?</a:t>
            </a:r>
          </a:p>
          <a:p>
            <a:pPr algn="l"/>
            <a:endParaRPr lang="fr-CA" sz="6500" b="1" dirty="0" smtClean="0">
              <a:solidFill>
                <a:srgbClr val="0070C0"/>
              </a:solidFill>
            </a:endParaRPr>
          </a:p>
          <a:p>
            <a:pPr indent="-457200" algn="l"/>
            <a:r>
              <a:rPr lang="fr-CA" sz="5900" dirty="0" smtClean="0">
                <a:solidFill>
                  <a:schemeClr val="tx1"/>
                </a:solidFill>
              </a:rPr>
              <a:t>2.2.1. Exploit the power of the </a:t>
            </a:r>
            <a:r>
              <a:rPr lang="fr-CA" sz="5900" dirty="0" err="1" smtClean="0">
                <a:solidFill>
                  <a:schemeClr val="tx1"/>
                </a:solidFill>
              </a:rPr>
              <a:t>factors</a:t>
            </a:r>
            <a:r>
              <a:rPr lang="fr-CA" sz="5900" dirty="0" smtClean="0">
                <a:solidFill>
                  <a:schemeClr val="tx1"/>
                </a:solidFill>
              </a:rPr>
              <a:t> </a:t>
            </a:r>
            <a:r>
              <a:rPr lang="fr-CA" sz="5900" dirty="0" err="1" smtClean="0">
                <a:solidFill>
                  <a:schemeClr val="tx1"/>
                </a:solidFill>
              </a:rPr>
              <a:t>that</a:t>
            </a:r>
            <a:endParaRPr lang="fr-CA" sz="5900" dirty="0" smtClean="0">
              <a:solidFill>
                <a:schemeClr val="tx1"/>
              </a:solidFill>
            </a:endParaRPr>
          </a:p>
          <a:p>
            <a:pPr indent="-457200" algn="l"/>
            <a:r>
              <a:rPr lang="fr-CA" sz="5900" dirty="0">
                <a:solidFill>
                  <a:schemeClr val="tx1"/>
                </a:solidFill>
              </a:rPr>
              <a:t> </a:t>
            </a:r>
            <a:r>
              <a:rPr lang="fr-CA" sz="5900" dirty="0" smtClean="0">
                <a:solidFill>
                  <a:schemeClr val="tx1"/>
                </a:solidFill>
              </a:rPr>
              <a:t>          </a:t>
            </a:r>
            <a:r>
              <a:rPr lang="fr-CA" sz="5900" dirty="0" err="1" smtClean="0">
                <a:solidFill>
                  <a:schemeClr val="tx1"/>
                </a:solidFill>
              </a:rPr>
              <a:t>promote</a:t>
            </a:r>
            <a:r>
              <a:rPr lang="fr-CA" sz="5900" dirty="0" smtClean="0">
                <a:solidFill>
                  <a:schemeClr val="tx1"/>
                </a:solidFill>
              </a:rPr>
              <a:t> </a:t>
            </a:r>
            <a:r>
              <a:rPr lang="fr-CA" sz="5900" dirty="0" err="1" smtClean="0">
                <a:solidFill>
                  <a:schemeClr val="tx1"/>
                </a:solidFill>
              </a:rPr>
              <a:t>resilience</a:t>
            </a:r>
            <a:r>
              <a:rPr lang="fr-CA" sz="5900" dirty="0" smtClean="0">
                <a:solidFill>
                  <a:schemeClr val="tx1"/>
                </a:solidFill>
              </a:rPr>
              <a:t>	</a:t>
            </a:r>
          </a:p>
          <a:p>
            <a:pPr indent="-457200" algn="l"/>
            <a:r>
              <a:rPr lang="fr-CA" sz="5900" dirty="0" smtClean="0">
                <a:solidFill>
                  <a:schemeClr val="tx1"/>
                </a:solidFill>
              </a:rPr>
              <a:t>2.2.2. </a:t>
            </a:r>
            <a:r>
              <a:rPr lang="fr-CA" sz="5900" dirty="0" err="1" smtClean="0">
                <a:solidFill>
                  <a:schemeClr val="tx1"/>
                </a:solidFill>
              </a:rPr>
              <a:t>Tutoring</a:t>
            </a:r>
            <a:r>
              <a:rPr lang="fr-CA" sz="5900" dirty="0" smtClean="0">
                <a:solidFill>
                  <a:schemeClr val="tx1"/>
                </a:solidFill>
              </a:rPr>
              <a:t>, </a:t>
            </a:r>
            <a:r>
              <a:rPr lang="fr-CA" sz="5900" dirty="0" err="1" smtClean="0">
                <a:solidFill>
                  <a:schemeClr val="tx1"/>
                </a:solidFill>
              </a:rPr>
              <a:t>including</a:t>
            </a:r>
            <a:r>
              <a:rPr lang="fr-CA" sz="5900" dirty="0" smtClean="0">
                <a:solidFill>
                  <a:schemeClr val="tx1"/>
                </a:solidFill>
              </a:rPr>
              <a:t> </a:t>
            </a:r>
            <a:r>
              <a:rPr lang="fr-CA" sz="5900" dirty="0" err="1" smtClean="0">
                <a:solidFill>
                  <a:schemeClr val="tx1"/>
                </a:solidFill>
              </a:rPr>
              <a:t>our</a:t>
            </a:r>
            <a:r>
              <a:rPr lang="fr-CA" sz="5900" dirty="0" smtClean="0">
                <a:solidFill>
                  <a:schemeClr val="tx1"/>
                </a:solidFill>
              </a:rPr>
              <a:t> RCT </a:t>
            </a:r>
            <a:r>
              <a:rPr lang="fr-CA" sz="5900" dirty="0" err="1" smtClean="0">
                <a:solidFill>
                  <a:schemeClr val="tx1"/>
                </a:solidFill>
              </a:rPr>
              <a:t>with</a:t>
            </a:r>
            <a:r>
              <a:rPr lang="fr-CA" sz="5900" dirty="0" smtClean="0">
                <a:solidFill>
                  <a:schemeClr val="tx1"/>
                </a:solidFill>
              </a:rPr>
              <a:t> </a:t>
            </a:r>
            <a:r>
              <a:rPr lang="fr-CA" sz="5900" dirty="0" err="1" smtClean="0">
                <a:solidFill>
                  <a:schemeClr val="tx1"/>
                </a:solidFill>
              </a:rPr>
              <a:t>carers</a:t>
            </a:r>
            <a:r>
              <a:rPr lang="fr-CA" sz="5900" dirty="0" smtClean="0">
                <a:solidFill>
                  <a:schemeClr val="tx1"/>
                </a:solidFill>
              </a:rPr>
              <a:t> as</a:t>
            </a:r>
          </a:p>
          <a:p>
            <a:pPr indent="-457200" algn="l"/>
            <a:r>
              <a:rPr lang="fr-CA" sz="5900" dirty="0" smtClean="0">
                <a:solidFill>
                  <a:schemeClr val="tx1"/>
                </a:solidFill>
              </a:rPr>
              <a:t>            </a:t>
            </a:r>
            <a:r>
              <a:rPr lang="fr-CA" sz="5900" dirty="0" err="1" smtClean="0">
                <a:solidFill>
                  <a:schemeClr val="tx1"/>
                </a:solidFill>
              </a:rPr>
              <a:t>tutors</a:t>
            </a:r>
            <a:r>
              <a:rPr lang="fr-CA" sz="5900" dirty="0" smtClean="0">
                <a:solidFill>
                  <a:schemeClr val="tx1"/>
                </a:solidFill>
              </a:rPr>
              <a:t> in Ontario</a:t>
            </a:r>
          </a:p>
          <a:p>
            <a:pPr indent="-457200" algn="l"/>
            <a:r>
              <a:rPr lang="fr-CA" sz="5900" dirty="0" smtClean="0">
                <a:solidFill>
                  <a:schemeClr val="tx1"/>
                </a:solidFill>
              </a:rPr>
              <a:t>2.2.3  </a:t>
            </a:r>
            <a:r>
              <a:rPr lang="fr-CA" sz="5900" dirty="0" err="1" smtClean="0">
                <a:solidFill>
                  <a:schemeClr val="tx1"/>
                </a:solidFill>
              </a:rPr>
              <a:t>Other</a:t>
            </a:r>
            <a:r>
              <a:rPr lang="fr-CA" sz="5900" dirty="0" smtClean="0">
                <a:solidFill>
                  <a:schemeClr val="tx1"/>
                </a:solidFill>
              </a:rPr>
              <a:t> </a:t>
            </a:r>
            <a:r>
              <a:rPr lang="fr-CA" sz="5900" dirty="0" err="1">
                <a:solidFill>
                  <a:schemeClr val="tx1"/>
                </a:solidFill>
              </a:rPr>
              <a:t>strategies</a:t>
            </a:r>
            <a:r>
              <a:rPr lang="fr-CA" sz="5900" dirty="0">
                <a:solidFill>
                  <a:schemeClr val="tx1"/>
                </a:solidFill>
              </a:rPr>
              <a:t> </a:t>
            </a:r>
            <a:r>
              <a:rPr lang="fr-CA" sz="5900" dirty="0" err="1" smtClean="0">
                <a:solidFill>
                  <a:schemeClr val="tx1"/>
                </a:solidFill>
              </a:rPr>
              <a:t>that</a:t>
            </a:r>
            <a:r>
              <a:rPr lang="fr-CA" sz="5900" dirty="0" smtClean="0">
                <a:solidFill>
                  <a:schemeClr val="tx1"/>
                </a:solidFill>
              </a:rPr>
              <a:t> </a:t>
            </a:r>
            <a:r>
              <a:rPr lang="fr-CA" sz="5900" dirty="0" err="1">
                <a:solidFill>
                  <a:schemeClr val="tx1"/>
                </a:solidFill>
              </a:rPr>
              <a:t>merit</a:t>
            </a:r>
            <a:r>
              <a:rPr lang="fr-CA" sz="5900" dirty="0">
                <a:solidFill>
                  <a:schemeClr val="tx1"/>
                </a:solidFill>
              </a:rPr>
              <a:t> </a:t>
            </a:r>
            <a:r>
              <a:rPr lang="fr-CA" sz="5900" dirty="0" err="1" smtClean="0">
                <a:solidFill>
                  <a:schemeClr val="tx1"/>
                </a:solidFill>
              </a:rPr>
              <a:t>further</a:t>
            </a:r>
            <a:endParaRPr lang="fr-CA" sz="5900" dirty="0" smtClean="0">
              <a:solidFill>
                <a:schemeClr val="tx1"/>
              </a:solidFill>
            </a:endParaRPr>
          </a:p>
          <a:p>
            <a:pPr indent="-457200" algn="l"/>
            <a:r>
              <a:rPr lang="fr-CA" sz="5900" dirty="0">
                <a:solidFill>
                  <a:schemeClr val="tx1"/>
                </a:solidFill>
              </a:rPr>
              <a:t> </a:t>
            </a:r>
            <a:r>
              <a:rPr lang="fr-CA" sz="5900" dirty="0" smtClean="0">
                <a:solidFill>
                  <a:schemeClr val="tx1"/>
                </a:solidFill>
              </a:rPr>
              <a:t>          </a:t>
            </a:r>
            <a:r>
              <a:rPr lang="fr-CA" sz="5900" dirty="0" err="1">
                <a:solidFill>
                  <a:schemeClr val="tx1"/>
                </a:solidFill>
              </a:rPr>
              <a:t>research</a:t>
            </a:r>
            <a:endParaRPr lang="fr-CA" sz="5900" dirty="0">
              <a:solidFill>
                <a:schemeClr val="tx1"/>
              </a:solidFill>
            </a:endParaRPr>
          </a:p>
          <a:p>
            <a:pPr indent="-457200" algn="l"/>
            <a:endParaRPr lang="fr-CA" sz="3800" dirty="0">
              <a:solidFill>
                <a:schemeClr val="tx1"/>
              </a:solidFill>
            </a:endParaRPr>
          </a:p>
          <a:p>
            <a:endParaRPr lang="fr-CA" sz="3900" dirty="0"/>
          </a:p>
          <a:p>
            <a:pPr algn="l"/>
            <a:r>
              <a:rPr lang="fr-CA" sz="2800" dirty="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2483768" y="332656"/>
            <a:ext cx="5112568" cy="504056"/>
          </a:xfrm>
        </p:spPr>
        <p:txBody>
          <a:bodyPr>
            <a:noAutofit/>
          </a:bodyPr>
          <a:lstStyle/>
          <a:p>
            <a:pPr algn="ctr" eaLnBrk="1" hangingPunct="1"/>
            <a:r>
              <a:rPr lang="fr-CA" sz="3600" b="1" dirty="0" smtClean="0">
                <a:solidFill>
                  <a:srgbClr val="0070C0"/>
                </a:solidFill>
              </a:rPr>
              <a:t>Ontario &amp; Canada</a:t>
            </a:r>
            <a:endParaRPr lang="en-US" sz="3600" b="1" dirty="0" smtClean="0">
              <a:solidFill>
                <a:srgbClr val="0070C0"/>
              </a:solidFill>
            </a:endParaRPr>
          </a:p>
        </p:txBody>
      </p:sp>
      <p:pic>
        <p:nvPicPr>
          <p:cNvPr id="41987" name="Picture 4" descr="http://members.shaw.ca/kcic1/maps/canad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7584" y="980728"/>
            <a:ext cx="7488832" cy="5328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8"/>
            <a:ext cx="8784976" cy="1512168"/>
          </a:xfrm>
        </p:spPr>
        <p:txBody>
          <a:bodyPr>
            <a:noAutofit/>
          </a:bodyPr>
          <a:lstStyle/>
          <a:p>
            <a:r>
              <a:rPr lang="fr-CA" sz="3200" b="1" dirty="0" err="1" smtClean="0">
                <a:solidFill>
                  <a:srgbClr val="0070C0"/>
                </a:solidFill>
              </a:rPr>
              <a:t>Tutoring</a:t>
            </a:r>
            <a:r>
              <a:rPr lang="fr-CA" sz="3200" b="1" dirty="0" smtClean="0">
                <a:solidFill>
                  <a:srgbClr val="0070C0"/>
                </a:solidFill>
              </a:rPr>
              <a:t> </a:t>
            </a:r>
            <a:r>
              <a:rPr lang="fr-CA" sz="3200" b="1" dirty="0" err="1" smtClean="0">
                <a:solidFill>
                  <a:srgbClr val="0070C0"/>
                </a:solidFill>
              </a:rPr>
              <a:t>viewed</a:t>
            </a:r>
            <a:r>
              <a:rPr lang="fr-CA" sz="3200" b="1" dirty="0" smtClean="0">
                <a:solidFill>
                  <a:srgbClr val="0070C0"/>
                </a:solidFill>
              </a:rPr>
              <a:t> </a:t>
            </a:r>
            <a:r>
              <a:rPr lang="fr-CA" sz="3200" b="1" dirty="0" err="1" smtClean="0">
                <a:solidFill>
                  <a:srgbClr val="0070C0"/>
                </a:solidFill>
              </a:rPr>
              <a:t>favourably</a:t>
            </a:r>
            <a:r>
              <a:rPr lang="fr-CA" sz="3200" b="1" dirty="0" smtClean="0">
                <a:solidFill>
                  <a:srgbClr val="0070C0"/>
                </a:solidFill>
              </a:rPr>
              <a:t> in </a:t>
            </a:r>
            <a:r>
              <a:rPr lang="fr-CA" sz="3200" b="1" dirty="0" err="1" smtClean="0">
                <a:solidFill>
                  <a:srgbClr val="0070C0"/>
                </a:solidFill>
              </a:rPr>
              <a:t>two</a:t>
            </a:r>
            <a:r>
              <a:rPr lang="fr-CA" sz="3200" b="1" dirty="0" smtClean="0">
                <a:solidFill>
                  <a:srgbClr val="0070C0"/>
                </a:solidFill>
              </a:rPr>
              <a:t> </a:t>
            </a:r>
            <a:r>
              <a:rPr lang="fr-CA" sz="3200" b="1" dirty="0" err="1" smtClean="0">
                <a:solidFill>
                  <a:srgbClr val="0070C0"/>
                </a:solidFill>
              </a:rPr>
              <a:t>reviews</a:t>
            </a:r>
            <a:r>
              <a:rPr lang="fr-CA" sz="3200" b="1" dirty="0" smtClean="0">
                <a:solidFill>
                  <a:srgbClr val="0070C0"/>
                </a:solidFill>
              </a:rPr>
              <a:t> of interventions to </a:t>
            </a:r>
            <a:r>
              <a:rPr lang="fr-CA" sz="3200" b="1" dirty="0" err="1" smtClean="0">
                <a:solidFill>
                  <a:srgbClr val="0070C0"/>
                </a:solidFill>
              </a:rPr>
              <a:t>improve</a:t>
            </a:r>
            <a:r>
              <a:rPr lang="fr-CA" sz="3200" b="1" dirty="0" smtClean="0">
                <a:solidFill>
                  <a:srgbClr val="0070C0"/>
                </a:solidFill>
              </a:rPr>
              <a:t> </a:t>
            </a:r>
            <a:r>
              <a:rPr lang="fr-CA" sz="3200" b="1" dirty="0" err="1" smtClean="0">
                <a:solidFill>
                  <a:srgbClr val="0070C0"/>
                </a:solidFill>
              </a:rPr>
              <a:t>educational</a:t>
            </a:r>
            <a:r>
              <a:rPr lang="fr-CA" sz="3200" b="1" dirty="0" smtClean="0">
                <a:solidFill>
                  <a:srgbClr val="0070C0"/>
                </a:solidFill>
              </a:rPr>
              <a:t> </a:t>
            </a:r>
            <a:r>
              <a:rPr lang="fr-CA" sz="3200" b="1" dirty="0" err="1" smtClean="0">
                <a:solidFill>
                  <a:srgbClr val="0070C0"/>
                </a:solidFill>
              </a:rPr>
              <a:t>outcomes</a:t>
            </a:r>
            <a:r>
              <a:rPr lang="fr-CA" sz="3200" b="1" dirty="0" smtClean="0">
                <a:solidFill>
                  <a:srgbClr val="0070C0"/>
                </a:solidFill>
              </a:rPr>
              <a:t/>
            </a:r>
            <a:br>
              <a:rPr lang="fr-CA" sz="3200" b="1" dirty="0" smtClean="0">
                <a:solidFill>
                  <a:srgbClr val="0070C0"/>
                </a:solidFill>
              </a:rPr>
            </a:br>
            <a:r>
              <a:rPr lang="fr-CA" sz="3200" b="1" dirty="0" smtClean="0">
                <a:solidFill>
                  <a:srgbClr val="0070C0"/>
                </a:solidFill>
              </a:rPr>
              <a:t>of </a:t>
            </a:r>
            <a:r>
              <a:rPr lang="fr-CA" sz="3200" b="1" dirty="0" err="1" smtClean="0">
                <a:solidFill>
                  <a:srgbClr val="0070C0"/>
                </a:solidFill>
              </a:rPr>
              <a:t>young</a:t>
            </a:r>
            <a:r>
              <a:rPr lang="fr-CA" sz="3200" b="1" dirty="0" smtClean="0">
                <a:solidFill>
                  <a:srgbClr val="0070C0"/>
                </a:solidFill>
              </a:rPr>
              <a:t> people in care</a:t>
            </a:r>
            <a:endParaRPr lang="en-CA" sz="3200" b="1" dirty="0">
              <a:solidFill>
                <a:srgbClr val="0070C0"/>
              </a:solidFill>
            </a:endParaRPr>
          </a:p>
        </p:txBody>
      </p:sp>
      <p:sp>
        <p:nvSpPr>
          <p:cNvPr id="3" name="Content Placeholder 2"/>
          <p:cNvSpPr>
            <a:spLocks noGrp="1"/>
          </p:cNvSpPr>
          <p:nvPr>
            <p:ph idx="1"/>
          </p:nvPr>
        </p:nvSpPr>
        <p:spPr>
          <a:xfrm>
            <a:off x="457200" y="2132856"/>
            <a:ext cx="8229600" cy="4248472"/>
          </a:xfrm>
        </p:spPr>
        <p:txBody>
          <a:bodyPr>
            <a:normAutofit lnSpcReduction="10000"/>
          </a:bodyPr>
          <a:lstStyle/>
          <a:p>
            <a:r>
              <a:rPr lang="fr-CA" sz="2800" dirty="0" err="1" smtClean="0"/>
              <a:t>Scoping</a:t>
            </a:r>
            <a:r>
              <a:rPr lang="fr-CA" sz="2800" dirty="0" smtClean="0"/>
              <a:t> </a:t>
            </a:r>
            <a:r>
              <a:rPr lang="fr-CA" sz="2800" dirty="0" err="1" smtClean="0"/>
              <a:t>review</a:t>
            </a:r>
            <a:r>
              <a:rPr lang="fr-CA" sz="2800" dirty="0" smtClean="0"/>
              <a:t>, </a:t>
            </a:r>
            <a:r>
              <a:rPr lang="fr-CA" sz="2800" dirty="0" err="1" smtClean="0"/>
              <a:t>from</a:t>
            </a:r>
            <a:r>
              <a:rPr lang="fr-CA" sz="2800" dirty="0" smtClean="0"/>
              <a:t> </a:t>
            </a:r>
            <a:r>
              <a:rPr lang="fr-CA" sz="2800" dirty="0" err="1" smtClean="0"/>
              <a:t>Sweden</a:t>
            </a:r>
            <a:r>
              <a:rPr lang="fr-CA" sz="2800" dirty="0" smtClean="0"/>
              <a:t> (Forsman &amp;Vinnerljung, 2012):</a:t>
            </a:r>
          </a:p>
          <a:p>
            <a:pPr lvl="1"/>
            <a:r>
              <a:rPr lang="fr-CA" sz="2400" dirty="0">
                <a:cs typeface="Verdana" pitchFamily="34" charset="0"/>
              </a:rPr>
              <a:t>9 of </a:t>
            </a:r>
            <a:r>
              <a:rPr lang="fr-CA" sz="2400" dirty="0" smtClean="0">
                <a:cs typeface="Verdana" pitchFamily="34" charset="0"/>
              </a:rPr>
              <a:t>11 </a:t>
            </a:r>
            <a:r>
              <a:rPr lang="fr-CA" sz="2400" dirty="0">
                <a:cs typeface="Verdana" pitchFamily="34" charset="0"/>
              </a:rPr>
              <a:t>interventions </a:t>
            </a:r>
            <a:r>
              <a:rPr lang="fr-CA" sz="2400" dirty="0" err="1">
                <a:cs typeface="Verdana" pitchFamily="34" charset="0"/>
              </a:rPr>
              <a:t>produced</a:t>
            </a:r>
            <a:r>
              <a:rPr lang="fr-CA" sz="2400" dirty="0">
                <a:cs typeface="Verdana" pitchFamily="34" charset="0"/>
              </a:rPr>
              <a:t> positive </a:t>
            </a:r>
            <a:r>
              <a:rPr lang="fr-CA" sz="2400" dirty="0" err="1">
                <a:cs typeface="Verdana" pitchFamily="34" charset="0"/>
              </a:rPr>
              <a:t>results</a:t>
            </a:r>
            <a:endParaRPr lang="fr-CA" sz="2400" dirty="0">
              <a:cs typeface="Verdana" pitchFamily="34" charset="0"/>
            </a:endParaRPr>
          </a:p>
          <a:p>
            <a:pPr lvl="1"/>
            <a:r>
              <a:rPr lang="fr-CA" sz="2400" dirty="0">
                <a:cs typeface="Verdana" pitchFamily="34" charset="0"/>
              </a:rPr>
              <a:t>4 of 5 </a:t>
            </a:r>
            <a:r>
              <a:rPr lang="fr-CA" sz="2400" dirty="0" err="1">
                <a:cs typeface="Verdana" pitchFamily="34" charset="0"/>
              </a:rPr>
              <a:t>tutoring</a:t>
            </a:r>
            <a:r>
              <a:rPr lang="fr-CA" sz="2400" dirty="0">
                <a:cs typeface="Verdana" pitchFamily="34" charset="0"/>
              </a:rPr>
              <a:t> interventions </a:t>
            </a:r>
            <a:r>
              <a:rPr lang="fr-CA" sz="2400" dirty="0" err="1">
                <a:cs typeface="Verdana" pitchFamily="34" charset="0"/>
              </a:rPr>
              <a:t>had</a:t>
            </a:r>
            <a:r>
              <a:rPr lang="fr-CA" sz="2400" dirty="0">
                <a:cs typeface="Verdana" pitchFamily="34" charset="0"/>
              </a:rPr>
              <a:t> positive </a:t>
            </a:r>
            <a:r>
              <a:rPr lang="fr-CA" sz="2400" dirty="0" err="1">
                <a:cs typeface="Verdana" pitchFamily="34" charset="0"/>
              </a:rPr>
              <a:t>findings</a:t>
            </a:r>
            <a:r>
              <a:rPr lang="fr-CA" sz="2400" dirty="0">
                <a:cs typeface="Verdana" pitchFamily="34" charset="0"/>
              </a:rPr>
              <a:t>  </a:t>
            </a:r>
            <a:endParaRPr lang="fr-CA" sz="2400" dirty="0" smtClean="0">
              <a:cs typeface="Verdana" pitchFamily="34" charset="0"/>
            </a:endParaRPr>
          </a:p>
          <a:p>
            <a:r>
              <a:rPr lang="fr-CA" sz="2800" dirty="0" smtClean="0"/>
              <a:t>A </a:t>
            </a:r>
            <a:r>
              <a:rPr lang="fr-CA" sz="2800" dirty="0" err="1" smtClean="0"/>
              <a:t>systematic</a:t>
            </a:r>
            <a:r>
              <a:rPr lang="fr-CA" sz="2800" dirty="0" smtClean="0"/>
              <a:t> </a:t>
            </a:r>
            <a:r>
              <a:rPr lang="fr-CA" sz="2800" dirty="0" err="1" smtClean="0"/>
              <a:t>review</a:t>
            </a:r>
            <a:r>
              <a:rPr lang="fr-CA" sz="2800" dirty="0" smtClean="0"/>
              <a:t>, </a:t>
            </a:r>
            <a:r>
              <a:rPr lang="fr-CA" sz="2800" dirty="0" err="1" smtClean="0"/>
              <a:t>from</a:t>
            </a:r>
            <a:r>
              <a:rPr lang="fr-CA" sz="2800" dirty="0" smtClean="0"/>
              <a:t> UK (</a:t>
            </a:r>
            <a:r>
              <a:rPr lang="fr-CA" sz="2800" dirty="0" err="1" smtClean="0"/>
              <a:t>Liabo</a:t>
            </a:r>
            <a:r>
              <a:rPr lang="fr-CA" sz="2800" dirty="0" smtClean="0"/>
              <a:t>, Gray, &amp; </a:t>
            </a:r>
            <a:r>
              <a:rPr lang="fr-CA" sz="2800" dirty="0" err="1" smtClean="0"/>
              <a:t>Mulcahy</a:t>
            </a:r>
            <a:r>
              <a:rPr lang="fr-CA" sz="2800" dirty="0" smtClean="0"/>
              <a:t>, 2012):</a:t>
            </a:r>
          </a:p>
          <a:p>
            <a:pPr lvl="1"/>
            <a:r>
              <a:rPr lang="fr-CA" sz="2400" dirty="0" smtClean="0"/>
              <a:t>11 </a:t>
            </a:r>
            <a:r>
              <a:rPr lang="fr-CA" sz="2400" dirty="0" err="1" smtClean="0"/>
              <a:t>studies</a:t>
            </a:r>
            <a:r>
              <a:rPr lang="fr-CA" sz="2400" dirty="0" smtClean="0"/>
              <a:t> </a:t>
            </a:r>
            <a:r>
              <a:rPr lang="fr-CA" sz="2400" dirty="0" err="1" smtClean="0"/>
              <a:t>reviewed</a:t>
            </a:r>
            <a:r>
              <a:rPr lang="fr-CA" sz="2400" dirty="0" smtClean="0"/>
              <a:t>, </a:t>
            </a:r>
            <a:r>
              <a:rPr lang="fr-CA" sz="2400" dirty="0" err="1" smtClean="0"/>
              <a:t>including</a:t>
            </a:r>
            <a:r>
              <a:rPr lang="fr-CA" sz="2400" dirty="0" smtClean="0"/>
              <a:t> 3 of </a:t>
            </a:r>
            <a:r>
              <a:rPr lang="fr-CA" sz="2400" dirty="0" err="1" smtClean="0"/>
              <a:t>tutoring</a:t>
            </a:r>
            <a:endParaRPr lang="fr-CA" sz="2400" dirty="0" smtClean="0"/>
          </a:p>
          <a:p>
            <a:pPr lvl="1"/>
            <a:r>
              <a:rPr lang="fr-CA" sz="2400" dirty="0" err="1" smtClean="0"/>
              <a:t>Individual</a:t>
            </a:r>
            <a:r>
              <a:rPr lang="fr-CA" sz="2400" dirty="0" smtClean="0"/>
              <a:t> </a:t>
            </a:r>
            <a:r>
              <a:rPr lang="fr-CA" sz="2400" dirty="0" err="1" smtClean="0"/>
              <a:t>tutoring</a:t>
            </a:r>
            <a:r>
              <a:rPr lang="fr-CA" sz="2400" dirty="0" smtClean="0"/>
              <a:t> </a:t>
            </a:r>
            <a:r>
              <a:rPr lang="fr-CA" sz="2400" dirty="0" err="1" smtClean="0"/>
              <a:t>was</a:t>
            </a:r>
            <a:r>
              <a:rPr lang="fr-CA" sz="2400" dirty="0" smtClean="0"/>
              <a:t> </a:t>
            </a:r>
            <a:r>
              <a:rPr lang="fr-CA" sz="2400" dirty="0" err="1" smtClean="0"/>
              <a:t>popular</a:t>
            </a:r>
            <a:r>
              <a:rPr lang="fr-CA" sz="2400" dirty="0" smtClean="0"/>
              <a:t> </a:t>
            </a:r>
            <a:r>
              <a:rPr lang="fr-CA" sz="2400" dirty="0" err="1" smtClean="0"/>
              <a:t>with</a:t>
            </a:r>
            <a:r>
              <a:rPr lang="fr-CA" sz="2400" dirty="0" smtClean="0"/>
              <a:t> social </a:t>
            </a:r>
            <a:r>
              <a:rPr lang="fr-CA" sz="2400" dirty="0" err="1" smtClean="0"/>
              <a:t>workers</a:t>
            </a:r>
            <a:r>
              <a:rPr lang="fr-CA" sz="2400" dirty="0" smtClean="0"/>
              <a:t> and </a:t>
            </a:r>
            <a:r>
              <a:rPr lang="fr-CA" sz="2400" dirty="0" err="1" smtClean="0"/>
              <a:t>chidren</a:t>
            </a:r>
            <a:r>
              <a:rPr lang="fr-CA" sz="2400" dirty="0" smtClean="0"/>
              <a:t> in care, in the </a:t>
            </a:r>
            <a:r>
              <a:rPr lang="fr-CA" sz="2400" dirty="0" err="1" smtClean="0"/>
              <a:t>evaluation</a:t>
            </a:r>
            <a:r>
              <a:rPr lang="fr-CA" sz="2400" dirty="0" smtClean="0"/>
              <a:t> of the VSH pilot (</a:t>
            </a:r>
            <a:r>
              <a:rPr lang="fr-CA" sz="2400" dirty="0" err="1" smtClean="0"/>
              <a:t>Berridge</a:t>
            </a:r>
            <a:r>
              <a:rPr lang="fr-CA" sz="2400" dirty="0" smtClean="0"/>
              <a:t> et al., 2009) </a:t>
            </a:r>
          </a:p>
          <a:p>
            <a:pPr lvl="1"/>
            <a:endParaRPr lang="fr-CA" sz="2400" dirty="0" smtClean="0"/>
          </a:p>
          <a:p>
            <a:endParaRPr lang="en-C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body" idx="1"/>
          </p:nvPr>
        </p:nvSpPr>
        <p:spPr>
          <a:xfrm>
            <a:off x="285720" y="1772815"/>
            <a:ext cx="8705880" cy="4627985"/>
          </a:xfrm>
        </p:spPr>
        <p:txBody>
          <a:bodyPr>
            <a:normAutofit fontScale="92500" lnSpcReduction="10000"/>
          </a:bodyPr>
          <a:lstStyle/>
          <a:p>
            <a:r>
              <a:rPr lang="fr-CA" sz="3000" dirty="0" err="1" smtClean="0"/>
              <a:t>Effect</a:t>
            </a:r>
            <a:r>
              <a:rPr lang="fr-CA" sz="3000" dirty="0" smtClean="0"/>
              <a:t> size:</a:t>
            </a:r>
          </a:p>
          <a:p>
            <a:pPr lvl="1"/>
            <a:r>
              <a:rPr lang="fr-CA" sz="2600" dirty="0" smtClean="0"/>
              <a:t>Magnitude of </a:t>
            </a:r>
            <a:r>
              <a:rPr lang="fr-CA" sz="2600" dirty="0" err="1" smtClean="0"/>
              <a:t>effect</a:t>
            </a:r>
            <a:r>
              <a:rPr lang="fr-CA" sz="2600" dirty="0" smtClean="0"/>
              <a:t> of an intervention</a:t>
            </a:r>
          </a:p>
          <a:p>
            <a:pPr lvl="1"/>
            <a:r>
              <a:rPr lang="fr-CA" sz="2600" dirty="0" err="1" smtClean="0"/>
              <a:t>Cohen’s</a:t>
            </a:r>
            <a:r>
              <a:rPr lang="fr-CA" sz="2600" dirty="0" smtClean="0"/>
              <a:t> </a:t>
            </a:r>
            <a:r>
              <a:rPr lang="fr-CA" sz="2600" i="1" dirty="0" smtClean="0"/>
              <a:t>d</a:t>
            </a:r>
            <a:r>
              <a:rPr lang="fr-CA" sz="2600" dirty="0" smtClean="0"/>
              <a:t> or </a:t>
            </a:r>
            <a:r>
              <a:rPr lang="fr-CA" sz="2600" dirty="0" err="1" smtClean="0"/>
              <a:t>Hedges</a:t>
            </a:r>
            <a:r>
              <a:rPr lang="fr-CA" sz="2600" dirty="0" smtClean="0"/>
              <a:t> </a:t>
            </a:r>
            <a:r>
              <a:rPr lang="fr-CA" sz="2600" i="1" dirty="0" smtClean="0"/>
              <a:t>g </a:t>
            </a:r>
            <a:r>
              <a:rPr lang="fr-CA" sz="2600" dirty="0" smtClean="0"/>
              <a:t>(</a:t>
            </a:r>
            <a:r>
              <a:rPr lang="fr-CA" sz="2600" dirty="0" err="1" smtClean="0"/>
              <a:t>nearly</a:t>
            </a:r>
            <a:r>
              <a:rPr lang="fr-CA" sz="2600" dirty="0" smtClean="0"/>
              <a:t> </a:t>
            </a:r>
            <a:r>
              <a:rPr lang="fr-CA" sz="2600" dirty="0" err="1" smtClean="0"/>
              <a:t>identical</a:t>
            </a:r>
            <a:r>
              <a:rPr lang="fr-CA" sz="2600" dirty="0" smtClean="0"/>
              <a:t>)</a:t>
            </a:r>
          </a:p>
          <a:p>
            <a:r>
              <a:rPr lang="fr-CA" sz="3000" dirty="0" err="1" smtClean="0"/>
              <a:t>Criteria</a:t>
            </a:r>
            <a:r>
              <a:rPr lang="fr-CA" sz="3000" dirty="0" smtClean="0"/>
              <a:t> </a:t>
            </a:r>
            <a:r>
              <a:rPr lang="fr-CA" sz="3000" dirty="0" err="1" smtClean="0"/>
              <a:t>used</a:t>
            </a:r>
            <a:r>
              <a:rPr lang="fr-CA" sz="3000" dirty="0" smtClean="0"/>
              <a:t> to </a:t>
            </a:r>
            <a:r>
              <a:rPr lang="fr-CA" sz="3000" dirty="0" err="1" smtClean="0"/>
              <a:t>define</a:t>
            </a:r>
            <a:r>
              <a:rPr lang="fr-CA" sz="3000" dirty="0" smtClean="0"/>
              <a:t> an intervention as "effective:</a:t>
            </a:r>
          </a:p>
          <a:p>
            <a:pPr lvl="1"/>
            <a:r>
              <a:rPr lang="fr-CA" sz="2800" dirty="0" err="1" smtClean="0"/>
              <a:t>What</a:t>
            </a:r>
            <a:r>
              <a:rPr lang="fr-CA" sz="2800" dirty="0" smtClean="0"/>
              <a:t> Works </a:t>
            </a:r>
            <a:r>
              <a:rPr lang="fr-CA" sz="2800" dirty="0" err="1" smtClean="0"/>
              <a:t>Clearinghouse</a:t>
            </a:r>
            <a:r>
              <a:rPr lang="fr-CA" sz="2800" dirty="0" smtClean="0"/>
              <a:t> (2011): </a:t>
            </a:r>
            <a:r>
              <a:rPr lang="fr-CA" sz="2800" b="1" dirty="0" smtClean="0"/>
              <a:t>0.25 </a:t>
            </a:r>
          </a:p>
          <a:p>
            <a:pPr lvl="1"/>
            <a:r>
              <a:rPr lang="fr-CA" sz="2800" dirty="0" err="1" smtClean="0"/>
              <a:t>Lipsey</a:t>
            </a:r>
            <a:r>
              <a:rPr lang="fr-CA" sz="2800" dirty="0" smtClean="0"/>
              <a:t> et al. (2012): </a:t>
            </a:r>
            <a:r>
              <a:rPr lang="fr-CA" sz="2800" dirty="0" err="1" smtClean="0"/>
              <a:t>average</a:t>
            </a:r>
            <a:r>
              <a:rPr lang="fr-CA" sz="2800" dirty="0" smtClean="0"/>
              <a:t> (</a:t>
            </a:r>
            <a:r>
              <a:rPr lang="fr-CA" sz="2800" dirty="0" err="1" smtClean="0"/>
              <a:t>median</a:t>
            </a:r>
            <a:r>
              <a:rPr lang="fr-CA" sz="2800" dirty="0" smtClean="0"/>
              <a:t>) </a:t>
            </a:r>
            <a:r>
              <a:rPr lang="fr-CA" sz="2800" dirty="0" err="1" smtClean="0"/>
              <a:t>effects</a:t>
            </a:r>
            <a:r>
              <a:rPr lang="fr-CA" sz="2800" dirty="0" smtClean="0"/>
              <a:t> sizes:</a:t>
            </a:r>
          </a:p>
          <a:p>
            <a:pPr lvl="2"/>
            <a:r>
              <a:rPr lang="fr-CA" sz="2400" dirty="0" smtClean="0"/>
              <a:t>For </a:t>
            </a:r>
            <a:r>
              <a:rPr lang="fr-CA" sz="2400" dirty="0" err="1" smtClean="0"/>
              <a:t>individual</a:t>
            </a:r>
            <a:r>
              <a:rPr lang="fr-CA" sz="2400" dirty="0" smtClean="0"/>
              <a:t> interventions: </a:t>
            </a:r>
            <a:r>
              <a:rPr lang="fr-CA" sz="2400" b="1" dirty="0" smtClean="0"/>
              <a:t>0.29</a:t>
            </a:r>
          </a:p>
          <a:p>
            <a:pPr lvl="2"/>
            <a:r>
              <a:rPr lang="fr-CA" sz="2400" dirty="0" smtClean="0"/>
              <a:t>For </a:t>
            </a:r>
            <a:r>
              <a:rPr lang="fr-CA" sz="2400" dirty="0" err="1" smtClean="0"/>
              <a:t>small</a:t>
            </a:r>
            <a:r>
              <a:rPr lang="fr-CA" sz="2400" dirty="0" smtClean="0"/>
              <a:t>-group interventions: </a:t>
            </a:r>
            <a:r>
              <a:rPr lang="fr-CA" sz="2400" b="1" dirty="0" smtClean="0"/>
              <a:t>0.22</a:t>
            </a:r>
          </a:p>
          <a:p>
            <a:pPr lvl="2"/>
            <a:r>
              <a:rPr lang="fr-CA" sz="2400" dirty="0" err="1" smtClean="0"/>
              <a:t>Classroom</a:t>
            </a:r>
            <a:r>
              <a:rPr lang="fr-CA" sz="2400" dirty="0" smtClean="0"/>
              <a:t>:  </a:t>
            </a:r>
            <a:r>
              <a:rPr lang="fr-CA" sz="2400" b="1" dirty="0" smtClean="0"/>
              <a:t>0.08</a:t>
            </a:r>
          </a:p>
          <a:p>
            <a:pPr lvl="2"/>
            <a:r>
              <a:rPr lang="fr-CA" sz="2400" dirty="0" err="1" smtClean="0"/>
              <a:t>Whole</a:t>
            </a:r>
            <a:r>
              <a:rPr lang="fr-CA" sz="2400" dirty="0" smtClean="0"/>
              <a:t> </a:t>
            </a:r>
            <a:r>
              <a:rPr lang="fr-CA" sz="2400" dirty="0" err="1" smtClean="0"/>
              <a:t>school</a:t>
            </a:r>
            <a:r>
              <a:rPr lang="fr-CA" sz="2400" dirty="0" smtClean="0"/>
              <a:t>: </a:t>
            </a:r>
            <a:r>
              <a:rPr lang="fr-CA" sz="2400" b="1" dirty="0" smtClean="0"/>
              <a:t>0.14</a:t>
            </a:r>
          </a:p>
          <a:p>
            <a:pPr lvl="2"/>
            <a:r>
              <a:rPr lang="fr-CA" sz="2400" dirty="0" err="1" smtClean="0"/>
              <a:t>Overall</a:t>
            </a:r>
            <a:r>
              <a:rPr lang="fr-CA" sz="2400" dirty="0" smtClean="0"/>
              <a:t>: </a:t>
            </a:r>
            <a:r>
              <a:rPr lang="fr-CA" sz="2400" b="1" dirty="0" smtClean="0"/>
              <a:t>0.18 </a:t>
            </a:r>
          </a:p>
          <a:p>
            <a:pPr lvl="2"/>
            <a:endParaRPr lang="fr-CA" sz="2400" dirty="0" smtClean="0"/>
          </a:p>
          <a:p>
            <a:pPr lvl="2"/>
            <a:endParaRPr lang="fr-CA" sz="800" dirty="0" smtClean="0"/>
          </a:p>
          <a:p>
            <a:pPr>
              <a:buFont typeface="Wingdings" pitchFamily="2" charset="2"/>
              <a:buNone/>
            </a:pPr>
            <a:endParaRPr lang="fr-CA" sz="800" dirty="0" smtClean="0"/>
          </a:p>
          <a:p>
            <a:pPr lvl="1">
              <a:buFont typeface="Wingdings" pitchFamily="2" charset="2"/>
              <a:buNone/>
            </a:pPr>
            <a:endParaRPr lang="fr-CA" sz="800" dirty="0" smtClean="0">
              <a:cs typeface="Verdana" pitchFamily="34" charset="0"/>
            </a:endParaRPr>
          </a:p>
          <a:p>
            <a:pPr lvl="1"/>
            <a:endParaRPr lang="fr-CA" sz="2200" dirty="0" smtClean="0">
              <a:cs typeface="Verdana" pitchFamily="34" charset="0"/>
            </a:endParaRPr>
          </a:p>
        </p:txBody>
      </p:sp>
      <p:sp>
        <p:nvSpPr>
          <p:cNvPr id="55299" name="Title 1"/>
          <p:cNvSpPr>
            <a:spLocks noGrp="1"/>
          </p:cNvSpPr>
          <p:nvPr>
            <p:ph type="title"/>
          </p:nvPr>
        </p:nvSpPr>
        <p:spPr>
          <a:xfrm>
            <a:off x="179512" y="381000"/>
            <a:ext cx="8856984" cy="1247800"/>
          </a:xfrm>
        </p:spPr>
        <p:txBody>
          <a:bodyPr>
            <a:noAutofit/>
          </a:bodyPr>
          <a:lstStyle/>
          <a:p>
            <a:pPr algn="ctr"/>
            <a:r>
              <a:rPr lang="en-CA" sz="3200" b="1" dirty="0" smtClean="0">
                <a:solidFill>
                  <a:schemeClr val="accent1"/>
                </a:solidFill>
              </a:rPr>
              <a:t>Magnitude of effect size needed for an educational intervention to be defined as effective</a:t>
            </a:r>
          </a:p>
        </p:txBody>
      </p:sp>
    </p:spTree>
    <p:extLst>
      <p:ext uri="{BB962C8B-B14F-4D97-AF65-F5344CB8AC3E}">
        <p14:creationId xmlns:p14="http://schemas.microsoft.com/office/powerpoint/2010/main" val="89456599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79388" y="285750"/>
            <a:ext cx="8713787" cy="1127125"/>
          </a:xfrm>
          <a:noFill/>
        </p:spPr>
        <p:txBody>
          <a:bodyPr>
            <a:normAutofit fontScale="90000"/>
          </a:bodyPr>
          <a:lstStyle/>
          <a:p>
            <a:pPr algn="ctr" eaLnBrk="1" hangingPunct="1"/>
            <a:r>
              <a:rPr lang="fr-CA" sz="3200" b="1" dirty="0" err="1" smtClean="0">
                <a:solidFill>
                  <a:schemeClr val="accent1"/>
                </a:solidFill>
              </a:rPr>
              <a:t>Tutoring</a:t>
            </a:r>
            <a:r>
              <a:rPr lang="fr-CA" sz="3200" b="1" dirty="0" smtClean="0">
                <a:solidFill>
                  <a:schemeClr val="accent1"/>
                </a:solidFill>
              </a:rPr>
              <a:t> of </a:t>
            </a:r>
            <a:r>
              <a:rPr lang="fr-CA" sz="3200" b="1" dirty="0" err="1" smtClean="0">
                <a:solidFill>
                  <a:schemeClr val="accent1"/>
                </a:solidFill>
              </a:rPr>
              <a:t>children</a:t>
            </a:r>
            <a:r>
              <a:rPr lang="fr-CA" sz="3200" b="1" dirty="0" smtClean="0">
                <a:solidFill>
                  <a:schemeClr val="accent1"/>
                </a:solidFill>
              </a:rPr>
              <a:t> in the </a:t>
            </a:r>
            <a:r>
              <a:rPr lang="fr-CA" sz="3200" b="1" dirty="0" err="1" smtClean="0">
                <a:solidFill>
                  <a:schemeClr val="accent1"/>
                </a:solidFill>
              </a:rPr>
              <a:t>general</a:t>
            </a:r>
            <a:r>
              <a:rPr lang="fr-CA" sz="3200" b="1" dirty="0" smtClean="0">
                <a:solidFill>
                  <a:schemeClr val="accent1"/>
                </a:solidFill>
              </a:rPr>
              <a:t> population has been </a:t>
            </a:r>
            <a:r>
              <a:rPr lang="fr-CA" sz="3200" b="1" dirty="0" err="1" smtClean="0">
                <a:solidFill>
                  <a:schemeClr val="accent1"/>
                </a:solidFill>
              </a:rPr>
              <a:t>found</a:t>
            </a:r>
            <a:r>
              <a:rPr lang="fr-CA" sz="3200" b="1" dirty="0" smtClean="0">
                <a:solidFill>
                  <a:schemeClr val="accent1"/>
                </a:solidFill>
              </a:rPr>
              <a:t> to </a:t>
            </a:r>
            <a:r>
              <a:rPr lang="fr-CA" sz="3200" b="1" dirty="0" err="1" smtClean="0">
                <a:solidFill>
                  <a:schemeClr val="accent1"/>
                </a:solidFill>
              </a:rPr>
              <a:t>be</a:t>
            </a:r>
            <a:r>
              <a:rPr lang="fr-CA" sz="3200" b="1" dirty="0" smtClean="0">
                <a:solidFill>
                  <a:schemeClr val="accent1"/>
                </a:solidFill>
              </a:rPr>
              <a:t> effective (Ritter et al., 2006)</a:t>
            </a:r>
            <a:br>
              <a:rPr lang="fr-CA" sz="3200" b="1" dirty="0" smtClean="0">
                <a:solidFill>
                  <a:schemeClr val="accent1"/>
                </a:solidFill>
              </a:rPr>
            </a:br>
            <a:endParaRPr lang="en-US" b="1" dirty="0" smtClean="0">
              <a:solidFill>
                <a:schemeClr val="accent1"/>
              </a:solidFill>
            </a:endParaRPr>
          </a:p>
        </p:txBody>
      </p:sp>
      <p:sp>
        <p:nvSpPr>
          <p:cNvPr id="49155" name="Rectangle 3"/>
          <p:cNvSpPr>
            <a:spLocks noGrp="1" noChangeArrowheads="1"/>
          </p:cNvSpPr>
          <p:nvPr>
            <p:ph type="body" idx="1"/>
          </p:nvPr>
        </p:nvSpPr>
        <p:spPr>
          <a:xfrm>
            <a:off x="357188" y="1556792"/>
            <a:ext cx="8634412" cy="5072608"/>
          </a:xfrm>
          <a:noFill/>
        </p:spPr>
        <p:txBody>
          <a:bodyPr>
            <a:normAutofit fontScale="85000" lnSpcReduction="20000"/>
          </a:bodyPr>
          <a:lstStyle/>
          <a:p>
            <a:pPr>
              <a:lnSpc>
                <a:spcPct val="90000"/>
              </a:lnSpc>
            </a:pPr>
            <a:r>
              <a:rPr lang="fr-CA" sz="3300" dirty="0" smtClean="0"/>
              <a:t>In 21 </a:t>
            </a:r>
            <a:r>
              <a:rPr lang="fr-CA" sz="3300" dirty="0" err="1" smtClean="0"/>
              <a:t>randomized</a:t>
            </a:r>
            <a:r>
              <a:rPr lang="fr-CA" sz="3300" dirty="0" smtClean="0"/>
              <a:t> </a:t>
            </a:r>
            <a:r>
              <a:rPr lang="fr-CA" sz="3300" dirty="0" err="1" smtClean="0"/>
              <a:t>studies</a:t>
            </a:r>
            <a:r>
              <a:rPr lang="fr-CA" sz="3300" dirty="0" smtClean="0"/>
              <a:t> </a:t>
            </a:r>
            <a:r>
              <a:rPr lang="fr-CA" sz="3300" dirty="0" err="1" smtClean="0"/>
              <a:t>with</a:t>
            </a:r>
            <a:r>
              <a:rPr lang="fr-CA" sz="3300" dirty="0" smtClean="0"/>
              <a:t> </a:t>
            </a:r>
            <a:r>
              <a:rPr lang="fr-CA" sz="3300" dirty="0" err="1" smtClean="0"/>
              <a:t>children</a:t>
            </a:r>
            <a:r>
              <a:rPr lang="fr-CA" sz="3300" dirty="0" smtClean="0"/>
              <a:t> in the </a:t>
            </a:r>
            <a:r>
              <a:rPr lang="fr-CA" sz="3300" dirty="0" err="1" smtClean="0"/>
              <a:t>general</a:t>
            </a:r>
            <a:r>
              <a:rPr lang="fr-CA" sz="3300" dirty="0" smtClean="0"/>
              <a:t> population, </a:t>
            </a:r>
            <a:r>
              <a:rPr lang="fr-CA" sz="3300" dirty="0" err="1" smtClean="0"/>
              <a:t>tutoring</a:t>
            </a:r>
            <a:r>
              <a:rPr lang="fr-CA" sz="3300" dirty="0" smtClean="0"/>
              <a:t> </a:t>
            </a:r>
            <a:r>
              <a:rPr lang="fr-CA" sz="3300" dirty="0" err="1" smtClean="0"/>
              <a:t>produced</a:t>
            </a:r>
            <a:r>
              <a:rPr lang="fr-CA" sz="3300" dirty="0" smtClean="0"/>
              <a:t> positive </a:t>
            </a:r>
            <a:r>
              <a:rPr lang="fr-CA" sz="3300" dirty="0" err="1" smtClean="0"/>
              <a:t>results</a:t>
            </a:r>
            <a:r>
              <a:rPr lang="fr-CA" sz="3300" dirty="0" smtClean="0"/>
              <a:t>:</a:t>
            </a:r>
          </a:p>
          <a:p>
            <a:pPr>
              <a:lnSpc>
                <a:spcPct val="90000"/>
              </a:lnSpc>
            </a:pPr>
            <a:endParaRPr lang="fr-CA" dirty="0" smtClean="0"/>
          </a:p>
          <a:p>
            <a:pPr>
              <a:lnSpc>
                <a:spcPct val="90000"/>
              </a:lnSpc>
            </a:pPr>
            <a:r>
              <a:rPr lang="fr-CA" sz="3300" dirty="0" err="1" smtClean="0"/>
              <a:t>Average</a:t>
            </a:r>
            <a:r>
              <a:rPr lang="fr-CA" sz="3300" dirty="0" smtClean="0"/>
              <a:t> (</a:t>
            </a:r>
            <a:r>
              <a:rPr lang="fr-CA" sz="3300" dirty="0" err="1" smtClean="0"/>
              <a:t>mean</a:t>
            </a:r>
            <a:r>
              <a:rPr lang="fr-CA" sz="3300" dirty="0" smtClean="0"/>
              <a:t>) </a:t>
            </a:r>
            <a:r>
              <a:rPr lang="fr-CA" sz="3300" dirty="0" err="1" smtClean="0"/>
              <a:t>effect</a:t>
            </a:r>
            <a:r>
              <a:rPr lang="fr-CA" sz="3300" dirty="0" smtClean="0"/>
              <a:t> sizes:</a:t>
            </a:r>
          </a:p>
          <a:p>
            <a:pPr lvl="1">
              <a:lnSpc>
                <a:spcPct val="90000"/>
              </a:lnSpc>
            </a:pPr>
            <a:r>
              <a:rPr lang="fr-CA" sz="2800" dirty="0" smtClean="0">
                <a:cs typeface="Verdana" pitchFamily="34" charset="0"/>
              </a:rPr>
              <a:t>Reading </a:t>
            </a:r>
            <a:r>
              <a:rPr lang="fr-CA" sz="2800" dirty="0" err="1" smtClean="0">
                <a:cs typeface="Verdana" pitchFamily="34" charset="0"/>
              </a:rPr>
              <a:t>overall</a:t>
            </a:r>
            <a:r>
              <a:rPr lang="fr-CA" sz="2800" dirty="0" smtClean="0">
                <a:cs typeface="Verdana" pitchFamily="34" charset="0"/>
              </a:rPr>
              <a:t> (</a:t>
            </a:r>
            <a:r>
              <a:rPr lang="fr-CA" sz="2800" i="1" dirty="0" smtClean="0">
                <a:cs typeface="Verdana" pitchFamily="34" charset="0"/>
              </a:rPr>
              <a:t>d </a:t>
            </a:r>
            <a:r>
              <a:rPr lang="fr-CA" sz="2800" dirty="0" smtClean="0">
                <a:cs typeface="Verdana" pitchFamily="34" charset="0"/>
              </a:rPr>
              <a:t>= 0.30)</a:t>
            </a:r>
          </a:p>
          <a:p>
            <a:pPr lvl="1">
              <a:lnSpc>
                <a:spcPct val="90000"/>
              </a:lnSpc>
            </a:pPr>
            <a:r>
              <a:rPr lang="fr-CA" sz="2800" dirty="0" smtClean="0">
                <a:cs typeface="Verdana" pitchFamily="34" charset="0"/>
              </a:rPr>
              <a:t>Reading oral </a:t>
            </a:r>
            <a:r>
              <a:rPr lang="fr-CA" sz="2800" dirty="0" err="1" smtClean="0">
                <a:cs typeface="Verdana" pitchFamily="34" charset="0"/>
              </a:rPr>
              <a:t>fluency</a:t>
            </a:r>
            <a:r>
              <a:rPr lang="fr-CA" sz="2800" dirty="0" smtClean="0">
                <a:cs typeface="Verdana" pitchFamily="34" charset="0"/>
              </a:rPr>
              <a:t> (</a:t>
            </a:r>
            <a:r>
              <a:rPr lang="fr-CA" sz="2800" i="1" dirty="0" smtClean="0">
                <a:cs typeface="Verdana" pitchFamily="34" charset="0"/>
              </a:rPr>
              <a:t>d </a:t>
            </a:r>
            <a:r>
              <a:rPr lang="fr-CA" sz="2800" dirty="0" smtClean="0">
                <a:cs typeface="Verdana" pitchFamily="34" charset="0"/>
              </a:rPr>
              <a:t>= 0.30)</a:t>
            </a:r>
          </a:p>
          <a:p>
            <a:pPr lvl="1">
              <a:lnSpc>
                <a:spcPct val="90000"/>
              </a:lnSpc>
            </a:pPr>
            <a:r>
              <a:rPr lang="fr-CA" sz="2800" dirty="0" smtClean="0">
                <a:cs typeface="Verdana" pitchFamily="34" charset="0"/>
              </a:rPr>
              <a:t>Reading </a:t>
            </a:r>
            <a:r>
              <a:rPr lang="fr-CA" sz="2800" dirty="0" err="1" smtClean="0">
                <a:cs typeface="Verdana" pitchFamily="34" charset="0"/>
              </a:rPr>
              <a:t>letters</a:t>
            </a:r>
            <a:r>
              <a:rPr lang="fr-CA" sz="2800" dirty="0" smtClean="0">
                <a:cs typeface="Verdana" pitchFamily="34" charset="0"/>
              </a:rPr>
              <a:t> &amp; </a:t>
            </a:r>
            <a:r>
              <a:rPr lang="fr-CA" sz="2800" dirty="0" err="1" smtClean="0">
                <a:cs typeface="Verdana" pitchFamily="34" charset="0"/>
              </a:rPr>
              <a:t>words</a:t>
            </a:r>
            <a:r>
              <a:rPr lang="fr-CA" sz="2800" dirty="0" smtClean="0">
                <a:cs typeface="Verdana" pitchFamily="34" charset="0"/>
              </a:rPr>
              <a:t> (</a:t>
            </a:r>
            <a:r>
              <a:rPr lang="fr-CA" sz="2800" i="1" dirty="0" smtClean="0">
                <a:cs typeface="Verdana" pitchFamily="34" charset="0"/>
              </a:rPr>
              <a:t>d = </a:t>
            </a:r>
            <a:r>
              <a:rPr lang="fr-CA" sz="2800" dirty="0" smtClean="0">
                <a:cs typeface="Verdana" pitchFamily="34" charset="0"/>
              </a:rPr>
              <a:t>0.41)</a:t>
            </a:r>
          </a:p>
          <a:p>
            <a:pPr lvl="1">
              <a:lnSpc>
                <a:spcPct val="90000"/>
              </a:lnSpc>
            </a:pPr>
            <a:r>
              <a:rPr lang="fr-CA" sz="2800" dirty="0" smtClean="0">
                <a:cs typeface="Verdana" pitchFamily="34" charset="0"/>
              </a:rPr>
              <a:t>Reading </a:t>
            </a:r>
            <a:r>
              <a:rPr lang="fr-CA" sz="2800" dirty="0" err="1" smtClean="0">
                <a:cs typeface="Verdana" pitchFamily="34" charset="0"/>
              </a:rPr>
              <a:t>comprehension</a:t>
            </a:r>
            <a:r>
              <a:rPr lang="fr-CA" sz="2800" dirty="0" smtClean="0">
                <a:cs typeface="Verdana" pitchFamily="34" charset="0"/>
              </a:rPr>
              <a:t> (</a:t>
            </a:r>
            <a:r>
              <a:rPr lang="fr-CA" sz="2800" i="1" dirty="0" smtClean="0">
                <a:cs typeface="Verdana" pitchFamily="34" charset="0"/>
              </a:rPr>
              <a:t>d</a:t>
            </a:r>
            <a:r>
              <a:rPr lang="fr-CA" sz="2800" dirty="0" smtClean="0">
                <a:cs typeface="Verdana" pitchFamily="34" charset="0"/>
              </a:rPr>
              <a:t> = 0.18)</a:t>
            </a:r>
          </a:p>
          <a:p>
            <a:pPr lvl="1">
              <a:lnSpc>
                <a:spcPct val="90000"/>
              </a:lnSpc>
            </a:pPr>
            <a:r>
              <a:rPr lang="fr-CA" sz="2800" dirty="0" err="1" smtClean="0">
                <a:cs typeface="Verdana" pitchFamily="34" charset="0"/>
              </a:rPr>
              <a:t>Writing</a:t>
            </a:r>
            <a:r>
              <a:rPr lang="fr-CA" sz="2800" dirty="0" smtClean="0">
                <a:cs typeface="Verdana" pitchFamily="34" charset="0"/>
              </a:rPr>
              <a:t> (</a:t>
            </a:r>
            <a:r>
              <a:rPr lang="fr-CA" sz="2800" i="1" dirty="0" smtClean="0">
                <a:cs typeface="Verdana" pitchFamily="34" charset="0"/>
              </a:rPr>
              <a:t>d </a:t>
            </a:r>
            <a:r>
              <a:rPr lang="fr-CA" sz="2800" dirty="0" smtClean="0">
                <a:cs typeface="Verdana" pitchFamily="34" charset="0"/>
              </a:rPr>
              <a:t>= 0.45)</a:t>
            </a:r>
          </a:p>
          <a:p>
            <a:pPr lvl="1">
              <a:lnSpc>
                <a:spcPct val="90000"/>
              </a:lnSpc>
            </a:pPr>
            <a:r>
              <a:rPr lang="fr-CA" sz="2800" dirty="0" err="1" smtClean="0">
                <a:cs typeface="Verdana" pitchFamily="34" charset="0"/>
              </a:rPr>
              <a:t>Mathematics</a:t>
            </a:r>
            <a:r>
              <a:rPr lang="fr-CA" sz="2800" dirty="0" smtClean="0">
                <a:cs typeface="Verdana" pitchFamily="34" charset="0"/>
              </a:rPr>
              <a:t> (</a:t>
            </a:r>
            <a:r>
              <a:rPr lang="fr-CA" sz="2800" i="1" dirty="0" smtClean="0">
                <a:cs typeface="Verdana" pitchFamily="34" charset="0"/>
              </a:rPr>
              <a:t>d </a:t>
            </a:r>
            <a:r>
              <a:rPr lang="fr-CA" sz="2800" dirty="0" smtClean="0">
                <a:cs typeface="Verdana" pitchFamily="34" charset="0"/>
              </a:rPr>
              <a:t>= 0.27)  </a:t>
            </a:r>
          </a:p>
          <a:p>
            <a:pPr eaLnBrk="1" hangingPunct="1">
              <a:lnSpc>
                <a:spcPct val="90000"/>
              </a:lnSpc>
            </a:pPr>
            <a:endParaRPr lang="fr-CA" sz="2400" dirty="0" smtClean="0"/>
          </a:p>
          <a:p>
            <a:pPr eaLnBrk="1" hangingPunct="1">
              <a:lnSpc>
                <a:spcPct val="90000"/>
              </a:lnSpc>
            </a:pPr>
            <a:endParaRPr lang="fr-CA" sz="2400" dirty="0" smtClean="0"/>
          </a:p>
          <a:p>
            <a:pPr eaLnBrk="1" hangingPunct="1">
              <a:lnSpc>
                <a:spcPct val="90000"/>
              </a:lnSpc>
            </a:pPr>
            <a:endParaRPr lang="fr-CA" sz="2400" dirty="0" smtClean="0"/>
          </a:p>
          <a:p>
            <a:pPr eaLnBrk="1" hangingPunct="1">
              <a:lnSpc>
                <a:spcPct val="90000"/>
              </a:lnSpc>
              <a:buFont typeface="Wingdings" pitchFamily="2" charset="2"/>
              <a:buNone/>
            </a:pPr>
            <a:endParaRPr lang="fr-CA" sz="800" dirty="0" smtClean="0"/>
          </a:p>
          <a:p>
            <a:pPr lvl="1" eaLnBrk="1" hangingPunct="1">
              <a:lnSpc>
                <a:spcPct val="90000"/>
              </a:lnSpc>
              <a:buFont typeface="Wingdings" pitchFamily="2" charset="2"/>
              <a:buNone/>
            </a:pPr>
            <a:endParaRPr lang="fr-CA" sz="2400" dirty="0" smtClean="0">
              <a:cs typeface="Verdana" pitchFamily="34" charset="0"/>
            </a:endParaRPr>
          </a:p>
          <a:p>
            <a:pPr lvl="1" eaLnBrk="1" hangingPunct="1">
              <a:lnSpc>
                <a:spcPct val="90000"/>
              </a:lnSpc>
              <a:buFont typeface="Wingdings" pitchFamily="2" charset="2"/>
              <a:buNone/>
            </a:pPr>
            <a:r>
              <a:rPr lang="fr-CA" sz="2400" dirty="0" smtClean="0">
                <a:cs typeface="Verdana" pitchFamily="34" charset="0"/>
              </a:rPr>
              <a:t>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81000"/>
            <a:ext cx="8496944" cy="1175792"/>
          </a:xfrm>
        </p:spPr>
        <p:txBody>
          <a:bodyPr>
            <a:normAutofit/>
          </a:bodyPr>
          <a:lstStyle/>
          <a:p>
            <a:pPr algn="ctr"/>
            <a:r>
              <a:rPr lang="en-CA" sz="3200" b="1" dirty="0" smtClean="0">
                <a:solidFill>
                  <a:srgbClr val="0070C0"/>
                </a:solidFill>
              </a:rPr>
              <a:t>Our randomized trial of tutoring with children in care, aged 6-13, in Ontario, in 2008-2009</a:t>
            </a:r>
            <a:endParaRPr lang="en-CA" sz="3200" b="1" i="1" dirty="0">
              <a:solidFill>
                <a:srgbClr val="0070C0"/>
              </a:solidFill>
            </a:endParaRPr>
          </a:p>
        </p:txBody>
      </p:sp>
      <p:sp>
        <p:nvSpPr>
          <p:cNvPr id="3" name="Content Placeholder 2"/>
          <p:cNvSpPr>
            <a:spLocks noGrp="1"/>
          </p:cNvSpPr>
          <p:nvPr>
            <p:ph idx="1"/>
          </p:nvPr>
        </p:nvSpPr>
        <p:spPr>
          <a:xfrm>
            <a:off x="685800" y="1700808"/>
            <a:ext cx="8134672" cy="4392488"/>
          </a:xfrm>
        </p:spPr>
        <p:txBody>
          <a:bodyPr>
            <a:normAutofit/>
          </a:bodyPr>
          <a:lstStyle/>
          <a:p>
            <a:r>
              <a:rPr lang="en-CA" sz="2400" b="1" dirty="0" smtClean="0"/>
              <a:t>Tutoring method: Direction-instruction</a:t>
            </a:r>
          </a:p>
          <a:p>
            <a:pPr lvl="1"/>
            <a:r>
              <a:rPr lang="en-CA" sz="2000" dirty="0" smtClean="0"/>
              <a:t>Well-organized and  structured method of teaching reading &amp; math   </a:t>
            </a:r>
          </a:p>
          <a:p>
            <a:pPr lvl="1"/>
            <a:r>
              <a:rPr lang="en-CA" sz="2400" dirty="0" smtClean="0"/>
              <a:t>For special &amp; general education students </a:t>
            </a:r>
          </a:p>
          <a:p>
            <a:pPr lvl="1"/>
            <a:r>
              <a:rPr lang="en-CA" sz="2400" dirty="0" smtClean="0"/>
              <a:t>See </a:t>
            </a:r>
            <a:r>
              <a:rPr lang="en-CA" sz="2400" b="1" dirty="0" smtClean="0"/>
              <a:t>National Institute for Direct Instruction </a:t>
            </a:r>
            <a:r>
              <a:rPr lang="en-CA" sz="2400" dirty="0"/>
              <a:t>web site (</a:t>
            </a:r>
            <a:r>
              <a:rPr lang="en-CA" sz="2400" dirty="0">
                <a:hlinkClick r:id="rId2"/>
              </a:rPr>
              <a:t>http://www.nifdi.org</a:t>
            </a:r>
            <a:r>
              <a:rPr lang="en-CA" sz="2400" dirty="0" smtClean="0">
                <a:hlinkClick r:id="rId2"/>
              </a:rPr>
              <a:t>/</a:t>
            </a:r>
            <a:r>
              <a:rPr lang="en-CA" sz="2400" dirty="0" smtClean="0"/>
              <a:t>)</a:t>
            </a:r>
          </a:p>
          <a:p>
            <a:r>
              <a:rPr lang="en-CA" sz="2400" dirty="0" smtClean="0"/>
              <a:t>Michael Maloney’s </a:t>
            </a:r>
            <a:r>
              <a:rPr lang="en-CA" sz="2400" b="1" i="1" dirty="0" smtClean="0"/>
              <a:t>Teach Your Children Well:</a:t>
            </a:r>
            <a:r>
              <a:rPr lang="en-CA" sz="2400" dirty="0" smtClean="0"/>
              <a:t> </a:t>
            </a:r>
          </a:p>
          <a:p>
            <a:pPr lvl="1"/>
            <a:r>
              <a:rPr lang="en-CA" sz="2400" dirty="0" smtClean="0"/>
              <a:t>DI-based (</a:t>
            </a:r>
            <a:r>
              <a:rPr lang="en-CA" sz="2400" dirty="0">
                <a:hlinkClick r:id="rId3"/>
              </a:rPr>
              <a:t>http://www.maloneymethod.com</a:t>
            </a:r>
            <a:r>
              <a:rPr lang="en-CA" sz="2400" dirty="0" smtClean="0">
                <a:hlinkClick r:id="rId3"/>
              </a:rPr>
              <a:t>/</a:t>
            </a:r>
            <a:r>
              <a:rPr lang="en-CA" sz="2400" dirty="0" smtClean="0"/>
              <a:t>)</a:t>
            </a:r>
          </a:p>
          <a:p>
            <a:pPr lvl="1"/>
            <a:r>
              <a:rPr lang="en-CA" sz="2400" dirty="0" smtClean="0"/>
              <a:t>Combined with behavior management</a:t>
            </a:r>
          </a:p>
          <a:p>
            <a:pPr lvl="1"/>
            <a:r>
              <a:rPr lang="en-CA" sz="2400" dirty="0" smtClean="0"/>
              <a:t>Uses tutor training &amp; manuals, learn-to-read series of books, workbooks, math CD-ROM  </a:t>
            </a:r>
          </a:p>
          <a:p>
            <a:pPr lvl="2"/>
            <a:endParaRPr lang="en-CA" sz="2400" dirty="0" smtClean="0"/>
          </a:p>
          <a:p>
            <a:endParaRPr lang="en-CA" sz="2400" dirty="0" smtClean="0"/>
          </a:p>
        </p:txBody>
      </p:sp>
      <p:sp>
        <p:nvSpPr>
          <p:cNvPr id="4" name="Footer Placeholder 3"/>
          <p:cNvSpPr>
            <a:spLocks noGrp="1"/>
          </p:cNvSpPr>
          <p:nvPr>
            <p:ph type="ftr" sz="quarter" idx="11"/>
          </p:nvPr>
        </p:nvSpPr>
        <p:spPr>
          <a:xfrm>
            <a:off x="3886200" y="6237312"/>
            <a:ext cx="2269976" cy="239688"/>
          </a:xfrm>
        </p:spPr>
        <p:txBody>
          <a:bodyPr/>
          <a:lstStyle/>
          <a:p>
            <a:pPr>
              <a:defRPr/>
            </a:pPr>
            <a:endParaRPr lang="en-US" dirty="0"/>
          </a:p>
        </p:txBody>
      </p:sp>
    </p:spTree>
    <p:extLst>
      <p:ext uri="{BB962C8B-B14F-4D97-AF65-F5344CB8AC3E}">
        <p14:creationId xmlns:p14="http://schemas.microsoft.com/office/powerpoint/2010/main" val="200913542"/>
      </p:ext>
    </p:extLst>
  </p:cSld>
  <p:clrMapOvr>
    <a:masterClrMapping/>
  </p:clrMapOvr>
  <p:transition xmlns:p14="http://schemas.microsoft.com/office/powerpoint/2010/mai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79388" y="285750"/>
            <a:ext cx="8713787" cy="1415058"/>
          </a:xfrm>
          <a:noFill/>
        </p:spPr>
        <p:txBody>
          <a:bodyPr>
            <a:normAutofit fontScale="90000"/>
          </a:bodyPr>
          <a:lstStyle/>
          <a:p>
            <a:pPr algn="ctr" eaLnBrk="1" hangingPunct="1"/>
            <a:r>
              <a:rPr lang="fr-CA" sz="3200" b="1" dirty="0" smtClean="0">
                <a:solidFill>
                  <a:schemeClr val="accent1"/>
                </a:solidFill>
              </a:rPr>
              <a:t>Our </a:t>
            </a:r>
            <a:r>
              <a:rPr lang="fr-CA" sz="3200" b="1" dirty="0" err="1" smtClean="0">
                <a:solidFill>
                  <a:schemeClr val="accent1"/>
                </a:solidFill>
              </a:rPr>
              <a:t>randomized</a:t>
            </a:r>
            <a:r>
              <a:rPr lang="fr-CA" sz="3200" b="1" dirty="0" smtClean="0">
                <a:solidFill>
                  <a:schemeClr val="accent1"/>
                </a:solidFill>
              </a:rPr>
              <a:t> </a:t>
            </a:r>
            <a:r>
              <a:rPr lang="fr-CA" sz="3200" b="1" dirty="0" err="1" smtClean="0">
                <a:solidFill>
                  <a:schemeClr val="accent1"/>
                </a:solidFill>
              </a:rPr>
              <a:t>effectiveness</a:t>
            </a:r>
            <a:r>
              <a:rPr lang="fr-CA" sz="3200" b="1" dirty="0" smtClean="0">
                <a:solidFill>
                  <a:schemeClr val="accent1"/>
                </a:solidFill>
              </a:rPr>
              <a:t> trial of direct-instruction </a:t>
            </a:r>
            <a:r>
              <a:rPr lang="fr-CA" sz="3200" b="1" dirty="0" err="1" smtClean="0">
                <a:solidFill>
                  <a:schemeClr val="accent1"/>
                </a:solidFill>
              </a:rPr>
              <a:t>tutoring</a:t>
            </a:r>
            <a:r>
              <a:rPr lang="fr-CA" sz="3200" b="1" dirty="0" smtClean="0">
                <a:solidFill>
                  <a:schemeClr val="accent1"/>
                </a:solidFill>
              </a:rPr>
              <a:t> in Ontario (2008-2009)</a:t>
            </a:r>
            <a:br>
              <a:rPr lang="fr-CA" sz="3200" b="1" dirty="0" smtClean="0">
                <a:solidFill>
                  <a:schemeClr val="accent1"/>
                </a:solidFill>
              </a:rPr>
            </a:br>
            <a:r>
              <a:rPr lang="fr-CA" sz="3200" b="1" dirty="0" smtClean="0">
                <a:solidFill>
                  <a:schemeClr val="accent1"/>
                </a:solidFill>
              </a:rPr>
              <a:t>(Flynn et al., 2012)</a:t>
            </a:r>
            <a:endParaRPr lang="en-US" sz="3200" b="1" dirty="0" smtClean="0">
              <a:solidFill>
                <a:schemeClr val="accent1"/>
              </a:solidFill>
            </a:endParaRPr>
          </a:p>
        </p:txBody>
      </p:sp>
      <p:sp>
        <p:nvSpPr>
          <p:cNvPr id="51203" name="Rectangle 3"/>
          <p:cNvSpPr>
            <a:spLocks noGrp="1" noChangeArrowheads="1"/>
          </p:cNvSpPr>
          <p:nvPr>
            <p:ph type="body" idx="1"/>
          </p:nvPr>
        </p:nvSpPr>
        <p:spPr>
          <a:xfrm>
            <a:off x="357188" y="1916832"/>
            <a:ext cx="8634412" cy="4712568"/>
          </a:xfrm>
          <a:noFill/>
        </p:spPr>
        <p:txBody>
          <a:bodyPr>
            <a:normAutofit fontScale="92500" lnSpcReduction="20000"/>
          </a:bodyPr>
          <a:lstStyle/>
          <a:p>
            <a:pPr eaLnBrk="1" hangingPunct="1">
              <a:lnSpc>
                <a:spcPct val="90000"/>
              </a:lnSpc>
              <a:buFont typeface="Wingdings" pitchFamily="2" charset="2"/>
              <a:buNone/>
            </a:pPr>
            <a:endParaRPr lang="fr-CA" sz="800" dirty="0" smtClean="0"/>
          </a:p>
          <a:p>
            <a:pPr eaLnBrk="1" hangingPunct="1">
              <a:lnSpc>
                <a:spcPct val="90000"/>
              </a:lnSpc>
            </a:pPr>
            <a:r>
              <a:rPr lang="fr-CA" sz="2800" b="1" dirty="0" smtClean="0"/>
              <a:t>Collaboration </a:t>
            </a:r>
            <a:r>
              <a:rPr lang="fr-CA" sz="2800" b="1" dirty="0" err="1" smtClean="0"/>
              <a:t>between</a:t>
            </a:r>
            <a:r>
              <a:rPr lang="fr-CA" sz="2800" b="1" dirty="0" smtClean="0"/>
              <a:t>:</a:t>
            </a:r>
          </a:p>
          <a:p>
            <a:pPr lvl="1" eaLnBrk="1" hangingPunct="1">
              <a:lnSpc>
                <a:spcPct val="90000"/>
              </a:lnSpc>
            </a:pPr>
            <a:r>
              <a:rPr lang="fr-CA" sz="2800" b="1" dirty="0" smtClean="0">
                <a:cs typeface="Verdana" pitchFamily="34" charset="0"/>
              </a:rPr>
              <a:t> </a:t>
            </a:r>
            <a:r>
              <a:rPr lang="fr-CA" sz="2800" dirty="0" smtClean="0">
                <a:cs typeface="Verdana" pitchFamily="34" charset="0"/>
              </a:rPr>
              <a:t>9 local </a:t>
            </a:r>
            <a:r>
              <a:rPr lang="fr-CA" sz="2800" dirty="0" err="1" smtClean="0">
                <a:cs typeface="Verdana" pitchFamily="34" charset="0"/>
              </a:rPr>
              <a:t>Children’s</a:t>
            </a:r>
            <a:r>
              <a:rPr lang="fr-CA" sz="2800" dirty="0" smtClean="0">
                <a:cs typeface="Verdana" pitchFamily="34" charset="0"/>
              </a:rPr>
              <a:t> </a:t>
            </a:r>
            <a:r>
              <a:rPr lang="fr-CA" sz="2800" dirty="0" err="1" smtClean="0">
                <a:cs typeface="Verdana" pitchFamily="34" charset="0"/>
              </a:rPr>
              <a:t>Aid</a:t>
            </a:r>
            <a:r>
              <a:rPr lang="fr-CA" sz="2800" dirty="0" smtClean="0">
                <a:cs typeface="Verdana" pitchFamily="34" charset="0"/>
              </a:rPr>
              <a:t> </a:t>
            </a:r>
            <a:r>
              <a:rPr lang="fr-CA" sz="2800" dirty="0" err="1" smtClean="0">
                <a:cs typeface="Verdana" pitchFamily="34" charset="0"/>
              </a:rPr>
              <a:t>Societies</a:t>
            </a:r>
            <a:r>
              <a:rPr lang="fr-CA" sz="2800" dirty="0" smtClean="0">
                <a:cs typeface="Verdana" pitchFamily="34" charset="0"/>
              </a:rPr>
              <a:t> in Ontario &amp;</a:t>
            </a:r>
          </a:p>
          <a:p>
            <a:pPr lvl="1" eaLnBrk="1" hangingPunct="1">
              <a:lnSpc>
                <a:spcPct val="90000"/>
              </a:lnSpc>
            </a:pPr>
            <a:r>
              <a:rPr lang="fr-CA" sz="2800" dirty="0" smtClean="0">
                <a:cs typeface="Verdana" pitchFamily="34" charset="0"/>
              </a:rPr>
              <a:t> </a:t>
            </a:r>
            <a:r>
              <a:rPr lang="fr-CA" sz="2800" dirty="0" err="1" smtClean="0">
                <a:cs typeface="Verdana" pitchFamily="34" charset="0"/>
              </a:rPr>
              <a:t>University</a:t>
            </a:r>
            <a:r>
              <a:rPr lang="fr-CA" sz="2800" dirty="0" smtClean="0">
                <a:cs typeface="Verdana" pitchFamily="34" charset="0"/>
              </a:rPr>
              <a:t> of Ottawa (CRECS)</a:t>
            </a:r>
          </a:p>
          <a:p>
            <a:pPr eaLnBrk="1" hangingPunct="1">
              <a:lnSpc>
                <a:spcPct val="90000"/>
              </a:lnSpc>
            </a:pPr>
            <a:r>
              <a:rPr lang="fr-CA" sz="2800" b="1" dirty="0" err="1" smtClean="0"/>
              <a:t>Two</a:t>
            </a:r>
            <a:r>
              <a:rPr lang="fr-CA" sz="2800" b="1" dirty="0" smtClean="0"/>
              <a:t> main questions:</a:t>
            </a:r>
          </a:p>
          <a:p>
            <a:pPr lvl="1" eaLnBrk="1" hangingPunct="1">
              <a:lnSpc>
                <a:spcPct val="90000"/>
              </a:lnSpc>
              <a:buFontTx/>
              <a:buNone/>
            </a:pPr>
            <a:r>
              <a:rPr lang="fr-CA" sz="2800" i="1" dirty="0" smtClean="0">
                <a:cs typeface="Verdana" pitchFamily="34" charset="0"/>
              </a:rPr>
              <a:t>1. </a:t>
            </a:r>
            <a:r>
              <a:rPr lang="en-CA" sz="2800" i="1" dirty="0" smtClean="0">
                <a:cs typeface="Verdana" pitchFamily="34" charset="0"/>
              </a:rPr>
              <a:t>Does individual direct-instruction tutoring help children living in foster care to catch up in reading &amp; math?</a:t>
            </a:r>
            <a:endParaRPr lang="en-CA" sz="2800" b="1" dirty="0" smtClean="0">
              <a:cs typeface="Verdana" pitchFamily="34" charset="0"/>
            </a:endParaRPr>
          </a:p>
          <a:p>
            <a:pPr lvl="1" eaLnBrk="1" hangingPunct="1">
              <a:lnSpc>
                <a:spcPct val="90000"/>
              </a:lnSpc>
              <a:buFontTx/>
              <a:buNone/>
            </a:pPr>
            <a:r>
              <a:rPr lang="en-CA" sz="2800" i="1" dirty="0" smtClean="0">
                <a:cs typeface="Verdana" pitchFamily="34" charset="0"/>
              </a:rPr>
              <a:t>2. Do girls and boys benefit equally from direct-instruction tutoring?</a:t>
            </a:r>
          </a:p>
          <a:p>
            <a:pPr lvl="1" eaLnBrk="1" hangingPunct="1">
              <a:lnSpc>
                <a:spcPct val="90000"/>
              </a:lnSpc>
            </a:pPr>
            <a:endParaRPr lang="fr-CA" sz="2800" b="1" dirty="0" smtClean="0">
              <a:cs typeface="Verdana" pitchFamily="34" charset="0"/>
            </a:endParaRPr>
          </a:p>
          <a:p>
            <a:pPr eaLnBrk="1" hangingPunct="1">
              <a:lnSpc>
                <a:spcPct val="90000"/>
              </a:lnSpc>
            </a:pPr>
            <a:endParaRPr lang="fr-CA" sz="2800" b="1" dirty="0" smtClean="0"/>
          </a:p>
          <a:p>
            <a:pPr eaLnBrk="1" hangingPunct="1">
              <a:lnSpc>
                <a:spcPct val="90000"/>
              </a:lnSpc>
            </a:pPr>
            <a:endParaRPr lang="fr-CA" sz="2400" dirty="0" smtClean="0"/>
          </a:p>
          <a:p>
            <a:pPr eaLnBrk="1" hangingPunct="1">
              <a:lnSpc>
                <a:spcPct val="90000"/>
              </a:lnSpc>
              <a:buFont typeface="Wingdings" pitchFamily="2" charset="2"/>
              <a:buNone/>
            </a:pPr>
            <a:endParaRPr lang="fr-CA" sz="800" dirty="0" smtClean="0"/>
          </a:p>
          <a:p>
            <a:pPr lvl="1" eaLnBrk="1" hangingPunct="1">
              <a:lnSpc>
                <a:spcPct val="90000"/>
              </a:lnSpc>
              <a:buFont typeface="Wingdings" pitchFamily="2" charset="2"/>
              <a:buNone/>
            </a:pPr>
            <a:endParaRPr lang="fr-CA" sz="2400" dirty="0" smtClean="0">
              <a:cs typeface="Verdana" pitchFamily="34" charset="0"/>
            </a:endParaRPr>
          </a:p>
          <a:p>
            <a:pPr lvl="1" eaLnBrk="1" hangingPunct="1">
              <a:lnSpc>
                <a:spcPct val="90000"/>
              </a:lnSpc>
              <a:buFont typeface="Wingdings" pitchFamily="2" charset="2"/>
              <a:buNone/>
            </a:pPr>
            <a:r>
              <a:rPr lang="fr-CA" sz="2400" dirty="0" smtClean="0">
                <a:cs typeface="Verdana" pitchFamily="34" charset="0"/>
              </a:rPr>
              <a:t>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95288" y="304800"/>
            <a:ext cx="8569325" cy="1143000"/>
          </a:xfrm>
          <a:noFill/>
        </p:spPr>
        <p:txBody>
          <a:bodyPr/>
          <a:lstStyle/>
          <a:p>
            <a:pPr algn="ctr" eaLnBrk="1" hangingPunct="1"/>
            <a:r>
              <a:rPr lang="fr-CA" sz="3200" b="1" dirty="0" err="1" smtClean="0">
                <a:solidFill>
                  <a:schemeClr val="accent1"/>
                </a:solidFill>
              </a:rPr>
              <a:t>Method</a:t>
            </a:r>
            <a:r>
              <a:rPr lang="fr-CA" sz="3200" b="1" dirty="0" smtClean="0">
                <a:solidFill>
                  <a:schemeClr val="accent1"/>
                </a:solidFill>
              </a:rPr>
              <a:t> </a:t>
            </a:r>
            <a:r>
              <a:rPr lang="fr-CA" sz="3200" b="1" dirty="0" err="1" smtClean="0">
                <a:solidFill>
                  <a:schemeClr val="accent1"/>
                </a:solidFill>
              </a:rPr>
              <a:t>used</a:t>
            </a:r>
            <a:r>
              <a:rPr lang="fr-CA" sz="3200" b="1" dirty="0" smtClean="0">
                <a:solidFill>
                  <a:schemeClr val="accent1"/>
                </a:solidFill>
              </a:rPr>
              <a:t> in </a:t>
            </a:r>
            <a:r>
              <a:rPr lang="fr-CA" sz="3200" b="1" dirty="0" err="1" smtClean="0">
                <a:solidFill>
                  <a:schemeClr val="accent1"/>
                </a:solidFill>
              </a:rPr>
              <a:t>our</a:t>
            </a:r>
            <a:r>
              <a:rPr lang="fr-CA" sz="3200" b="1" dirty="0" smtClean="0">
                <a:solidFill>
                  <a:schemeClr val="accent1"/>
                </a:solidFill>
              </a:rPr>
              <a:t> </a:t>
            </a:r>
            <a:r>
              <a:rPr lang="fr-CA" sz="3200" b="1" dirty="0" err="1" smtClean="0">
                <a:solidFill>
                  <a:schemeClr val="accent1"/>
                </a:solidFill>
              </a:rPr>
              <a:t>tutoring</a:t>
            </a:r>
            <a:r>
              <a:rPr lang="fr-CA" sz="3200" b="1" dirty="0" smtClean="0">
                <a:solidFill>
                  <a:schemeClr val="accent1"/>
                </a:solidFill>
              </a:rPr>
              <a:t> RCT</a:t>
            </a:r>
          </a:p>
        </p:txBody>
      </p:sp>
      <p:sp>
        <p:nvSpPr>
          <p:cNvPr id="52227" name="Rectangle 3"/>
          <p:cNvSpPr>
            <a:spLocks noGrp="1" noChangeArrowheads="1"/>
          </p:cNvSpPr>
          <p:nvPr>
            <p:ph type="body" idx="1"/>
          </p:nvPr>
        </p:nvSpPr>
        <p:spPr>
          <a:xfrm>
            <a:off x="395288" y="1600200"/>
            <a:ext cx="8748712" cy="4572000"/>
          </a:xfrm>
          <a:noFill/>
        </p:spPr>
        <p:txBody>
          <a:bodyPr/>
          <a:lstStyle/>
          <a:p>
            <a:pPr eaLnBrk="1" hangingPunct="1">
              <a:lnSpc>
                <a:spcPct val="90000"/>
              </a:lnSpc>
            </a:pPr>
            <a:r>
              <a:rPr lang="fr-CA" sz="2400" b="1" dirty="0" smtClean="0">
                <a:solidFill>
                  <a:schemeClr val="tx2"/>
                </a:solidFill>
                <a:cs typeface="Arial" charset="0"/>
              </a:rPr>
              <a:t>Participants: </a:t>
            </a:r>
            <a:r>
              <a:rPr lang="fr-CA" sz="2400" b="1" dirty="0" smtClean="0">
                <a:cs typeface="Arial" charset="0"/>
              </a:rPr>
              <a:t>77 </a:t>
            </a:r>
            <a:r>
              <a:rPr lang="fr-CA" sz="2400" b="1" dirty="0" err="1" smtClean="0">
                <a:cs typeface="Arial" charset="0"/>
              </a:rPr>
              <a:t>foster</a:t>
            </a:r>
            <a:r>
              <a:rPr lang="fr-CA" sz="2400" b="1" dirty="0" smtClean="0">
                <a:cs typeface="Arial" charset="0"/>
              </a:rPr>
              <a:t> </a:t>
            </a:r>
            <a:r>
              <a:rPr lang="fr-CA" sz="2400" b="1" dirty="0" err="1" smtClean="0">
                <a:cs typeface="Arial" charset="0"/>
              </a:rPr>
              <a:t>children</a:t>
            </a:r>
            <a:endParaRPr lang="fr-CA" sz="2400" b="1" dirty="0" smtClean="0">
              <a:cs typeface="Arial" charset="0"/>
            </a:endParaRPr>
          </a:p>
          <a:p>
            <a:pPr lvl="1" eaLnBrk="1" hangingPunct="1">
              <a:lnSpc>
                <a:spcPct val="90000"/>
              </a:lnSpc>
            </a:pPr>
            <a:r>
              <a:rPr lang="fr-CA" sz="2400" dirty="0" err="1" smtClean="0">
                <a:cs typeface="Arial" charset="0"/>
              </a:rPr>
              <a:t>Children</a:t>
            </a:r>
            <a:r>
              <a:rPr lang="fr-CA" sz="2400" dirty="0" smtClean="0">
                <a:cs typeface="Arial" charset="0"/>
              </a:rPr>
              <a:t> in </a:t>
            </a:r>
            <a:r>
              <a:rPr lang="fr-CA" sz="2400" dirty="0" err="1" smtClean="0">
                <a:cs typeface="Arial" charset="0"/>
              </a:rPr>
              <a:t>foster</a:t>
            </a:r>
            <a:r>
              <a:rPr lang="fr-CA" sz="2400" dirty="0" smtClean="0">
                <a:cs typeface="Arial" charset="0"/>
              </a:rPr>
              <a:t> care (grades 2-7, </a:t>
            </a:r>
            <a:r>
              <a:rPr lang="fr-CA" sz="2400" dirty="0" err="1" smtClean="0">
                <a:cs typeface="Arial" charset="0"/>
              </a:rPr>
              <a:t>ages</a:t>
            </a:r>
            <a:r>
              <a:rPr lang="fr-CA" sz="2400" dirty="0" smtClean="0">
                <a:cs typeface="Arial" charset="0"/>
              </a:rPr>
              <a:t> 6-13) and </a:t>
            </a:r>
            <a:r>
              <a:rPr lang="fr-CA" sz="2400" dirty="0" err="1" smtClean="0">
                <a:cs typeface="Arial" charset="0"/>
              </a:rPr>
              <a:t>their</a:t>
            </a:r>
            <a:r>
              <a:rPr lang="fr-CA" sz="2400" dirty="0" smtClean="0">
                <a:cs typeface="Arial" charset="0"/>
              </a:rPr>
              <a:t> </a:t>
            </a:r>
            <a:r>
              <a:rPr lang="fr-CA" sz="2400" dirty="0" err="1" smtClean="0">
                <a:cs typeface="Arial" charset="0"/>
              </a:rPr>
              <a:t>foster</a:t>
            </a:r>
            <a:r>
              <a:rPr lang="fr-CA" sz="2400" dirty="0" smtClean="0">
                <a:cs typeface="Arial" charset="0"/>
              </a:rPr>
              <a:t> parents (</a:t>
            </a:r>
            <a:r>
              <a:rPr lang="fr-CA" sz="2400" dirty="0" err="1" smtClean="0">
                <a:cs typeface="Arial" charset="0"/>
              </a:rPr>
              <a:t>tutors</a:t>
            </a:r>
            <a:r>
              <a:rPr lang="fr-CA" sz="2400" dirty="0" smtClean="0">
                <a:cs typeface="Arial" charset="0"/>
              </a:rPr>
              <a:t>)</a:t>
            </a:r>
          </a:p>
          <a:p>
            <a:pPr lvl="1" eaLnBrk="1" hangingPunct="1">
              <a:lnSpc>
                <a:spcPct val="90000"/>
              </a:lnSpc>
            </a:pPr>
            <a:r>
              <a:rPr lang="fr-CA" sz="2400" dirty="0" err="1" smtClean="0">
                <a:cs typeface="Arial" charset="0"/>
              </a:rPr>
              <a:t>Randomly</a:t>
            </a:r>
            <a:r>
              <a:rPr lang="fr-CA" sz="2400" dirty="0" smtClean="0">
                <a:cs typeface="Arial" charset="0"/>
              </a:rPr>
              <a:t> </a:t>
            </a:r>
            <a:r>
              <a:rPr lang="fr-CA" sz="2400" dirty="0" err="1" smtClean="0">
                <a:cs typeface="Arial" charset="0"/>
              </a:rPr>
              <a:t>assigned</a:t>
            </a:r>
            <a:r>
              <a:rPr lang="fr-CA" sz="2400" dirty="0" smtClean="0">
                <a:cs typeface="Arial" charset="0"/>
              </a:rPr>
              <a:t> to control or intervention groups, </a:t>
            </a:r>
            <a:r>
              <a:rPr lang="fr-CA" sz="2400" dirty="0" err="1" smtClean="0">
                <a:cs typeface="Arial" charset="0"/>
              </a:rPr>
              <a:t>equivalent</a:t>
            </a:r>
            <a:r>
              <a:rPr lang="fr-CA" sz="2400" dirty="0" smtClean="0">
                <a:cs typeface="Arial" charset="0"/>
              </a:rPr>
              <a:t> </a:t>
            </a:r>
            <a:r>
              <a:rPr lang="fr-CA" sz="2400" dirty="0" err="1" smtClean="0">
                <a:cs typeface="Arial" charset="0"/>
              </a:rPr>
              <a:t>at</a:t>
            </a:r>
            <a:r>
              <a:rPr lang="fr-CA" sz="2400" dirty="0" smtClean="0">
                <a:cs typeface="Arial" charset="0"/>
              </a:rPr>
              <a:t> </a:t>
            </a:r>
            <a:r>
              <a:rPr lang="fr-CA" sz="2400" dirty="0" err="1" smtClean="0">
                <a:cs typeface="Arial" charset="0"/>
              </a:rPr>
              <a:t>pre-test</a:t>
            </a:r>
            <a:endParaRPr lang="fr-CA" sz="2400" dirty="0" smtClean="0">
              <a:cs typeface="Arial" charset="0"/>
            </a:endParaRPr>
          </a:p>
          <a:p>
            <a:pPr lvl="1" eaLnBrk="1" hangingPunct="1">
              <a:lnSpc>
                <a:spcPct val="90000"/>
              </a:lnSpc>
              <a:buFont typeface="Wingdings" pitchFamily="2" charset="2"/>
              <a:buNone/>
            </a:pPr>
            <a:endParaRPr lang="fr-CA" sz="800" dirty="0" smtClean="0">
              <a:cs typeface="Arial" charset="0"/>
            </a:endParaRPr>
          </a:p>
          <a:p>
            <a:pPr eaLnBrk="1" hangingPunct="1">
              <a:lnSpc>
                <a:spcPct val="90000"/>
              </a:lnSpc>
            </a:pPr>
            <a:r>
              <a:rPr lang="fr-CA" sz="2400" b="1" dirty="0" smtClean="0">
                <a:solidFill>
                  <a:schemeClr val="tx2"/>
                </a:solidFill>
                <a:cs typeface="Arial" charset="0"/>
              </a:rPr>
              <a:t>2008-2009 </a:t>
            </a:r>
            <a:r>
              <a:rPr lang="fr-CA" sz="2400" b="1" dirty="0" err="1" smtClean="0">
                <a:solidFill>
                  <a:schemeClr val="tx2"/>
                </a:solidFill>
                <a:cs typeface="Arial" charset="0"/>
              </a:rPr>
              <a:t>school</a:t>
            </a:r>
            <a:r>
              <a:rPr lang="fr-CA" sz="2400" b="1" dirty="0" smtClean="0">
                <a:solidFill>
                  <a:schemeClr val="tx2"/>
                </a:solidFill>
                <a:cs typeface="Arial" charset="0"/>
              </a:rPr>
              <a:t> </a:t>
            </a:r>
            <a:r>
              <a:rPr lang="fr-CA" sz="2400" b="1" dirty="0" err="1" smtClean="0">
                <a:solidFill>
                  <a:schemeClr val="tx2"/>
                </a:solidFill>
                <a:cs typeface="Arial" charset="0"/>
              </a:rPr>
              <a:t>year</a:t>
            </a:r>
            <a:endParaRPr lang="fr-CA" sz="2400" b="1" dirty="0" smtClean="0">
              <a:solidFill>
                <a:schemeClr val="tx2"/>
              </a:solidFill>
              <a:cs typeface="Arial" charset="0"/>
            </a:endParaRPr>
          </a:p>
          <a:p>
            <a:pPr lvl="1" eaLnBrk="1" hangingPunct="1">
              <a:lnSpc>
                <a:spcPct val="90000"/>
              </a:lnSpc>
            </a:pPr>
            <a:r>
              <a:rPr lang="fr-CA" sz="2400" dirty="0" err="1" smtClean="0">
                <a:cs typeface="Verdana" pitchFamily="34" charset="0"/>
              </a:rPr>
              <a:t>Wait</a:t>
            </a:r>
            <a:r>
              <a:rPr lang="fr-CA" sz="2400" dirty="0" err="1" smtClean="0">
                <a:cs typeface="Times New Roman" pitchFamily="18" charset="0"/>
              </a:rPr>
              <a:t>-</a:t>
            </a:r>
            <a:r>
              <a:rPr lang="fr-CA" sz="2400" dirty="0" err="1" smtClean="0">
                <a:cs typeface="Verdana" pitchFamily="34" charset="0"/>
              </a:rPr>
              <a:t>list</a:t>
            </a:r>
            <a:r>
              <a:rPr lang="fr-CA" sz="2400" dirty="0" smtClean="0">
                <a:cs typeface="Verdana" pitchFamily="34" charset="0"/>
              </a:rPr>
              <a:t> control group (</a:t>
            </a:r>
            <a:r>
              <a:rPr lang="fr-CA" sz="2400" i="1" dirty="0" smtClean="0">
                <a:cs typeface="Verdana" pitchFamily="34" charset="0"/>
              </a:rPr>
              <a:t>n </a:t>
            </a:r>
            <a:r>
              <a:rPr lang="fr-CA" sz="2400" dirty="0" smtClean="0">
                <a:cs typeface="Verdana" pitchFamily="34" charset="0"/>
              </a:rPr>
              <a:t>= 35)</a:t>
            </a:r>
          </a:p>
          <a:p>
            <a:pPr lvl="1" eaLnBrk="1" hangingPunct="1">
              <a:lnSpc>
                <a:spcPct val="90000"/>
              </a:lnSpc>
            </a:pPr>
            <a:r>
              <a:rPr lang="fr-CA" sz="2400" dirty="0" smtClean="0">
                <a:cs typeface="Verdana" pitchFamily="34" charset="0"/>
              </a:rPr>
              <a:t>Intervention group (</a:t>
            </a:r>
            <a:r>
              <a:rPr lang="fr-CA" sz="2400" i="1" dirty="0" smtClean="0">
                <a:cs typeface="Verdana" pitchFamily="34" charset="0"/>
              </a:rPr>
              <a:t>n </a:t>
            </a:r>
            <a:r>
              <a:rPr lang="fr-CA" sz="2400" dirty="0" smtClean="0">
                <a:cs typeface="Verdana" pitchFamily="34" charset="0"/>
              </a:rPr>
              <a:t>= 42): </a:t>
            </a:r>
            <a:r>
              <a:rPr lang="fr-CA" sz="2400" dirty="0" err="1" smtClean="0">
                <a:cs typeface="Verdana" pitchFamily="34" charset="0"/>
              </a:rPr>
              <a:t>Tutoring</a:t>
            </a:r>
            <a:r>
              <a:rPr lang="fr-CA" sz="2400" dirty="0" smtClean="0">
                <a:cs typeface="Verdana" pitchFamily="34" charset="0"/>
              </a:rPr>
              <a:t> by </a:t>
            </a:r>
            <a:r>
              <a:rPr lang="fr-CA" sz="2400" dirty="0" err="1" smtClean="0">
                <a:cs typeface="Verdana" pitchFamily="34" charset="0"/>
              </a:rPr>
              <a:t>foster</a:t>
            </a:r>
            <a:r>
              <a:rPr lang="fr-CA" sz="2400" dirty="0" smtClean="0">
                <a:cs typeface="Verdana" pitchFamily="34" charset="0"/>
              </a:rPr>
              <a:t> parents, </a:t>
            </a:r>
            <a:r>
              <a:rPr lang="fr-CA" sz="2400" dirty="0" err="1" smtClean="0">
                <a:cs typeface="Verdana" pitchFamily="34" charset="0"/>
              </a:rPr>
              <a:t>using</a:t>
            </a:r>
            <a:r>
              <a:rPr lang="fr-CA" sz="2400" dirty="0" smtClean="0">
                <a:cs typeface="Verdana" pitchFamily="34" charset="0"/>
              </a:rPr>
              <a:t> </a:t>
            </a:r>
            <a:r>
              <a:rPr lang="fr-CA" sz="2400" dirty="0" err="1" smtClean="0">
                <a:cs typeface="Verdana" pitchFamily="34" charset="0"/>
              </a:rPr>
              <a:t>Maloney’s</a:t>
            </a:r>
            <a:r>
              <a:rPr lang="fr-CA" sz="2400" dirty="0" smtClean="0">
                <a:cs typeface="Verdana" pitchFamily="34" charset="0"/>
              </a:rPr>
              <a:t> TYCW </a:t>
            </a:r>
            <a:r>
              <a:rPr lang="fr-CA" sz="2400" dirty="0" err="1" smtClean="0">
                <a:cs typeface="Verdana" pitchFamily="34" charset="0"/>
              </a:rPr>
              <a:t>method</a:t>
            </a:r>
            <a:r>
              <a:rPr lang="fr-CA" sz="2400" dirty="0" smtClean="0">
                <a:cs typeface="Verdana" pitchFamily="34" charset="0"/>
              </a:rPr>
              <a:t>, for 25-30 </a:t>
            </a:r>
            <a:r>
              <a:rPr lang="fr-CA" sz="2400" dirty="0" err="1" smtClean="0">
                <a:cs typeface="Verdana" pitchFamily="34" charset="0"/>
              </a:rPr>
              <a:t>weeks</a:t>
            </a:r>
            <a:r>
              <a:rPr lang="fr-CA" sz="2400" dirty="0" smtClean="0">
                <a:cs typeface="Verdana" pitchFamily="34" charset="0"/>
              </a:rPr>
              <a:t>, 3 </a:t>
            </a:r>
            <a:r>
              <a:rPr lang="fr-CA" sz="2400" dirty="0" err="1" smtClean="0">
                <a:cs typeface="Verdana" pitchFamily="34" charset="0"/>
              </a:rPr>
              <a:t>hrs</a:t>
            </a:r>
            <a:r>
              <a:rPr lang="fr-CA" sz="2400" dirty="0" smtClean="0">
                <a:cs typeface="Verdana" pitchFamily="34" charset="0"/>
              </a:rPr>
              <a:t>/</a:t>
            </a:r>
            <a:r>
              <a:rPr lang="fr-CA" sz="2400" dirty="0" err="1" smtClean="0">
                <a:cs typeface="Verdana" pitchFamily="34" charset="0"/>
              </a:rPr>
              <a:t>week</a:t>
            </a:r>
            <a:r>
              <a:rPr lang="fr-CA" sz="2400" dirty="0" smtClean="0">
                <a:cs typeface="Verdana" pitchFamily="34" charset="0"/>
              </a:rPr>
              <a:t> </a:t>
            </a:r>
            <a:endParaRPr lang="fr-CA" sz="2400" i="1" dirty="0" smtClean="0">
              <a:cs typeface="Verdana" pitchFamily="34" charset="0"/>
            </a:endParaRPr>
          </a:p>
          <a:p>
            <a:pPr lvl="1" eaLnBrk="1" hangingPunct="1">
              <a:lnSpc>
                <a:spcPct val="90000"/>
              </a:lnSpc>
              <a:buFont typeface="Wingdings" pitchFamily="2" charset="2"/>
              <a:buNone/>
            </a:pPr>
            <a:endParaRPr lang="fr-CA" sz="800" i="1" dirty="0" smtClean="0">
              <a:solidFill>
                <a:schemeClr val="tx2"/>
              </a:solidFill>
              <a:cs typeface="Verdana" pitchFamily="34" charset="0"/>
            </a:endParaRPr>
          </a:p>
          <a:p>
            <a:pPr lvl="1" eaLnBrk="1" hangingPunct="1">
              <a:lnSpc>
                <a:spcPct val="90000"/>
              </a:lnSpc>
              <a:buFont typeface="Wingdings" pitchFamily="2" charset="2"/>
              <a:buNone/>
            </a:pPr>
            <a:endParaRPr lang="en-CA" sz="800" i="1" dirty="0" smtClean="0">
              <a:solidFill>
                <a:schemeClr val="tx2"/>
              </a:solidFill>
              <a:cs typeface="Verdana" pitchFamily="34" charset="0"/>
            </a:endParaRPr>
          </a:p>
          <a:p>
            <a:pPr eaLnBrk="1" hangingPunct="1">
              <a:lnSpc>
                <a:spcPct val="90000"/>
              </a:lnSpc>
            </a:pPr>
            <a:endParaRPr lang="en-CA" sz="2400" dirty="0" smtClean="0">
              <a:latin typeface="Arial" charset="0"/>
            </a:endParaRPr>
          </a:p>
          <a:p>
            <a:pPr eaLnBrk="1" hangingPunct="1">
              <a:lnSpc>
                <a:spcPct val="90000"/>
              </a:lnSpc>
              <a:buFont typeface="Wingdings" pitchFamily="2" charset="2"/>
              <a:buNone/>
            </a:pPr>
            <a:r>
              <a:rPr lang="en-US" sz="700" dirty="0" smtClean="0"/>
              <a:t/>
            </a:r>
            <a:br>
              <a:rPr lang="en-US" sz="700" dirty="0" smtClean="0"/>
            </a:br>
            <a:endParaRPr lang="fr-CA" sz="700" dirty="0" smtClean="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428625" y="1571625"/>
            <a:ext cx="8486775" cy="4905375"/>
          </a:xfrm>
        </p:spPr>
        <p:txBody>
          <a:bodyPr/>
          <a:lstStyle/>
          <a:p>
            <a:pPr eaLnBrk="1" hangingPunct="1">
              <a:defRPr/>
            </a:pPr>
            <a:r>
              <a:rPr lang="fr-CA" sz="2800" b="1" dirty="0" err="1" smtClean="0">
                <a:solidFill>
                  <a:schemeClr val="tx2"/>
                </a:solidFill>
              </a:rPr>
              <a:t>Outcome</a:t>
            </a:r>
            <a:r>
              <a:rPr lang="fr-CA" sz="2800" b="1" dirty="0" smtClean="0">
                <a:solidFill>
                  <a:schemeClr val="tx2"/>
                </a:solidFill>
              </a:rPr>
              <a:t> </a:t>
            </a:r>
            <a:r>
              <a:rPr lang="fr-CA" sz="2800" b="1" dirty="0" err="1" smtClean="0">
                <a:solidFill>
                  <a:schemeClr val="tx2"/>
                </a:solidFill>
              </a:rPr>
              <a:t>measure</a:t>
            </a:r>
            <a:r>
              <a:rPr lang="fr-CA" sz="2800" b="1" dirty="0" smtClean="0">
                <a:solidFill>
                  <a:schemeClr val="tx2"/>
                </a:solidFill>
              </a:rPr>
              <a:t>: </a:t>
            </a:r>
            <a:r>
              <a:rPr lang="fr-CA" sz="2800" b="1" dirty="0" smtClean="0"/>
              <a:t>Wide Range </a:t>
            </a:r>
            <a:r>
              <a:rPr lang="fr-CA" sz="2800" b="1" dirty="0" err="1" smtClean="0"/>
              <a:t>Achievement</a:t>
            </a:r>
            <a:r>
              <a:rPr lang="fr-CA" sz="2800" b="1" dirty="0" smtClean="0"/>
              <a:t> Test </a:t>
            </a:r>
            <a:r>
              <a:rPr lang="fr-CA" sz="2800" b="1" i="1" dirty="0" smtClean="0"/>
              <a:t>(WRAT4): </a:t>
            </a:r>
            <a:endParaRPr lang="fr-CA" sz="2800" b="1" i="1" dirty="0"/>
          </a:p>
          <a:p>
            <a:pPr lvl="1">
              <a:defRPr/>
            </a:pPr>
            <a:r>
              <a:rPr lang="fr-CA" dirty="0" smtClean="0"/>
              <a:t>Word Reading</a:t>
            </a:r>
          </a:p>
          <a:p>
            <a:pPr lvl="1">
              <a:defRPr/>
            </a:pPr>
            <a:r>
              <a:rPr lang="fr-CA" dirty="0" smtClean="0"/>
              <a:t>Sentence </a:t>
            </a:r>
            <a:r>
              <a:rPr lang="fr-CA" dirty="0" err="1" smtClean="0"/>
              <a:t>Comprehension</a:t>
            </a:r>
            <a:endParaRPr lang="fr-CA" dirty="0" smtClean="0"/>
          </a:p>
          <a:p>
            <a:pPr lvl="1">
              <a:defRPr/>
            </a:pPr>
            <a:r>
              <a:rPr lang="fr-CA" dirty="0" smtClean="0"/>
              <a:t>Reading Composite</a:t>
            </a:r>
          </a:p>
          <a:p>
            <a:pPr lvl="1">
              <a:defRPr/>
            </a:pPr>
            <a:r>
              <a:rPr lang="fr-CA" dirty="0" err="1" smtClean="0"/>
              <a:t>Spelling</a:t>
            </a:r>
            <a:endParaRPr lang="fr-CA" dirty="0" smtClean="0"/>
          </a:p>
          <a:p>
            <a:pPr lvl="1">
              <a:defRPr/>
            </a:pPr>
            <a:r>
              <a:rPr lang="fr-CA" dirty="0" smtClean="0"/>
              <a:t>Math Computation</a:t>
            </a:r>
            <a:endParaRPr lang="fr-CA" dirty="0"/>
          </a:p>
          <a:p>
            <a:pPr>
              <a:defRPr/>
            </a:pPr>
            <a:r>
              <a:rPr lang="fr-CA" sz="2800" b="1" dirty="0" smtClean="0"/>
              <a:t>Mental </a:t>
            </a:r>
            <a:r>
              <a:rPr lang="fr-CA" sz="2800" b="1" dirty="0" err="1" smtClean="0"/>
              <a:t>health</a:t>
            </a:r>
            <a:r>
              <a:rPr lang="fr-CA" sz="2800" b="1" dirty="0" smtClean="0"/>
              <a:t> </a:t>
            </a:r>
            <a:r>
              <a:rPr lang="fr-CA" sz="2800" b="1" dirty="0" err="1" smtClean="0"/>
              <a:t>measures</a:t>
            </a:r>
            <a:r>
              <a:rPr lang="fr-CA" sz="2800" b="1" dirty="0" smtClean="0"/>
              <a:t> </a:t>
            </a:r>
          </a:p>
          <a:p>
            <a:pPr marL="914400" lvl="2" indent="0" eaLnBrk="1" hangingPunct="1">
              <a:buFont typeface="Wingdings" pitchFamily="2" charset="2"/>
              <a:buNone/>
              <a:defRPr/>
            </a:pPr>
            <a:endParaRPr lang="fr-CA" sz="800" dirty="0" smtClean="0"/>
          </a:p>
          <a:p>
            <a:pPr marL="914400" lvl="2" indent="0" eaLnBrk="1" hangingPunct="1">
              <a:buFont typeface="Wingdings" pitchFamily="2" charset="2"/>
              <a:buNone/>
              <a:defRPr/>
            </a:pPr>
            <a:endParaRPr lang="fr-CA" sz="800" dirty="0" smtClean="0"/>
          </a:p>
        </p:txBody>
      </p:sp>
      <p:sp>
        <p:nvSpPr>
          <p:cNvPr id="53251" name="Rectangle 2"/>
          <p:cNvSpPr txBox="1">
            <a:spLocks noChangeArrowheads="1"/>
          </p:cNvSpPr>
          <p:nvPr/>
        </p:nvSpPr>
        <p:spPr bwMode="auto">
          <a:xfrm>
            <a:off x="642938" y="285750"/>
            <a:ext cx="8072437" cy="112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pPr algn="ctr" eaLnBrk="1" hangingPunct="1"/>
            <a:r>
              <a:rPr lang="fr-CA" sz="3200" b="1" dirty="0" err="1">
                <a:solidFill>
                  <a:schemeClr val="accent1"/>
                </a:solidFill>
                <a:latin typeface="Calibri" panose="020F0502020204030204" pitchFamily="34" charset="0"/>
              </a:rPr>
              <a:t>Method</a:t>
            </a:r>
            <a:r>
              <a:rPr lang="fr-CA" sz="3200" b="1" dirty="0">
                <a:solidFill>
                  <a:schemeClr val="accent1"/>
                </a:solidFill>
                <a:latin typeface="Calibri" panose="020F0502020204030204" pitchFamily="34" charset="0"/>
              </a:rPr>
              <a:t> </a:t>
            </a:r>
            <a:r>
              <a:rPr lang="fr-CA" sz="3200" b="1" dirty="0" err="1">
                <a:solidFill>
                  <a:schemeClr val="accent1"/>
                </a:solidFill>
                <a:latin typeface="Calibri" panose="020F0502020204030204" pitchFamily="34" charset="0"/>
              </a:rPr>
              <a:t>used</a:t>
            </a:r>
            <a:r>
              <a:rPr lang="fr-CA" sz="3200" b="1" dirty="0">
                <a:solidFill>
                  <a:schemeClr val="accent1"/>
                </a:solidFill>
                <a:latin typeface="Calibri" panose="020F0502020204030204" pitchFamily="34" charset="0"/>
              </a:rPr>
              <a:t> in </a:t>
            </a:r>
            <a:r>
              <a:rPr lang="fr-CA" sz="3200" b="1" dirty="0" err="1">
                <a:solidFill>
                  <a:schemeClr val="accent1"/>
                </a:solidFill>
                <a:latin typeface="Calibri" panose="020F0502020204030204" pitchFamily="34" charset="0"/>
              </a:rPr>
              <a:t>our</a:t>
            </a:r>
            <a:r>
              <a:rPr lang="fr-CA" sz="3200" b="1" dirty="0">
                <a:solidFill>
                  <a:schemeClr val="accent1"/>
                </a:solidFill>
                <a:latin typeface="Calibri" panose="020F0502020204030204" pitchFamily="34" charset="0"/>
              </a:rPr>
              <a:t> </a:t>
            </a:r>
            <a:r>
              <a:rPr lang="fr-CA" sz="3200" b="1" dirty="0" err="1">
                <a:solidFill>
                  <a:schemeClr val="accent1"/>
                </a:solidFill>
                <a:latin typeface="Calibri" panose="020F0502020204030204" pitchFamily="34" charset="0"/>
              </a:rPr>
              <a:t>tutoring</a:t>
            </a:r>
            <a:r>
              <a:rPr lang="fr-CA" sz="3200" b="1" dirty="0">
                <a:solidFill>
                  <a:schemeClr val="accent1"/>
                </a:solidFill>
                <a:latin typeface="Calibri" panose="020F0502020204030204" pitchFamily="34" charset="0"/>
              </a:rPr>
              <a:t> </a:t>
            </a:r>
            <a:r>
              <a:rPr lang="fr-CA" sz="3200" b="1" dirty="0" smtClean="0">
                <a:solidFill>
                  <a:schemeClr val="accent1"/>
                </a:solidFill>
                <a:latin typeface="Calibri" panose="020F0502020204030204" pitchFamily="34" charset="0"/>
              </a:rPr>
              <a:t>RCT (</a:t>
            </a:r>
            <a:r>
              <a:rPr lang="fr-CA" sz="3200" b="1" dirty="0" err="1" smtClean="0">
                <a:solidFill>
                  <a:schemeClr val="accent1"/>
                </a:solidFill>
                <a:latin typeface="Calibri" panose="020F0502020204030204" pitchFamily="34" charset="0"/>
              </a:rPr>
              <a:t>cont’d</a:t>
            </a:r>
            <a:r>
              <a:rPr lang="fr-CA" sz="3200" b="1" dirty="0" smtClean="0">
                <a:solidFill>
                  <a:schemeClr val="accent1"/>
                </a:solidFill>
                <a:latin typeface="Calibri" panose="020F0502020204030204" pitchFamily="34" charset="0"/>
              </a:rPr>
              <a:t>)</a:t>
            </a:r>
            <a:endParaRPr lang="en-US" sz="3200" b="1" dirty="0">
              <a:solidFill>
                <a:schemeClr val="accent1"/>
              </a:solidFill>
              <a:latin typeface="Calibri" panose="020F0502020204030204" pitchFamily="34" charset="0"/>
              <a:ea typeface="Verdana" pitchFamily="34" charset="0"/>
              <a:cs typeface="Verdana"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285750" y="214313"/>
            <a:ext cx="8643938" cy="1233487"/>
          </a:xfrm>
        </p:spPr>
        <p:txBody>
          <a:bodyPr>
            <a:normAutofit/>
          </a:bodyPr>
          <a:lstStyle/>
          <a:p>
            <a:pPr algn="ctr" eaLnBrk="1" hangingPunct="1"/>
            <a:r>
              <a:rPr lang="fr-CA" sz="3600" b="1" dirty="0" err="1" smtClean="0">
                <a:solidFill>
                  <a:srgbClr val="0070C0"/>
                </a:solidFill>
                <a:latin typeface="+mn-lt"/>
              </a:rPr>
              <a:t>Analysis</a:t>
            </a:r>
            <a:r>
              <a:rPr lang="fr-CA" sz="3600" b="1" dirty="0" smtClean="0">
                <a:solidFill>
                  <a:srgbClr val="0070C0"/>
                </a:solidFill>
                <a:latin typeface="+mn-lt"/>
              </a:rPr>
              <a:t> </a:t>
            </a:r>
            <a:r>
              <a:rPr lang="fr-CA" sz="3600" b="1" dirty="0" err="1">
                <a:solidFill>
                  <a:srgbClr val="0070C0"/>
                </a:solidFill>
                <a:latin typeface="+mn-lt"/>
                <a:ea typeface="+mn-ea"/>
                <a:cs typeface="+mn-cs"/>
              </a:rPr>
              <a:t>sample</a:t>
            </a:r>
            <a:r>
              <a:rPr lang="fr-CA" sz="3600" b="1" dirty="0" smtClean="0">
                <a:solidFill>
                  <a:srgbClr val="0070C0"/>
                </a:solidFill>
                <a:latin typeface="+mn-lt"/>
              </a:rPr>
              <a:t> in </a:t>
            </a:r>
            <a:r>
              <a:rPr lang="fr-CA" sz="3600" b="1" dirty="0" err="1" smtClean="0">
                <a:solidFill>
                  <a:srgbClr val="0070C0"/>
                </a:solidFill>
                <a:latin typeface="+mn-lt"/>
              </a:rPr>
              <a:t>our</a:t>
            </a:r>
            <a:r>
              <a:rPr lang="fr-CA" sz="3600" b="1" dirty="0" smtClean="0">
                <a:solidFill>
                  <a:srgbClr val="0070C0"/>
                </a:solidFill>
                <a:latin typeface="+mn-lt"/>
              </a:rPr>
              <a:t> </a:t>
            </a:r>
            <a:r>
              <a:rPr lang="fr-CA" sz="3600" b="1" dirty="0" err="1" smtClean="0">
                <a:solidFill>
                  <a:srgbClr val="0070C0"/>
                </a:solidFill>
                <a:latin typeface="+mn-lt"/>
              </a:rPr>
              <a:t>tutoring</a:t>
            </a:r>
            <a:r>
              <a:rPr lang="fr-CA" sz="3600" b="1" dirty="0" smtClean="0">
                <a:solidFill>
                  <a:srgbClr val="0070C0"/>
                </a:solidFill>
                <a:latin typeface="+mn-lt"/>
              </a:rPr>
              <a:t> RCT</a:t>
            </a:r>
            <a:endParaRPr lang="en-US" sz="3600" b="1" dirty="0" smtClean="0">
              <a:solidFill>
                <a:srgbClr val="0070C0"/>
              </a:solidFill>
              <a:latin typeface="+mn-lt"/>
            </a:endParaRPr>
          </a:p>
        </p:txBody>
      </p:sp>
      <p:sp>
        <p:nvSpPr>
          <p:cNvPr id="54275" name="Rectangle 3"/>
          <p:cNvSpPr>
            <a:spLocks noGrp="1" noChangeArrowheads="1"/>
          </p:cNvSpPr>
          <p:nvPr>
            <p:ph type="body" idx="1"/>
          </p:nvPr>
        </p:nvSpPr>
        <p:spPr>
          <a:xfrm>
            <a:off x="323850" y="1524000"/>
            <a:ext cx="8412608" cy="5029200"/>
          </a:xfrm>
        </p:spPr>
        <p:txBody>
          <a:bodyPr/>
          <a:lstStyle/>
          <a:p>
            <a:pPr eaLnBrk="1" hangingPunct="1"/>
            <a:r>
              <a:rPr lang="fr-CA" sz="2800" b="1" dirty="0" smtClean="0"/>
              <a:t>Foster </a:t>
            </a:r>
            <a:r>
              <a:rPr lang="fr-CA" sz="2800" b="1" dirty="0" err="1" smtClean="0"/>
              <a:t>children</a:t>
            </a:r>
            <a:r>
              <a:rPr lang="fr-CA" sz="2800" b="1" dirty="0" smtClean="0"/>
              <a:t> </a:t>
            </a:r>
            <a:r>
              <a:rPr lang="fr-CA" sz="2800" b="1" dirty="0" err="1" smtClean="0"/>
              <a:t>reassessed</a:t>
            </a:r>
            <a:r>
              <a:rPr lang="fr-CA" sz="2800" b="1" dirty="0" smtClean="0"/>
              <a:t> </a:t>
            </a:r>
            <a:r>
              <a:rPr lang="fr-CA" sz="2800" b="1" dirty="0" err="1" smtClean="0"/>
              <a:t>at</a:t>
            </a:r>
            <a:r>
              <a:rPr lang="fr-CA" sz="2800" b="1" dirty="0" smtClean="0"/>
              <a:t> </a:t>
            </a:r>
            <a:r>
              <a:rPr lang="fr-CA" sz="2800" b="1" dirty="0" err="1" smtClean="0"/>
              <a:t>post-test</a:t>
            </a:r>
            <a:r>
              <a:rPr lang="fr-CA" sz="2800" b="1" dirty="0" smtClean="0"/>
              <a:t>: </a:t>
            </a:r>
          </a:p>
          <a:p>
            <a:pPr lvl="1" eaLnBrk="1" hangingPunct="1"/>
            <a:r>
              <a:rPr lang="fr-CA" sz="2400" dirty="0" smtClean="0">
                <a:cs typeface="Verdana" pitchFamily="34" charset="0"/>
              </a:rPr>
              <a:t>Total</a:t>
            </a:r>
            <a:r>
              <a:rPr lang="fr-CA" sz="2400" i="1" dirty="0" smtClean="0">
                <a:cs typeface="Verdana" pitchFamily="34" charset="0"/>
              </a:rPr>
              <a:t> N</a:t>
            </a:r>
            <a:r>
              <a:rPr lang="fr-CA" sz="2400" dirty="0" smtClean="0">
                <a:cs typeface="Verdana" pitchFamily="34" charset="0"/>
              </a:rPr>
              <a:t> = 64</a:t>
            </a:r>
            <a:endParaRPr lang="fr-CA" sz="2400" i="1" dirty="0" smtClean="0">
              <a:cs typeface="Verdana" pitchFamily="34" charset="0"/>
            </a:endParaRPr>
          </a:p>
          <a:p>
            <a:pPr lvl="1" eaLnBrk="1" hangingPunct="1"/>
            <a:r>
              <a:rPr lang="fr-CA" sz="2400" dirty="0" smtClean="0">
                <a:cs typeface="Verdana" pitchFamily="34" charset="0"/>
              </a:rPr>
              <a:t>30 </a:t>
            </a:r>
            <a:r>
              <a:rPr lang="fr-CA" sz="2400" dirty="0" err="1" smtClean="0">
                <a:cs typeface="Verdana" pitchFamily="34" charset="0"/>
              </a:rPr>
              <a:t>children</a:t>
            </a:r>
            <a:r>
              <a:rPr lang="fr-CA" sz="2400" dirty="0" smtClean="0">
                <a:cs typeface="Verdana" pitchFamily="34" charset="0"/>
              </a:rPr>
              <a:t> </a:t>
            </a:r>
            <a:r>
              <a:rPr lang="fr-CA" sz="2400" dirty="0" err="1" smtClean="0">
                <a:cs typeface="Verdana" pitchFamily="34" charset="0"/>
              </a:rPr>
              <a:t>who</a:t>
            </a:r>
            <a:r>
              <a:rPr lang="fr-CA" sz="2400" dirty="0" smtClean="0">
                <a:cs typeface="Verdana" pitchFamily="34" charset="0"/>
              </a:rPr>
              <a:t> </a:t>
            </a:r>
            <a:r>
              <a:rPr lang="fr-CA" sz="2400" dirty="0" err="1" smtClean="0">
                <a:cs typeface="Verdana" pitchFamily="34" charset="0"/>
              </a:rPr>
              <a:t>had</a:t>
            </a:r>
            <a:r>
              <a:rPr lang="fr-CA" sz="2400" dirty="0" smtClean="0">
                <a:cs typeface="Verdana" pitchFamily="34" charset="0"/>
              </a:rPr>
              <a:t> </a:t>
            </a:r>
            <a:r>
              <a:rPr lang="fr-CA" sz="2400" dirty="0" err="1" smtClean="0">
                <a:cs typeface="Verdana" pitchFamily="34" charset="0"/>
              </a:rPr>
              <a:t>actually</a:t>
            </a:r>
            <a:r>
              <a:rPr lang="fr-CA" sz="2400" dirty="0" smtClean="0">
                <a:cs typeface="Verdana" pitchFamily="34" charset="0"/>
              </a:rPr>
              <a:t> </a:t>
            </a:r>
            <a:r>
              <a:rPr lang="fr-CA" sz="2400" dirty="0" err="1" smtClean="0">
                <a:cs typeface="Verdana" pitchFamily="34" charset="0"/>
              </a:rPr>
              <a:t>received</a:t>
            </a:r>
            <a:r>
              <a:rPr lang="fr-CA" sz="2400" dirty="0" smtClean="0">
                <a:cs typeface="Verdana" pitchFamily="34" charset="0"/>
              </a:rPr>
              <a:t> the </a:t>
            </a:r>
            <a:r>
              <a:rPr lang="fr-CA" sz="2400" dirty="0" err="1" smtClean="0">
                <a:cs typeface="Verdana" pitchFamily="34" charset="0"/>
              </a:rPr>
              <a:t>tutoring</a:t>
            </a:r>
            <a:r>
              <a:rPr lang="fr-CA" sz="2400" dirty="0" smtClean="0">
                <a:cs typeface="Verdana" pitchFamily="34" charset="0"/>
              </a:rPr>
              <a:t> intervention </a:t>
            </a:r>
          </a:p>
          <a:p>
            <a:pPr lvl="1" eaLnBrk="1" hangingPunct="1"/>
            <a:r>
              <a:rPr lang="fr-CA" sz="2400" dirty="0" smtClean="0">
                <a:cs typeface="Verdana" pitchFamily="34" charset="0"/>
              </a:rPr>
              <a:t>34 </a:t>
            </a:r>
            <a:r>
              <a:rPr lang="fr-CA" sz="2400" dirty="0" err="1" smtClean="0">
                <a:cs typeface="Verdana" pitchFamily="34" charset="0"/>
              </a:rPr>
              <a:t>children</a:t>
            </a:r>
            <a:r>
              <a:rPr lang="fr-CA" sz="2400" dirty="0" smtClean="0">
                <a:cs typeface="Verdana" pitchFamily="34" charset="0"/>
              </a:rPr>
              <a:t> in </a:t>
            </a:r>
            <a:r>
              <a:rPr lang="fr-CA" sz="2400" dirty="0" err="1" smtClean="0">
                <a:cs typeface="Verdana" pitchFamily="34" charset="0"/>
              </a:rPr>
              <a:t>wait-list</a:t>
            </a:r>
            <a:r>
              <a:rPr lang="fr-CA" sz="2400" dirty="0" smtClean="0">
                <a:cs typeface="Verdana" pitchFamily="34" charset="0"/>
              </a:rPr>
              <a:t> control group (</a:t>
            </a:r>
            <a:r>
              <a:rPr lang="fr-CA" sz="2400" dirty="0" err="1" smtClean="0">
                <a:cs typeface="Verdana" pitchFamily="34" charset="0"/>
              </a:rPr>
              <a:t>who</a:t>
            </a:r>
            <a:r>
              <a:rPr lang="fr-CA" sz="2400" dirty="0" smtClean="0">
                <a:cs typeface="Verdana" pitchFamily="34" charset="0"/>
              </a:rPr>
              <a:t> </a:t>
            </a:r>
            <a:r>
              <a:rPr lang="fr-CA" sz="2400" dirty="0" err="1" smtClean="0">
                <a:cs typeface="Verdana" pitchFamily="34" charset="0"/>
              </a:rPr>
              <a:t>were</a:t>
            </a:r>
            <a:r>
              <a:rPr lang="fr-CA" sz="2400" dirty="0" smtClean="0">
                <a:cs typeface="Verdana" pitchFamily="34" charset="0"/>
              </a:rPr>
              <a:t> able to </a:t>
            </a:r>
            <a:r>
              <a:rPr lang="fr-CA" sz="2400" dirty="0" err="1" smtClean="0">
                <a:cs typeface="Verdana" pitchFamily="34" charset="0"/>
              </a:rPr>
              <a:t>get</a:t>
            </a:r>
            <a:r>
              <a:rPr lang="fr-CA" sz="2400" dirty="0" smtClean="0">
                <a:cs typeface="Verdana" pitchFamily="34" charset="0"/>
              </a:rPr>
              <a:t>  </a:t>
            </a:r>
            <a:r>
              <a:rPr lang="fr-CA" sz="2400" dirty="0" err="1" smtClean="0">
                <a:cs typeface="Verdana" pitchFamily="34" charset="0"/>
              </a:rPr>
              <a:t>tutoring</a:t>
            </a:r>
            <a:r>
              <a:rPr lang="fr-CA" sz="2400" dirty="0" smtClean="0">
                <a:cs typeface="Verdana" pitchFamily="34" charset="0"/>
              </a:rPr>
              <a:t> </a:t>
            </a:r>
            <a:r>
              <a:rPr lang="fr-CA" sz="2400" dirty="0" err="1" smtClean="0">
                <a:cs typeface="Verdana" pitchFamily="34" charset="0"/>
              </a:rPr>
              <a:t>during</a:t>
            </a:r>
            <a:r>
              <a:rPr lang="fr-CA" sz="2400" dirty="0" smtClean="0">
                <a:cs typeface="Verdana" pitchFamily="34" charset="0"/>
              </a:rPr>
              <a:t> the </a:t>
            </a:r>
            <a:r>
              <a:rPr lang="fr-CA" sz="2400" dirty="0" err="1" smtClean="0">
                <a:cs typeface="Verdana" pitchFamily="34" charset="0"/>
              </a:rPr>
              <a:t>following</a:t>
            </a:r>
            <a:r>
              <a:rPr lang="fr-CA" sz="2400" dirty="0" smtClean="0">
                <a:cs typeface="Verdana" pitchFamily="34" charset="0"/>
              </a:rPr>
              <a:t> </a:t>
            </a:r>
            <a:r>
              <a:rPr lang="fr-CA" sz="2400" dirty="0" err="1" smtClean="0">
                <a:cs typeface="Verdana" pitchFamily="34" charset="0"/>
              </a:rPr>
              <a:t>school</a:t>
            </a:r>
            <a:r>
              <a:rPr lang="fr-CA" sz="2400" dirty="0" smtClean="0">
                <a:cs typeface="Verdana" pitchFamily="34" charset="0"/>
              </a:rPr>
              <a:t> </a:t>
            </a:r>
            <a:r>
              <a:rPr lang="fr-CA" sz="2400" dirty="0" err="1" smtClean="0">
                <a:cs typeface="Verdana" pitchFamily="34" charset="0"/>
              </a:rPr>
              <a:t>year</a:t>
            </a:r>
            <a:r>
              <a:rPr lang="fr-CA" sz="2400" dirty="0" smtClean="0">
                <a:cs typeface="Verdana" pitchFamily="34" charset="0"/>
              </a:rPr>
              <a:t>)</a:t>
            </a:r>
          </a:p>
          <a:p>
            <a:pPr lvl="1" eaLnBrk="1" hangingPunct="1">
              <a:buFont typeface="Wingdings" pitchFamily="2" charset="2"/>
              <a:buNone/>
            </a:pPr>
            <a:endParaRPr lang="fr-CA" sz="800" dirty="0" smtClean="0">
              <a:cs typeface="Verdana" pitchFamily="34" charset="0"/>
            </a:endParaRPr>
          </a:p>
          <a:p>
            <a:pPr lvl="1" eaLnBrk="1" hangingPunct="1">
              <a:buFont typeface="Wingdings" pitchFamily="2" charset="2"/>
              <a:buNone/>
            </a:pPr>
            <a:endParaRPr lang="fr-CA" sz="800" dirty="0" smtClean="0">
              <a:cs typeface="Verdana" pitchFamily="34" charset="0"/>
            </a:endParaRPr>
          </a:p>
          <a:p>
            <a:pPr eaLnBrk="1" hangingPunct="1"/>
            <a:r>
              <a:rPr lang="fr-CA" sz="2800" dirty="0" smtClean="0"/>
              <a:t>Intervention &amp; control groups </a:t>
            </a:r>
            <a:r>
              <a:rPr lang="fr-CA" sz="2800" dirty="0" err="1" smtClean="0"/>
              <a:t>were</a:t>
            </a:r>
            <a:r>
              <a:rPr lang="fr-CA" sz="2800" dirty="0" smtClean="0"/>
              <a:t> </a:t>
            </a:r>
            <a:r>
              <a:rPr lang="fr-CA" sz="2800" dirty="0" err="1" smtClean="0"/>
              <a:t>still</a:t>
            </a:r>
            <a:r>
              <a:rPr lang="fr-CA" sz="2800" dirty="0" smtClean="0"/>
              <a:t> </a:t>
            </a:r>
            <a:r>
              <a:rPr lang="fr-CA" sz="2800" dirty="0" err="1" smtClean="0"/>
              <a:t>equivalent</a:t>
            </a:r>
            <a:r>
              <a:rPr lang="fr-CA" sz="2800" dirty="0" smtClean="0"/>
              <a:t>, </a:t>
            </a:r>
            <a:r>
              <a:rPr lang="fr-CA" sz="2800" dirty="0" err="1" smtClean="0"/>
              <a:t>despite</a:t>
            </a:r>
            <a:r>
              <a:rPr lang="fr-CA" sz="2800" dirty="0" smtClean="0"/>
              <a:t> attrition</a:t>
            </a:r>
            <a:endParaRPr lang="fr-CA" sz="2800" dirty="0" smtClean="0">
              <a:cs typeface="Verdana" pitchFamily="34" charset="0"/>
            </a:endParaRPr>
          </a:p>
          <a:p>
            <a:pPr eaLnBrk="1" hangingPunct="1"/>
            <a:endParaRPr lang="en-US" sz="2800" dirty="0" smtClean="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body" idx="1"/>
          </p:nvPr>
        </p:nvSpPr>
        <p:spPr>
          <a:xfrm>
            <a:off x="323850" y="1341438"/>
            <a:ext cx="8667750" cy="5327650"/>
          </a:xfrm>
        </p:spPr>
        <p:txBody>
          <a:bodyPr/>
          <a:lstStyle/>
          <a:p>
            <a:pPr>
              <a:defRPr/>
            </a:pPr>
            <a:r>
              <a:rPr lang="fr-CA" sz="3200" b="1" dirty="0" smtClean="0"/>
              <a:t>Question no. 1: </a:t>
            </a:r>
            <a:endParaRPr lang="fr-CA" sz="3200" dirty="0"/>
          </a:p>
          <a:p>
            <a:pPr marL="457200" lvl="1" indent="0">
              <a:buFontTx/>
              <a:buNone/>
              <a:defRPr/>
            </a:pPr>
            <a:r>
              <a:rPr lang="en-CA" sz="3200" b="1" dirty="0" smtClean="0"/>
              <a:t>Does </a:t>
            </a:r>
            <a:r>
              <a:rPr lang="en-CA" sz="3200" b="1" dirty="0"/>
              <a:t>individual direct-instruction tutoring help children living in foster care to catch up in reading &amp; </a:t>
            </a:r>
            <a:r>
              <a:rPr lang="en-CA" sz="3200" b="1" dirty="0" smtClean="0"/>
              <a:t>math?</a:t>
            </a:r>
            <a:endParaRPr lang="fr-CA" sz="3200" dirty="0"/>
          </a:p>
          <a:p>
            <a:pPr lvl="1">
              <a:defRPr/>
            </a:pPr>
            <a:endParaRPr lang="fr-CA" sz="3200" dirty="0" smtClean="0"/>
          </a:p>
          <a:p>
            <a:pPr marL="457200" lvl="1" indent="0">
              <a:buFontTx/>
              <a:buNone/>
              <a:defRPr/>
            </a:pPr>
            <a:r>
              <a:rPr lang="fr-CA" sz="2200" b="1" dirty="0" smtClean="0">
                <a:cs typeface="Verdana" pitchFamily="-112" charset="0"/>
              </a:rPr>
              <a:t>	</a:t>
            </a:r>
          </a:p>
          <a:p>
            <a:pPr lvl="1">
              <a:buFont typeface="Wingdings" pitchFamily="2" charset="2"/>
              <a:buNone/>
              <a:defRPr/>
            </a:pPr>
            <a:r>
              <a:rPr lang="fr-CA" sz="2200" dirty="0" smtClean="0">
                <a:cs typeface="Verdana" pitchFamily="-112" charset="0"/>
              </a:rPr>
              <a:t>   </a:t>
            </a:r>
            <a:endParaRPr lang="fr-CA" sz="800" dirty="0" smtClean="0">
              <a:cs typeface="Verdana" pitchFamily="-112" charset="0"/>
            </a:endParaRPr>
          </a:p>
          <a:p>
            <a:pPr lvl="1">
              <a:buFont typeface="Wingdings" pitchFamily="2" charset="2"/>
              <a:buNone/>
              <a:defRPr/>
            </a:pPr>
            <a:endParaRPr lang="fr-CA" sz="800" dirty="0" smtClean="0">
              <a:cs typeface="Verdana" pitchFamily="-112" charset="0"/>
            </a:endParaRPr>
          </a:p>
          <a:p>
            <a:pPr lvl="1">
              <a:defRPr/>
            </a:pPr>
            <a:endParaRPr lang="fr-CA" sz="2200" dirty="0" smtClean="0">
              <a:cs typeface="Verdana" pitchFamily="-112" charset="0"/>
            </a:endParaRPr>
          </a:p>
        </p:txBody>
      </p:sp>
      <p:sp>
        <p:nvSpPr>
          <p:cNvPr id="57347" name="Title 1"/>
          <p:cNvSpPr>
            <a:spLocks noGrp="1"/>
          </p:cNvSpPr>
          <p:nvPr>
            <p:ph type="title"/>
          </p:nvPr>
        </p:nvSpPr>
        <p:spPr>
          <a:xfrm>
            <a:off x="250825" y="188913"/>
            <a:ext cx="8893175" cy="1152525"/>
          </a:xfrm>
        </p:spPr>
        <p:txBody>
          <a:bodyPr>
            <a:normAutofit/>
          </a:bodyPr>
          <a:lstStyle/>
          <a:p>
            <a:pPr algn="ctr"/>
            <a:r>
              <a:rPr lang="en-CA" sz="3600" b="1" dirty="0" smtClean="0">
                <a:solidFill>
                  <a:schemeClr val="accent1"/>
                </a:solidFill>
              </a:rPr>
              <a:t>Results of tutoring RCT</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762000" y="381000"/>
            <a:ext cx="8112125" cy="1295400"/>
          </a:xfrm>
        </p:spPr>
        <p:txBody>
          <a:bodyPr>
            <a:noAutofit/>
          </a:bodyPr>
          <a:lstStyle/>
          <a:p>
            <a:pPr algn="ctr" eaLnBrk="1" hangingPunct="1"/>
            <a:r>
              <a:rPr lang="fr-CA" sz="3600" b="1" dirty="0" smtClean="0">
                <a:solidFill>
                  <a:schemeClr val="accent1"/>
                </a:solidFill>
              </a:rPr>
              <a:t>WRAT4 </a:t>
            </a:r>
            <a:r>
              <a:rPr lang="fr-CA" sz="3600" b="1" dirty="0" smtClean="0">
                <a:solidFill>
                  <a:srgbClr val="0070C0"/>
                </a:solidFill>
              </a:rPr>
              <a:t>Word Reading: </a:t>
            </a:r>
            <a:r>
              <a:rPr lang="fr-CA" sz="3600" b="1" dirty="0" smtClean="0">
                <a:solidFill>
                  <a:schemeClr val="accent1"/>
                </a:solidFill>
              </a:rPr>
              <a:t/>
            </a:r>
            <a:br>
              <a:rPr lang="fr-CA" sz="3600" b="1" dirty="0" smtClean="0">
                <a:solidFill>
                  <a:schemeClr val="accent1"/>
                </a:solidFill>
              </a:rPr>
            </a:br>
            <a:r>
              <a:rPr lang="fr-CA" sz="3600" b="1" dirty="0" smtClean="0">
                <a:solidFill>
                  <a:schemeClr val="accent1"/>
                </a:solidFill>
              </a:rPr>
              <a:t> </a:t>
            </a:r>
            <a:r>
              <a:rPr lang="fr-CA" sz="3600" b="1" dirty="0" err="1" smtClean="0">
                <a:solidFill>
                  <a:schemeClr val="accent1"/>
                </a:solidFill>
              </a:rPr>
              <a:t>Results</a:t>
            </a:r>
            <a:r>
              <a:rPr lang="fr-CA" sz="3600" b="1" dirty="0" smtClean="0">
                <a:solidFill>
                  <a:schemeClr val="accent1"/>
                </a:solidFill>
              </a:rPr>
              <a:t> at </a:t>
            </a:r>
            <a:r>
              <a:rPr lang="fr-CA" sz="3600" b="1" dirty="0" err="1" smtClean="0">
                <a:solidFill>
                  <a:schemeClr val="accent1"/>
                </a:solidFill>
              </a:rPr>
              <a:t>post-test</a:t>
            </a:r>
            <a:r>
              <a:rPr lang="fr-CA" sz="3600" b="1" dirty="0" smtClean="0">
                <a:solidFill>
                  <a:schemeClr val="accent1"/>
                </a:solidFill>
              </a:rPr>
              <a:t> (</a:t>
            </a:r>
            <a:r>
              <a:rPr lang="fr-CA" sz="3600" b="1" i="1" dirty="0" smtClean="0">
                <a:solidFill>
                  <a:schemeClr val="accent1"/>
                </a:solidFill>
              </a:rPr>
              <a:t>N</a:t>
            </a:r>
            <a:r>
              <a:rPr lang="fr-CA" sz="3600" b="1" dirty="0" smtClean="0">
                <a:solidFill>
                  <a:schemeClr val="accent1"/>
                </a:solidFill>
              </a:rPr>
              <a:t> = 64)</a:t>
            </a:r>
            <a:endParaRPr lang="en-US" sz="3600" b="1" dirty="0" smtClean="0">
              <a:solidFill>
                <a:schemeClr val="accent1"/>
              </a:solidFill>
            </a:endParaRPr>
          </a:p>
        </p:txBody>
      </p:sp>
      <p:graphicFrame>
        <p:nvGraphicFramePr>
          <p:cNvPr id="3" name="Object 3"/>
          <p:cNvGraphicFramePr>
            <a:graphicFrameLocks noGrp="1" noChangeAspect="1"/>
          </p:cNvGraphicFramePr>
          <p:nvPr>
            <p:ph type="chart" idx="1"/>
            <p:extLst>
              <p:ext uri="{D42A27DB-BD31-4B8C-83A1-F6EECF244321}">
                <p14:modId xmlns:p14="http://schemas.microsoft.com/office/powerpoint/2010/main" val="3067861744"/>
              </p:ext>
            </p:extLst>
          </p:nvPr>
        </p:nvGraphicFramePr>
        <p:xfrm>
          <a:off x="1117600" y="1784350"/>
          <a:ext cx="7212013" cy="4013200"/>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p:cNvSpPr/>
          <p:nvPr/>
        </p:nvSpPr>
        <p:spPr>
          <a:xfrm>
            <a:off x="914400" y="5848350"/>
            <a:ext cx="7924800" cy="708025"/>
          </a:xfrm>
          <a:prstGeom prst="rect">
            <a:avLst/>
          </a:prstGeom>
        </p:spPr>
        <p:txBody>
          <a:bodyPr>
            <a:spAutoFit/>
          </a:bodyPr>
          <a:lstStyle/>
          <a:p>
            <a:pPr algn="ctr">
              <a:defRPr/>
            </a:pPr>
            <a:r>
              <a:rPr lang="fr-CA" sz="2000" b="1" kern="0" dirty="0">
                <a:latin typeface="+mn-lt"/>
                <a:ea typeface="+mj-ea"/>
                <a:cs typeface="+mj-cs"/>
              </a:rPr>
              <a:t>(</a:t>
            </a:r>
            <a:r>
              <a:rPr lang="fr-CA" sz="2000" b="1" i="1" kern="0" dirty="0">
                <a:latin typeface="+mn-lt"/>
                <a:ea typeface="+mj-ea"/>
                <a:cs typeface="+mj-cs"/>
              </a:rPr>
              <a:t>g</a:t>
            </a:r>
            <a:r>
              <a:rPr lang="fr-CA" sz="2000" b="1" kern="0" dirty="0">
                <a:latin typeface="+mn-lt"/>
                <a:ea typeface="+mj-ea"/>
                <a:cs typeface="+mj-cs"/>
              </a:rPr>
              <a:t> = .19, </a:t>
            </a:r>
            <a:r>
              <a:rPr lang="fr-CA" sz="2000" b="1" i="1" kern="0" dirty="0">
                <a:latin typeface="+mn-lt"/>
                <a:ea typeface="+mj-ea"/>
                <a:cs typeface="+mj-cs"/>
              </a:rPr>
              <a:t>p</a:t>
            </a:r>
            <a:r>
              <a:rPr lang="fr-CA" sz="2000" b="1" kern="0" dirty="0">
                <a:latin typeface="+mn-lt"/>
                <a:ea typeface="+mj-ea"/>
                <a:cs typeface="+mj-cs"/>
              </a:rPr>
              <a:t> = .19, 1-tailed, </a:t>
            </a:r>
            <a:r>
              <a:rPr lang="fr-CA" sz="2000" b="1" i="1" kern="0" dirty="0">
                <a:latin typeface="+mn-lt"/>
                <a:ea typeface="+mj-ea"/>
                <a:cs typeface="+mj-cs"/>
              </a:rPr>
              <a:t>ns</a:t>
            </a:r>
            <a:r>
              <a:rPr lang="fr-CA" sz="2000" b="1" kern="0" dirty="0">
                <a:latin typeface="+mn-lt"/>
                <a:ea typeface="+mj-ea"/>
                <a:cs typeface="+mj-cs"/>
              </a:rPr>
              <a:t>;</a:t>
            </a:r>
            <a:br>
              <a:rPr lang="fr-CA" sz="2000" b="1" kern="0" dirty="0">
                <a:latin typeface="+mn-lt"/>
                <a:ea typeface="+mj-ea"/>
                <a:cs typeface="+mj-cs"/>
              </a:rPr>
            </a:br>
            <a:r>
              <a:rPr lang="fr-CA" sz="2000" b="1" kern="0" dirty="0">
                <a:latin typeface="+mn-lt"/>
                <a:ea typeface="+mj-ea"/>
                <a:cs typeface="+mj-cs"/>
              </a:rPr>
              <a:t>post-test scores </a:t>
            </a:r>
            <a:r>
              <a:rPr lang="fr-CA" sz="2000" b="1" kern="0" dirty="0" err="1">
                <a:latin typeface="+mn-lt"/>
                <a:ea typeface="+mj-ea"/>
                <a:cs typeface="+mj-cs"/>
              </a:rPr>
              <a:t>adjusted</a:t>
            </a:r>
            <a:r>
              <a:rPr lang="fr-CA" sz="2000" b="1" kern="0" dirty="0">
                <a:latin typeface="+mn-lt"/>
                <a:ea typeface="+mj-ea"/>
                <a:cs typeface="+mj-cs"/>
              </a:rPr>
              <a:t> for </a:t>
            </a:r>
            <a:r>
              <a:rPr lang="fr-CA" sz="2000" b="1" kern="0" dirty="0" err="1">
                <a:latin typeface="+mn-lt"/>
                <a:ea typeface="+mj-ea"/>
                <a:cs typeface="+mj-cs"/>
              </a:rPr>
              <a:t>pre-test</a:t>
            </a:r>
            <a:r>
              <a:rPr lang="fr-CA" sz="2000" b="1" kern="0" dirty="0">
                <a:latin typeface="+mn-lt"/>
                <a:ea typeface="+mj-ea"/>
                <a:cs typeface="+mj-cs"/>
              </a:rPr>
              <a:t> scores)</a:t>
            </a:r>
            <a:endParaRPr lang="en-US" sz="2000" b="1" kern="0" dirty="0">
              <a:latin typeface="+mn-lt"/>
              <a:ea typeface="+mj-ea"/>
              <a:cs typeface="+mj-cs"/>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1143000"/>
          </a:xfrm>
        </p:spPr>
        <p:txBody>
          <a:bodyPr>
            <a:normAutofit/>
          </a:bodyPr>
          <a:lstStyle/>
          <a:p>
            <a:r>
              <a:rPr lang="fr-CA" sz="3600" b="1" dirty="0" err="1" smtClean="0">
                <a:solidFill>
                  <a:srgbClr val="0070C0"/>
                </a:solidFill>
              </a:rPr>
              <a:t>Outline</a:t>
            </a:r>
            <a:endParaRPr lang="en-CA" sz="3600" b="1" dirty="0">
              <a:solidFill>
                <a:srgbClr val="0070C0"/>
              </a:solidFill>
            </a:endParaRPr>
          </a:p>
        </p:txBody>
      </p:sp>
      <p:sp>
        <p:nvSpPr>
          <p:cNvPr id="3" name="Content Placeholder 2"/>
          <p:cNvSpPr>
            <a:spLocks noGrp="1"/>
          </p:cNvSpPr>
          <p:nvPr>
            <p:ph idx="1"/>
          </p:nvPr>
        </p:nvSpPr>
        <p:spPr>
          <a:xfrm>
            <a:off x="611560" y="1340768"/>
            <a:ext cx="8229600" cy="4785395"/>
          </a:xfrm>
        </p:spPr>
        <p:txBody>
          <a:bodyPr>
            <a:normAutofit fontScale="92500" lnSpcReduction="10000"/>
          </a:bodyPr>
          <a:lstStyle/>
          <a:p>
            <a:pPr>
              <a:buNone/>
            </a:pPr>
            <a:r>
              <a:rPr lang="fr-CA" sz="3000" dirty="0" smtClean="0"/>
              <a:t>1. </a:t>
            </a:r>
            <a:r>
              <a:rPr lang="fr-CA" sz="3000" dirty="0" err="1" smtClean="0"/>
              <a:t>Brief</a:t>
            </a:r>
            <a:r>
              <a:rPr lang="fr-CA" sz="3000" dirty="0" smtClean="0"/>
              <a:t> </a:t>
            </a:r>
            <a:r>
              <a:rPr lang="fr-CA" sz="3000" dirty="0" err="1" smtClean="0"/>
              <a:t>overview</a:t>
            </a:r>
            <a:r>
              <a:rPr lang="fr-CA" sz="3000" dirty="0" smtClean="0"/>
              <a:t> of Ontario </a:t>
            </a:r>
            <a:r>
              <a:rPr lang="fr-CA" sz="3000" dirty="0" err="1" smtClean="0"/>
              <a:t>Looking</a:t>
            </a:r>
            <a:r>
              <a:rPr lang="fr-CA" sz="3000" dirty="0" smtClean="0"/>
              <a:t> </a:t>
            </a:r>
            <a:r>
              <a:rPr lang="fr-CA" sz="3000" dirty="0" err="1" smtClean="0"/>
              <a:t>after</a:t>
            </a:r>
            <a:r>
              <a:rPr lang="fr-CA" sz="3000" dirty="0" smtClean="0"/>
              <a:t> Children (</a:t>
            </a:r>
            <a:r>
              <a:rPr lang="fr-CA" sz="3000" dirty="0" err="1" smtClean="0"/>
              <a:t>OnLAC</a:t>
            </a:r>
            <a:r>
              <a:rPr lang="fr-CA" sz="3000" dirty="0" smtClean="0"/>
              <a:t>) </a:t>
            </a:r>
            <a:r>
              <a:rPr lang="fr-CA" sz="3000" dirty="0" err="1" smtClean="0"/>
              <a:t>project</a:t>
            </a:r>
            <a:endParaRPr lang="fr-CA" sz="3000" dirty="0" smtClean="0"/>
          </a:p>
          <a:p>
            <a:pPr>
              <a:buNone/>
            </a:pPr>
            <a:r>
              <a:rPr lang="fr-CA" sz="3000" dirty="0" smtClean="0"/>
              <a:t>2. </a:t>
            </a:r>
            <a:r>
              <a:rPr lang="fr-CA" sz="3000" dirty="0" err="1" smtClean="0"/>
              <a:t>Resilience</a:t>
            </a:r>
            <a:r>
              <a:rPr lang="fr-CA" sz="3000" dirty="0" smtClean="0"/>
              <a:t> and the </a:t>
            </a:r>
            <a:r>
              <a:rPr lang="fr-CA" sz="3000" dirty="0" err="1" smtClean="0"/>
              <a:t>roles</a:t>
            </a:r>
            <a:r>
              <a:rPr lang="fr-CA" sz="3000" dirty="0" smtClean="0"/>
              <a:t> of </a:t>
            </a:r>
            <a:r>
              <a:rPr lang="fr-CA" sz="3000" dirty="0" err="1" smtClean="0"/>
              <a:t>carers</a:t>
            </a:r>
            <a:r>
              <a:rPr lang="fr-CA" sz="3000" dirty="0" smtClean="0"/>
              <a:t>, in collaboration </a:t>
            </a:r>
            <a:r>
              <a:rPr lang="fr-CA" sz="3000" dirty="0" err="1" smtClean="0"/>
              <a:t>with</a:t>
            </a:r>
            <a:r>
              <a:rPr lang="fr-CA" sz="3000" dirty="0" smtClean="0"/>
              <a:t> Virtual </a:t>
            </a:r>
            <a:r>
              <a:rPr lang="fr-CA" sz="3000" dirty="0" err="1" smtClean="0"/>
              <a:t>School</a:t>
            </a:r>
            <a:r>
              <a:rPr lang="fr-CA" sz="3000" dirty="0" smtClean="0"/>
              <a:t> </a:t>
            </a:r>
            <a:r>
              <a:rPr lang="fr-CA" sz="3000" dirty="0" err="1" smtClean="0"/>
              <a:t>Heads</a:t>
            </a:r>
            <a:r>
              <a:rPr lang="fr-CA" sz="3000" dirty="0" smtClean="0"/>
              <a:t> (</a:t>
            </a:r>
            <a:r>
              <a:rPr lang="fr-CA" sz="3000" dirty="0" err="1" smtClean="0"/>
              <a:t>VHSs</a:t>
            </a:r>
            <a:r>
              <a:rPr lang="fr-CA" sz="3000" dirty="0" smtClean="0"/>
              <a:t>)</a:t>
            </a:r>
          </a:p>
          <a:p>
            <a:pPr>
              <a:buNone/>
            </a:pPr>
            <a:r>
              <a:rPr lang="fr-CA" sz="3000" dirty="0" smtClean="0"/>
              <a:t> </a:t>
            </a:r>
            <a:r>
              <a:rPr lang="fr-CA" sz="2400" dirty="0" smtClean="0"/>
              <a:t>	</a:t>
            </a:r>
            <a:r>
              <a:rPr lang="fr-CA" sz="2600" dirty="0" smtClean="0"/>
              <a:t>2.1 International </a:t>
            </a:r>
            <a:r>
              <a:rPr lang="fr-CA" sz="2600" dirty="0" err="1" smtClean="0"/>
              <a:t>problem</a:t>
            </a:r>
            <a:r>
              <a:rPr lang="fr-CA" sz="2600" dirty="0" smtClean="0"/>
              <a:t> of </a:t>
            </a:r>
            <a:r>
              <a:rPr lang="fr-CA" sz="2600" dirty="0" err="1" smtClean="0"/>
              <a:t>frequently</a:t>
            </a:r>
            <a:r>
              <a:rPr lang="fr-CA" sz="2600" dirty="0" smtClean="0"/>
              <a:t> </a:t>
            </a:r>
            <a:r>
              <a:rPr lang="fr-CA" sz="2600" dirty="0" err="1" smtClean="0"/>
              <a:t>low</a:t>
            </a:r>
            <a:r>
              <a:rPr lang="fr-CA" sz="2600" dirty="0" smtClean="0"/>
              <a:t> </a:t>
            </a:r>
            <a:r>
              <a:rPr lang="fr-CA" sz="2600" dirty="0" err="1" smtClean="0"/>
              <a:t>educational</a:t>
            </a:r>
            <a:r>
              <a:rPr lang="fr-CA" sz="2600" dirty="0" smtClean="0"/>
              <a:t> </a:t>
            </a:r>
            <a:r>
              <a:rPr lang="fr-CA" sz="2600" dirty="0" err="1" smtClean="0"/>
              <a:t>achievement</a:t>
            </a:r>
            <a:r>
              <a:rPr lang="fr-CA" sz="2600" dirty="0" smtClean="0"/>
              <a:t> of </a:t>
            </a:r>
            <a:r>
              <a:rPr lang="fr-CA" sz="2600" dirty="0" err="1" smtClean="0"/>
              <a:t>young</a:t>
            </a:r>
            <a:r>
              <a:rPr lang="fr-CA" sz="2600" dirty="0" smtClean="0"/>
              <a:t> people in care</a:t>
            </a:r>
          </a:p>
          <a:p>
            <a:pPr>
              <a:buNone/>
            </a:pPr>
            <a:r>
              <a:rPr lang="fr-CA" sz="2600" dirty="0"/>
              <a:t>	</a:t>
            </a:r>
            <a:r>
              <a:rPr lang="fr-CA" sz="2600" dirty="0" smtClean="0"/>
              <a:t>2.2 How </a:t>
            </a:r>
            <a:r>
              <a:rPr lang="fr-CA" sz="2600" dirty="0" err="1" smtClean="0"/>
              <a:t>can</a:t>
            </a:r>
            <a:r>
              <a:rPr lang="fr-CA" sz="2600" dirty="0" smtClean="0"/>
              <a:t> </a:t>
            </a:r>
            <a:r>
              <a:rPr lang="fr-CA" sz="2600" dirty="0" err="1" smtClean="0"/>
              <a:t>we</a:t>
            </a:r>
            <a:r>
              <a:rPr lang="fr-CA" sz="2600" dirty="0" smtClean="0"/>
              <a:t> </a:t>
            </a:r>
            <a:r>
              <a:rPr lang="fr-CA" sz="2600" dirty="0" err="1" smtClean="0"/>
              <a:t>raise</a:t>
            </a:r>
            <a:r>
              <a:rPr lang="fr-CA" sz="2600" dirty="0" smtClean="0"/>
              <a:t> </a:t>
            </a:r>
            <a:r>
              <a:rPr lang="fr-CA" sz="2600" dirty="0" err="1" smtClean="0"/>
              <a:t>educational</a:t>
            </a:r>
            <a:r>
              <a:rPr lang="fr-CA" sz="2600" dirty="0" smtClean="0"/>
              <a:t> </a:t>
            </a:r>
            <a:r>
              <a:rPr lang="fr-CA" sz="2600" dirty="0" err="1" smtClean="0"/>
              <a:t>achievement</a:t>
            </a:r>
            <a:r>
              <a:rPr lang="fr-CA" sz="2600" dirty="0" smtClean="0"/>
              <a:t> </a:t>
            </a:r>
            <a:r>
              <a:rPr lang="fr-CA" sz="2600" dirty="0" err="1" smtClean="0"/>
              <a:t>among</a:t>
            </a:r>
            <a:r>
              <a:rPr lang="fr-CA" sz="2600" dirty="0" smtClean="0"/>
              <a:t> </a:t>
            </a:r>
            <a:r>
              <a:rPr lang="fr-CA" sz="2600" dirty="0" err="1" smtClean="0"/>
              <a:t>young</a:t>
            </a:r>
            <a:r>
              <a:rPr lang="fr-CA" sz="2600" dirty="0" smtClean="0"/>
              <a:t> people in care?</a:t>
            </a:r>
          </a:p>
          <a:p>
            <a:pPr>
              <a:buNone/>
            </a:pPr>
            <a:r>
              <a:rPr lang="fr-CA" sz="2400" dirty="0" smtClean="0"/>
              <a:t>		</a:t>
            </a:r>
            <a:r>
              <a:rPr lang="fr-CA" sz="2600" dirty="0" smtClean="0"/>
              <a:t>2.2.1  Ontario RCT of </a:t>
            </a:r>
            <a:r>
              <a:rPr lang="fr-CA" sz="2600" dirty="0" err="1" smtClean="0"/>
              <a:t>tutoring</a:t>
            </a:r>
            <a:r>
              <a:rPr lang="fr-CA" sz="2600" dirty="0" smtClean="0"/>
              <a:t> by </a:t>
            </a:r>
            <a:r>
              <a:rPr lang="fr-CA" sz="2600" dirty="0" err="1" smtClean="0"/>
              <a:t>carers</a:t>
            </a:r>
            <a:r>
              <a:rPr lang="fr-CA" sz="2600" dirty="0" smtClean="0"/>
              <a:t> </a:t>
            </a:r>
          </a:p>
          <a:p>
            <a:pPr>
              <a:buNone/>
            </a:pPr>
            <a:r>
              <a:rPr lang="fr-CA" sz="2600" dirty="0"/>
              <a:t>	</a:t>
            </a:r>
            <a:r>
              <a:rPr lang="fr-CA" sz="2600" dirty="0" smtClean="0"/>
              <a:t>	2.2.2  </a:t>
            </a:r>
            <a:r>
              <a:rPr lang="fr-CA" sz="2600" dirty="0" err="1" smtClean="0"/>
              <a:t>Other</a:t>
            </a:r>
            <a:r>
              <a:rPr lang="fr-CA" sz="2600" dirty="0" smtClean="0"/>
              <a:t> </a:t>
            </a:r>
            <a:r>
              <a:rPr lang="fr-CA" sz="2600" dirty="0" err="1" smtClean="0"/>
              <a:t>strategies</a:t>
            </a:r>
            <a:r>
              <a:rPr lang="fr-CA" sz="2600" dirty="0" smtClean="0"/>
              <a:t> </a:t>
            </a:r>
            <a:r>
              <a:rPr lang="fr-CA" sz="2600" dirty="0" err="1" smtClean="0"/>
              <a:t>that</a:t>
            </a:r>
            <a:r>
              <a:rPr lang="fr-CA" sz="2600" dirty="0" smtClean="0"/>
              <a:t> </a:t>
            </a:r>
            <a:r>
              <a:rPr lang="fr-CA" sz="2600" dirty="0" err="1" smtClean="0"/>
              <a:t>merit</a:t>
            </a:r>
            <a:r>
              <a:rPr lang="fr-CA" sz="2600" dirty="0" smtClean="0"/>
              <a:t> </a:t>
            </a:r>
            <a:r>
              <a:rPr lang="fr-CA" sz="2600" dirty="0" err="1" smtClean="0"/>
              <a:t>further</a:t>
            </a:r>
            <a:r>
              <a:rPr lang="fr-CA" sz="2600" dirty="0" smtClean="0"/>
              <a:t> </a:t>
            </a:r>
            <a:r>
              <a:rPr lang="fr-CA" sz="2600" dirty="0" err="1" smtClean="0"/>
              <a:t>research</a:t>
            </a:r>
            <a:endParaRPr lang="fr-CA" sz="2600" dirty="0"/>
          </a:p>
          <a:p>
            <a:pPr>
              <a:buNone/>
            </a:pPr>
            <a:r>
              <a:rPr lang="fr-CA" sz="3000" dirty="0" smtClean="0"/>
              <a:t>3. </a:t>
            </a:r>
            <a:r>
              <a:rPr lang="fr-CA" sz="3000" dirty="0" err="1" smtClean="0"/>
              <a:t>Concluding</a:t>
            </a:r>
            <a:r>
              <a:rPr lang="fr-CA" sz="3000" dirty="0" smtClean="0"/>
              <a:t> </a:t>
            </a:r>
            <a:r>
              <a:rPr lang="fr-CA" sz="3000" dirty="0" err="1" smtClean="0"/>
              <a:t>thoughts</a:t>
            </a:r>
            <a:endParaRPr lang="en-CA" sz="3000"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179388" y="301625"/>
            <a:ext cx="8964612" cy="1222375"/>
          </a:xfrm>
        </p:spPr>
        <p:txBody>
          <a:bodyPr>
            <a:normAutofit/>
          </a:bodyPr>
          <a:lstStyle/>
          <a:p>
            <a:pPr algn="ctr" eaLnBrk="1" hangingPunct="1"/>
            <a:r>
              <a:rPr lang="fr-CA" sz="3600" b="1" dirty="0" smtClean="0">
                <a:solidFill>
                  <a:schemeClr val="accent1"/>
                </a:solidFill>
              </a:rPr>
              <a:t>WRAT4 </a:t>
            </a:r>
            <a:r>
              <a:rPr lang="fr-CA" sz="3600" b="1" dirty="0" smtClean="0">
                <a:solidFill>
                  <a:srgbClr val="0070C0"/>
                </a:solidFill>
              </a:rPr>
              <a:t>Reading </a:t>
            </a:r>
            <a:r>
              <a:rPr lang="fr-CA" sz="3600" b="1" dirty="0" err="1" smtClean="0">
                <a:solidFill>
                  <a:srgbClr val="0070C0"/>
                </a:solidFill>
              </a:rPr>
              <a:t>Comprehension</a:t>
            </a:r>
            <a:r>
              <a:rPr lang="fr-CA" sz="3600" b="1" dirty="0" smtClean="0">
                <a:solidFill>
                  <a:srgbClr val="0070C0"/>
                </a:solidFill>
              </a:rPr>
              <a:t>:</a:t>
            </a:r>
            <a:br>
              <a:rPr lang="fr-CA" sz="3600" b="1" dirty="0" smtClean="0">
                <a:solidFill>
                  <a:srgbClr val="0070C0"/>
                </a:solidFill>
              </a:rPr>
            </a:br>
            <a:r>
              <a:rPr lang="fr-CA" sz="3600" b="1" dirty="0" err="1" smtClean="0">
                <a:solidFill>
                  <a:schemeClr val="accent1"/>
                </a:solidFill>
              </a:rPr>
              <a:t>Results</a:t>
            </a:r>
            <a:r>
              <a:rPr lang="fr-CA" sz="3600" b="1" dirty="0" smtClean="0">
                <a:solidFill>
                  <a:schemeClr val="accent1"/>
                </a:solidFill>
              </a:rPr>
              <a:t> at </a:t>
            </a:r>
            <a:r>
              <a:rPr lang="fr-CA" sz="3600" b="1" dirty="0" err="1" smtClean="0">
                <a:solidFill>
                  <a:schemeClr val="accent1"/>
                </a:solidFill>
              </a:rPr>
              <a:t>post-test</a:t>
            </a:r>
            <a:r>
              <a:rPr lang="fr-CA" sz="3600" b="1" dirty="0" smtClean="0">
                <a:solidFill>
                  <a:schemeClr val="accent1"/>
                </a:solidFill>
              </a:rPr>
              <a:t> (</a:t>
            </a:r>
            <a:r>
              <a:rPr lang="fr-CA" sz="3600" b="1" i="1" dirty="0" smtClean="0">
                <a:solidFill>
                  <a:schemeClr val="accent1"/>
                </a:solidFill>
              </a:rPr>
              <a:t>N</a:t>
            </a:r>
            <a:r>
              <a:rPr lang="fr-CA" sz="3600" b="1" dirty="0" smtClean="0">
                <a:solidFill>
                  <a:schemeClr val="accent1"/>
                </a:solidFill>
              </a:rPr>
              <a:t>=64)</a:t>
            </a:r>
            <a:endParaRPr lang="en-US" sz="3600" b="1" dirty="0" smtClean="0">
              <a:solidFill>
                <a:schemeClr val="accent1"/>
              </a:solidFill>
            </a:endParaRPr>
          </a:p>
        </p:txBody>
      </p:sp>
      <p:graphicFrame>
        <p:nvGraphicFramePr>
          <p:cNvPr id="3" name="Object 3"/>
          <p:cNvGraphicFramePr>
            <a:graphicFrameLocks noGrp="1" noChangeAspect="1"/>
          </p:cNvGraphicFramePr>
          <p:nvPr>
            <p:ph type="chart" idx="1"/>
            <p:extLst>
              <p:ext uri="{D42A27DB-BD31-4B8C-83A1-F6EECF244321}">
                <p14:modId xmlns:p14="http://schemas.microsoft.com/office/powerpoint/2010/main" val="975241276"/>
              </p:ext>
            </p:extLst>
          </p:nvPr>
        </p:nvGraphicFramePr>
        <p:xfrm>
          <a:off x="1077913" y="1879600"/>
          <a:ext cx="7212012" cy="4013200"/>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p:cNvSpPr/>
          <p:nvPr/>
        </p:nvSpPr>
        <p:spPr>
          <a:xfrm>
            <a:off x="990600" y="5851525"/>
            <a:ext cx="7772400" cy="708025"/>
          </a:xfrm>
          <a:prstGeom prst="rect">
            <a:avLst/>
          </a:prstGeom>
        </p:spPr>
        <p:txBody>
          <a:bodyPr>
            <a:spAutoFit/>
          </a:bodyPr>
          <a:lstStyle/>
          <a:p>
            <a:pPr algn="ctr">
              <a:defRPr/>
            </a:pPr>
            <a:r>
              <a:rPr lang="fr-CA" sz="2000" b="1" kern="0" dirty="0">
                <a:latin typeface="+mn-lt"/>
                <a:ea typeface="+mj-ea"/>
                <a:cs typeface="+mj-cs"/>
              </a:rPr>
              <a:t>(</a:t>
            </a:r>
            <a:r>
              <a:rPr lang="fr-CA" sz="2000" b="1" i="1" kern="0" dirty="0">
                <a:latin typeface="+mn-lt"/>
                <a:ea typeface="+mj-ea"/>
                <a:cs typeface="+mj-cs"/>
              </a:rPr>
              <a:t>g</a:t>
            </a:r>
            <a:r>
              <a:rPr lang="fr-CA" sz="2000" b="1" kern="0" dirty="0">
                <a:latin typeface="+mn-lt"/>
                <a:ea typeface="+mj-ea"/>
                <a:cs typeface="+mj-cs"/>
              </a:rPr>
              <a:t> = .38, </a:t>
            </a:r>
            <a:r>
              <a:rPr lang="fr-CA" sz="2000" b="1" i="1" kern="0" dirty="0">
                <a:latin typeface="+mn-lt"/>
                <a:ea typeface="+mj-ea"/>
                <a:cs typeface="+mj-cs"/>
              </a:rPr>
              <a:t>p</a:t>
            </a:r>
            <a:r>
              <a:rPr lang="fr-CA" sz="2000" b="1" kern="0" dirty="0">
                <a:latin typeface="+mn-lt"/>
                <a:ea typeface="+mj-ea"/>
                <a:cs typeface="+mj-cs"/>
              </a:rPr>
              <a:t> = .035, 1-tailed;</a:t>
            </a:r>
            <a:br>
              <a:rPr lang="fr-CA" sz="2000" b="1" kern="0" dirty="0">
                <a:latin typeface="+mn-lt"/>
                <a:ea typeface="+mj-ea"/>
                <a:cs typeface="+mj-cs"/>
              </a:rPr>
            </a:br>
            <a:r>
              <a:rPr lang="fr-CA" sz="2000" b="1" kern="0" dirty="0">
                <a:latin typeface="+mn-lt"/>
                <a:ea typeface="+mj-ea"/>
                <a:cs typeface="+mj-cs"/>
              </a:rPr>
              <a:t>post-test scores </a:t>
            </a:r>
            <a:r>
              <a:rPr lang="fr-CA" sz="2000" b="1" kern="0" dirty="0" err="1">
                <a:latin typeface="+mn-lt"/>
                <a:ea typeface="+mj-ea"/>
                <a:cs typeface="+mj-cs"/>
              </a:rPr>
              <a:t>adjusted</a:t>
            </a:r>
            <a:r>
              <a:rPr lang="fr-CA" sz="2000" b="1" kern="0" dirty="0">
                <a:latin typeface="+mn-lt"/>
                <a:ea typeface="+mj-ea"/>
                <a:cs typeface="+mj-cs"/>
              </a:rPr>
              <a:t> for </a:t>
            </a:r>
            <a:r>
              <a:rPr lang="fr-CA" sz="2000" b="1" kern="0" dirty="0" err="1">
                <a:latin typeface="+mn-lt"/>
                <a:ea typeface="+mj-ea"/>
                <a:cs typeface="+mj-cs"/>
              </a:rPr>
              <a:t>pre-test</a:t>
            </a:r>
            <a:r>
              <a:rPr lang="fr-CA" sz="2000" b="1" kern="0" dirty="0">
                <a:latin typeface="+mn-lt"/>
                <a:ea typeface="+mj-ea"/>
                <a:cs typeface="+mj-cs"/>
              </a:rPr>
              <a:t> scores</a:t>
            </a:r>
            <a:endParaRPr lang="en-US" sz="2000" b="1" kern="0" dirty="0">
              <a:latin typeface="+mn-lt"/>
              <a:ea typeface="+mj-ea"/>
              <a:cs typeface="+mj-cs"/>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381000" y="301625"/>
            <a:ext cx="8763000" cy="1222375"/>
          </a:xfrm>
        </p:spPr>
        <p:txBody>
          <a:bodyPr>
            <a:normAutofit/>
          </a:bodyPr>
          <a:lstStyle/>
          <a:p>
            <a:pPr algn="ctr" eaLnBrk="1" hangingPunct="1"/>
            <a:r>
              <a:rPr lang="fr-CA" sz="3600" b="1" dirty="0" smtClean="0">
                <a:solidFill>
                  <a:schemeClr val="accent1"/>
                </a:solidFill>
              </a:rPr>
              <a:t>WRAT4 </a:t>
            </a:r>
            <a:r>
              <a:rPr lang="fr-CA" sz="3600" b="1" dirty="0" smtClean="0">
                <a:solidFill>
                  <a:srgbClr val="0070C0"/>
                </a:solidFill>
              </a:rPr>
              <a:t>Reading Composite:</a:t>
            </a:r>
            <a:br>
              <a:rPr lang="fr-CA" sz="3600" b="1" dirty="0" smtClean="0">
                <a:solidFill>
                  <a:srgbClr val="0070C0"/>
                </a:solidFill>
              </a:rPr>
            </a:br>
            <a:r>
              <a:rPr lang="fr-CA" sz="3600" b="1" dirty="0" err="1" smtClean="0">
                <a:solidFill>
                  <a:schemeClr val="accent1"/>
                </a:solidFill>
              </a:rPr>
              <a:t>Results</a:t>
            </a:r>
            <a:r>
              <a:rPr lang="fr-CA" sz="3600" b="1" dirty="0" smtClean="0">
                <a:solidFill>
                  <a:schemeClr val="accent1"/>
                </a:solidFill>
              </a:rPr>
              <a:t> at </a:t>
            </a:r>
            <a:r>
              <a:rPr lang="fr-CA" sz="3600" b="1" dirty="0" err="1" smtClean="0">
                <a:solidFill>
                  <a:schemeClr val="accent1"/>
                </a:solidFill>
              </a:rPr>
              <a:t>post-test</a:t>
            </a:r>
            <a:r>
              <a:rPr lang="fr-CA" sz="3600" b="1" dirty="0" smtClean="0">
                <a:solidFill>
                  <a:schemeClr val="accent1"/>
                </a:solidFill>
              </a:rPr>
              <a:t> (</a:t>
            </a:r>
            <a:r>
              <a:rPr lang="fr-CA" sz="3600" b="1" i="1" dirty="0" smtClean="0">
                <a:solidFill>
                  <a:schemeClr val="accent1"/>
                </a:solidFill>
              </a:rPr>
              <a:t>N</a:t>
            </a:r>
            <a:r>
              <a:rPr lang="fr-CA" sz="3600" b="1" dirty="0" smtClean="0">
                <a:solidFill>
                  <a:schemeClr val="accent1"/>
                </a:solidFill>
              </a:rPr>
              <a:t> = 64)</a:t>
            </a:r>
            <a:endParaRPr lang="en-US" sz="3600" b="1" dirty="0" smtClean="0">
              <a:solidFill>
                <a:schemeClr val="accent1"/>
              </a:solidFill>
            </a:endParaRPr>
          </a:p>
        </p:txBody>
      </p:sp>
      <p:graphicFrame>
        <p:nvGraphicFramePr>
          <p:cNvPr id="3" name="Object 3"/>
          <p:cNvGraphicFramePr>
            <a:graphicFrameLocks noGrp="1" noChangeAspect="1"/>
          </p:cNvGraphicFramePr>
          <p:nvPr>
            <p:ph type="chart" idx="1"/>
            <p:extLst>
              <p:ext uri="{D42A27DB-BD31-4B8C-83A1-F6EECF244321}">
                <p14:modId xmlns:p14="http://schemas.microsoft.com/office/powerpoint/2010/main" val="1427114334"/>
              </p:ext>
            </p:extLst>
          </p:nvPr>
        </p:nvGraphicFramePr>
        <p:xfrm>
          <a:off x="1077913" y="1879600"/>
          <a:ext cx="7212012" cy="4013200"/>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p:cNvSpPr/>
          <p:nvPr/>
        </p:nvSpPr>
        <p:spPr>
          <a:xfrm>
            <a:off x="990600" y="5851525"/>
            <a:ext cx="7772400" cy="708025"/>
          </a:xfrm>
          <a:prstGeom prst="rect">
            <a:avLst/>
          </a:prstGeom>
        </p:spPr>
        <p:txBody>
          <a:bodyPr>
            <a:spAutoFit/>
          </a:bodyPr>
          <a:lstStyle/>
          <a:p>
            <a:pPr algn="ctr">
              <a:defRPr/>
            </a:pPr>
            <a:r>
              <a:rPr lang="fr-CA" sz="2000" b="1" kern="0" dirty="0">
                <a:latin typeface="+mn-lt"/>
                <a:ea typeface="+mj-ea"/>
                <a:cs typeface="+mj-cs"/>
              </a:rPr>
              <a:t>(</a:t>
            </a:r>
            <a:r>
              <a:rPr lang="fr-CA" sz="2000" b="1" i="1" kern="0" dirty="0">
                <a:latin typeface="+mn-lt"/>
                <a:ea typeface="+mj-ea"/>
                <a:cs typeface="+mj-cs"/>
              </a:rPr>
              <a:t>g</a:t>
            </a:r>
            <a:r>
              <a:rPr lang="fr-CA" sz="2000" b="1" kern="0" dirty="0">
                <a:latin typeface="+mn-lt"/>
                <a:ea typeface="+mj-ea"/>
                <a:cs typeface="+mj-cs"/>
              </a:rPr>
              <a:t> = .29, </a:t>
            </a:r>
            <a:r>
              <a:rPr lang="fr-CA" sz="2000" b="1" i="1" kern="0" dirty="0">
                <a:latin typeface="+mn-lt"/>
                <a:ea typeface="+mj-ea"/>
                <a:cs typeface="+mj-cs"/>
              </a:rPr>
              <a:t>p</a:t>
            </a:r>
            <a:r>
              <a:rPr lang="fr-CA" sz="2000" b="1" kern="0" dirty="0">
                <a:latin typeface="+mn-lt"/>
                <a:ea typeface="+mj-ea"/>
                <a:cs typeface="+mj-cs"/>
              </a:rPr>
              <a:t> = .096, 1-tailed;</a:t>
            </a:r>
            <a:br>
              <a:rPr lang="fr-CA" sz="2000" b="1" kern="0" dirty="0">
                <a:latin typeface="+mn-lt"/>
                <a:ea typeface="+mj-ea"/>
                <a:cs typeface="+mj-cs"/>
              </a:rPr>
            </a:br>
            <a:r>
              <a:rPr lang="fr-CA" sz="2000" b="1" kern="0" dirty="0">
                <a:latin typeface="+mn-lt"/>
                <a:ea typeface="+mj-ea"/>
                <a:cs typeface="+mj-cs"/>
              </a:rPr>
              <a:t>post-test scores </a:t>
            </a:r>
            <a:r>
              <a:rPr lang="fr-CA" sz="2000" b="1" kern="0" dirty="0" err="1">
                <a:latin typeface="+mn-lt"/>
                <a:ea typeface="+mj-ea"/>
                <a:cs typeface="+mj-cs"/>
              </a:rPr>
              <a:t>adjusted</a:t>
            </a:r>
            <a:r>
              <a:rPr lang="fr-CA" sz="2000" b="1" kern="0" dirty="0">
                <a:latin typeface="+mn-lt"/>
                <a:ea typeface="+mj-ea"/>
                <a:cs typeface="+mj-cs"/>
              </a:rPr>
              <a:t> for </a:t>
            </a:r>
            <a:r>
              <a:rPr lang="fr-CA" sz="2000" b="1" kern="0" dirty="0" err="1">
                <a:latin typeface="+mn-lt"/>
                <a:ea typeface="+mj-ea"/>
                <a:cs typeface="+mj-cs"/>
              </a:rPr>
              <a:t>pre-test</a:t>
            </a:r>
            <a:r>
              <a:rPr lang="fr-CA" sz="2000" b="1" kern="0" dirty="0">
                <a:latin typeface="+mn-lt"/>
                <a:ea typeface="+mj-ea"/>
                <a:cs typeface="+mj-cs"/>
              </a:rPr>
              <a:t> scores</a:t>
            </a:r>
            <a:endParaRPr lang="en-US" sz="2000" b="1" kern="0" dirty="0">
              <a:latin typeface="+mn-lt"/>
              <a:ea typeface="+mj-ea"/>
              <a:cs typeface="+mj-cs"/>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685800" y="152400"/>
            <a:ext cx="8305800" cy="1292225"/>
          </a:xfrm>
        </p:spPr>
        <p:txBody>
          <a:bodyPr>
            <a:normAutofit/>
          </a:bodyPr>
          <a:lstStyle/>
          <a:p>
            <a:pPr algn="ctr" eaLnBrk="1" hangingPunct="1"/>
            <a:r>
              <a:rPr lang="fr-CA" sz="3600" b="1" dirty="0" err="1" smtClean="0">
                <a:solidFill>
                  <a:srgbClr val="0070C0"/>
                </a:solidFill>
              </a:rPr>
              <a:t>Spelling</a:t>
            </a:r>
            <a:r>
              <a:rPr lang="fr-CA" sz="3600" b="1" dirty="0" smtClean="0">
                <a:solidFill>
                  <a:srgbClr val="0070C0"/>
                </a:solidFill>
              </a:rPr>
              <a:t>: </a:t>
            </a:r>
            <a:r>
              <a:rPr lang="fr-CA" sz="3600" b="1" dirty="0" smtClean="0">
                <a:solidFill>
                  <a:schemeClr val="accent1"/>
                </a:solidFill>
              </a:rPr>
              <a:t/>
            </a:r>
            <a:br>
              <a:rPr lang="fr-CA" sz="3600" b="1" dirty="0" smtClean="0">
                <a:solidFill>
                  <a:schemeClr val="accent1"/>
                </a:solidFill>
              </a:rPr>
            </a:br>
            <a:r>
              <a:rPr lang="fr-CA" sz="3600" b="1" dirty="0" err="1" smtClean="0">
                <a:solidFill>
                  <a:schemeClr val="accent1"/>
                </a:solidFill>
              </a:rPr>
              <a:t>Results</a:t>
            </a:r>
            <a:r>
              <a:rPr lang="fr-CA" sz="3600" b="1" dirty="0" smtClean="0">
                <a:solidFill>
                  <a:schemeClr val="accent1"/>
                </a:solidFill>
              </a:rPr>
              <a:t> at </a:t>
            </a:r>
            <a:r>
              <a:rPr lang="fr-CA" sz="3600" b="1" dirty="0" err="1" smtClean="0">
                <a:solidFill>
                  <a:schemeClr val="accent1"/>
                </a:solidFill>
              </a:rPr>
              <a:t>post-test</a:t>
            </a:r>
            <a:r>
              <a:rPr lang="fr-CA" sz="3600" b="1" dirty="0" smtClean="0">
                <a:solidFill>
                  <a:schemeClr val="accent1"/>
                </a:solidFill>
              </a:rPr>
              <a:t> (</a:t>
            </a:r>
            <a:r>
              <a:rPr lang="fr-CA" sz="3600" b="1" i="1" dirty="0" smtClean="0">
                <a:solidFill>
                  <a:schemeClr val="accent1"/>
                </a:solidFill>
              </a:rPr>
              <a:t>N</a:t>
            </a:r>
            <a:r>
              <a:rPr lang="fr-CA" sz="3600" b="1" dirty="0" smtClean="0">
                <a:solidFill>
                  <a:schemeClr val="accent1"/>
                </a:solidFill>
              </a:rPr>
              <a:t> = 64)</a:t>
            </a:r>
            <a:endParaRPr lang="en-US" sz="3600" b="1" dirty="0" smtClean="0">
              <a:solidFill>
                <a:schemeClr val="accent1"/>
              </a:solidFill>
            </a:endParaRPr>
          </a:p>
        </p:txBody>
      </p:sp>
      <p:graphicFrame>
        <p:nvGraphicFramePr>
          <p:cNvPr id="3" name="Object 3"/>
          <p:cNvGraphicFramePr>
            <a:graphicFrameLocks noGrp="1" noChangeAspect="1"/>
          </p:cNvGraphicFramePr>
          <p:nvPr>
            <p:ph type="chart" idx="1"/>
            <p:extLst>
              <p:ext uri="{D42A27DB-BD31-4B8C-83A1-F6EECF244321}">
                <p14:modId xmlns:p14="http://schemas.microsoft.com/office/powerpoint/2010/main" val="2848910888"/>
              </p:ext>
            </p:extLst>
          </p:nvPr>
        </p:nvGraphicFramePr>
        <p:xfrm>
          <a:off x="1117600" y="1879600"/>
          <a:ext cx="7212013" cy="4013200"/>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p:cNvSpPr/>
          <p:nvPr/>
        </p:nvSpPr>
        <p:spPr>
          <a:xfrm>
            <a:off x="720725" y="5848350"/>
            <a:ext cx="7889875" cy="708025"/>
          </a:xfrm>
          <a:prstGeom prst="rect">
            <a:avLst/>
          </a:prstGeom>
        </p:spPr>
        <p:txBody>
          <a:bodyPr>
            <a:spAutoFit/>
          </a:bodyPr>
          <a:lstStyle/>
          <a:p>
            <a:pPr algn="ctr">
              <a:defRPr/>
            </a:pPr>
            <a:r>
              <a:rPr lang="fr-CA" sz="2000" b="1" kern="0" dirty="0">
                <a:latin typeface="+mn-lt"/>
                <a:ea typeface="+mj-ea"/>
                <a:cs typeface="+mj-cs"/>
              </a:rPr>
              <a:t>(</a:t>
            </a:r>
            <a:r>
              <a:rPr lang="fr-CA" sz="2000" b="1" i="1" kern="0" dirty="0">
                <a:latin typeface="+mn-lt"/>
                <a:ea typeface="+mj-ea"/>
                <a:cs typeface="+mj-cs"/>
              </a:rPr>
              <a:t>g</a:t>
            </a:r>
            <a:r>
              <a:rPr lang="fr-CA" sz="2000" b="1" kern="0" dirty="0">
                <a:latin typeface="+mn-lt"/>
                <a:ea typeface="+mj-ea"/>
                <a:cs typeface="+mj-cs"/>
              </a:rPr>
              <a:t> = -.08, </a:t>
            </a:r>
            <a:r>
              <a:rPr lang="fr-CA" sz="2000" b="1" i="1" kern="0" dirty="0">
                <a:latin typeface="+mn-lt"/>
                <a:ea typeface="+mj-ea"/>
                <a:cs typeface="+mj-cs"/>
              </a:rPr>
              <a:t>p</a:t>
            </a:r>
            <a:r>
              <a:rPr lang="fr-CA" sz="2000" b="1" kern="0" dirty="0">
                <a:latin typeface="+mn-lt"/>
                <a:ea typeface="+mj-ea"/>
                <a:cs typeface="+mj-cs"/>
              </a:rPr>
              <a:t> = .37, 2-tailed, </a:t>
            </a:r>
            <a:r>
              <a:rPr lang="fr-CA" sz="2000" b="1" i="1" kern="0" dirty="0">
                <a:latin typeface="+mn-lt"/>
                <a:ea typeface="+mj-ea"/>
                <a:cs typeface="+mj-cs"/>
              </a:rPr>
              <a:t>ns</a:t>
            </a:r>
            <a:r>
              <a:rPr lang="fr-CA" sz="2000" b="1" kern="0" dirty="0">
                <a:latin typeface="+mn-lt"/>
                <a:ea typeface="+mj-ea"/>
                <a:cs typeface="+mj-cs"/>
              </a:rPr>
              <a:t>;</a:t>
            </a:r>
            <a:r>
              <a:rPr lang="fr-CA" sz="2000" b="1" i="1" kern="0" dirty="0">
                <a:latin typeface="+mn-lt"/>
                <a:ea typeface="+mj-ea"/>
                <a:cs typeface="+mj-cs"/>
              </a:rPr>
              <a:t/>
            </a:r>
            <a:br>
              <a:rPr lang="fr-CA" sz="2000" b="1" i="1" kern="0" dirty="0">
                <a:latin typeface="+mn-lt"/>
                <a:ea typeface="+mj-ea"/>
                <a:cs typeface="+mj-cs"/>
              </a:rPr>
            </a:br>
            <a:r>
              <a:rPr lang="fr-CA" sz="2000" b="1" kern="0" dirty="0">
                <a:latin typeface="+mn-lt"/>
                <a:ea typeface="+mj-ea"/>
                <a:cs typeface="+mj-cs"/>
              </a:rPr>
              <a:t>post-test scores </a:t>
            </a:r>
            <a:r>
              <a:rPr lang="fr-CA" sz="2000" b="1" kern="0" dirty="0" err="1">
                <a:latin typeface="+mn-lt"/>
                <a:ea typeface="+mj-ea"/>
                <a:cs typeface="+mj-cs"/>
              </a:rPr>
              <a:t>adjusted</a:t>
            </a:r>
            <a:r>
              <a:rPr lang="fr-CA" sz="2000" b="1" kern="0" dirty="0">
                <a:latin typeface="+mn-lt"/>
                <a:ea typeface="+mj-ea"/>
                <a:cs typeface="+mj-cs"/>
              </a:rPr>
              <a:t> for </a:t>
            </a:r>
            <a:r>
              <a:rPr lang="fr-CA" sz="2000" b="1" kern="0" dirty="0" err="1">
                <a:latin typeface="+mn-lt"/>
                <a:ea typeface="+mj-ea"/>
                <a:cs typeface="+mj-cs"/>
              </a:rPr>
              <a:t>pre-test</a:t>
            </a:r>
            <a:r>
              <a:rPr lang="fr-CA" sz="2000" b="1" kern="0" dirty="0">
                <a:latin typeface="+mn-lt"/>
                <a:ea typeface="+mj-ea"/>
                <a:cs typeface="+mj-cs"/>
              </a:rPr>
              <a:t> scores)</a:t>
            </a:r>
            <a:endParaRPr lang="en-US" sz="2000" b="1" kern="0" dirty="0">
              <a:latin typeface="+mn-lt"/>
              <a:ea typeface="+mj-ea"/>
              <a:cs typeface="+mj-cs"/>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609600" y="152400"/>
            <a:ext cx="8382000" cy="1292225"/>
          </a:xfrm>
        </p:spPr>
        <p:txBody>
          <a:bodyPr>
            <a:normAutofit/>
          </a:bodyPr>
          <a:lstStyle/>
          <a:p>
            <a:pPr algn="ctr" eaLnBrk="1" hangingPunct="1"/>
            <a:r>
              <a:rPr lang="fr-CA" sz="3600" b="1" dirty="0" smtClean="0">
                <a:solidFill>
                  <a:schemeClr val="accent1"/>
                </a:solidFill>
              </a:rPr>
              <a:t>WRAT4 </a:t>
            </a:r>
            <a:r>
              <a:rPr lang="fr-CA" sz="3600" b="1" dirty="0" smtClean="0">
                <a:solidFill>
                  <a:srgbClr val="0070C0"/>
                </a:solidFill>
              </a:rPr>
              <a:t>Math Computation:</a:t>
            </a:r>
            <a:br>
              <a:rPr lang="fr-CA" sz="3600" b="1" dirty="0" smtClean="0">
                <a:solidFill>
                  <a:srgbClr val="0070C0"/>
                </a:solidFill>
              </a:rPr>
            </a:br>
            <a:r>
              <a:rPr lang="fr-CA" sz="3600" b="1" dirty="0" err="1" smtClean="0">
                <a:solidFill>
                  <a:schemeClr val="accent1"/>
                </a:solidFill>
              </a:rPr>
              <a:t>Results</a:t>
            </a:r>
            <a:r>
              <a:rPr lang="fr-CA" sz="3600" b="1" dirty="0" smtClean="0">
                <a:solidFill>
                  <a:schemeClr val="accent1"/>
                </a:solidFill>
              </a:rPr>
              <a:t> at </a:t>
            </a:r>
            <a:r>
              <a:rPr lang="fr-CA" sz="3600" b="1" dirty="0" err="1" smtClean="0">
                <a:solidFill>
                  <a:schemeClr val="accent1"/>
                </a:solidFill>
              </a:rPr>
              <a:t>post-test</a:t>
            </a:r>
            <a:r>
              <a:rPr lang="fr-CA" sz="3600" b="1" dirty="0" smtClean="0">
                <a:solidFill>
                  <a:schemeClr val="accent1"/>
                </a:solidFill>
              </a:rPr>
              <a:t> (</a:t>
            </a:r>
            <a:r>
              <a:rPr lang="fr-CA" sz="3600" b="1" i="1" dirty="0" smtClean="0">
                <a:solidFill>
                  <a:schemeClr val="accent1"/>
                </a:solidFill>
              </a:rPr>
              <a:t>N</a:t>
            </a:r>
            <a:r>
              <a:rPr lang="fr-CA" sz="3600" b="1" dirty="0" smtClean="0">
                <a:solidFill>
                  <a:schemeClr val="accent1"/>
                </a:solidFill>
              </a:rPr>
              <a:t> = 64)</a:t>
            </a:r>
            <a:endParaRPr lang="en-US" sz="3600" b="1" dirty="0" smtClean="0">
              <a:solidFill>
                <a:schemeClr val="accent1"/>
              </a:solidFill>
            </a:endParaRPr>
          </a:p>
        </p:txBody>
      </p:sp>
      <p:graphicFrame>
        <p:nvGraphicFramePr>
          <p:cNvPr id="3" name="Object 3"/>
          <p:cNvGraphicFramePr>
            <a:graphicFrameLocks noGrp="1" noChangeAspect="1"/>
          </p:cNvGraphicFramePr>
          <p:nvPr>
            <p:ph type="chart" idx="1"/>
            <p:extLst>
              <p:ext uri="{D42A27DB-BD31-4B8C-83A1-F6EECF244321}">
                <p14:modId xmlns:p14="http://schemas.microsoft.com/office/powerpoint/2010/main" val="3889243998"/>
              </p:ext>
            </p:extLst>
          </p:nvPr>
        </p:nvGraphicFramePr>
        <p:xfrm>
          <a:off x="1117600" y="1879600"/>
          <a:ext cx="7212013" cy="4013200"/>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p:cNvSpPr/>
          <p:nvPr/>
        </p:nvSpPr>
        <p:spPr>
          <a:xfrm>
            <a:off x="1066800" y="5943600"/>
            <a:ext cx="7772400" cy="708025"/>
          </a:xfrm>
          <a:prstGeom prst="rect">
            <a:avLst/>
          </a:prstGeom>
        </p:spPr>
        <p:txBody>
          <a:bodyPr>
            <a:spAutoFit/>
          </a:bodyPr>
          <a:lstStyle/>
          <a:p>
            <a:pPr algn="ctr">
              <a:defRPr/>
            </a:pPr>
            <a:r>
              <a:rPr lang="fr-CA" sz="2000" b="1" kern="0" dirty="0">
                <a:latin typeface="+mn-lt"/>
                <a:ea typeface="+mj-ea"/>
                <a:cs typeface="+mj-cs"/>
              </a:rPr>
              <a:t>(</a:t>
            </a:r>
            <a:r>
              <a:rPr lang="fr-CA" sz="2000" b="1" i="1" kern="0" dirty="0">
                <a:latin typeface="+mn-lt"/>
                <a:ea typeface="+mj-ea"/>
                <a:cs typeface="+mj-cs"/>
              </a:rPr>
              <a:t>g</a:t>
            </a:r>
            <a:r>
              <a:rPr lang="fr-CA" sz="2000" b="1" kern="0" dirty="0">
                <a:latin typeface="+mn-lt"/>
                <a:ea typeface="+mj-ea"/>
                <a:cs typeface="+mj-cs"/>
              </a:rPr>
              <a:t> = .46, </a:t>
            </a:r>
            <a:r>
              <a:rPr lang="fr-CA" sz="2000" b="1" i="1" kern="0" dirty="0">
                <a:latin typeface="+mn-lt"/>
                <a:ea typeface="+mj-ea"/>
                <a:cs typeface="+mj-cs"/>
              </a:rPr>
              <a:t>p</a:t>
            </a:r>
            <a:r>
              <a:rPr lang="fr-CA" sz="2000" b="1" kern="0" dirty="0">
                <a:latin typeface="+mn-lt"/>
                <a:ea typeface="+mj-ea"/>
                <a:cs typeface="+mj-cs"/>
              </a:rPr>
              <a:t> = .009, 1-tailed;</a:t>
            </a:r>
            <a:br>
              <a:rPr lang="fr-CA" sz="2000" b="1" kern="0" dirty="0">
                <a:latin typeface="+mn-lt"/>
                <a:ea typeface="+mj-ea"/>
                <a:cs typeface="+mj-cs"/>
              </a:rPr>
            </a:br>
            <a:r>
              <a:rPr lang="fr-CA" sz="2000" b="1" kern="0" dirty="0">
                <a:latin typeface="+mn-lt"/>
                <a:ea typeface="+mj-ea"/>
                <a:cs typeface="+mj-cs"/>
              </a:rPr>
              <a:t>post-test scores </a:t>
            </a:r>
            <a:r>
              <a:rPr lang="fr-CA" sz="2000" b="1" kern="0" dirty="0" err="1">
                <a:latin typeface="+mn-lt"/>
                <a:ea typeface="+mj-ea"/>
                <a:cs typeface="+mj-cs"/>
              </a:rPr>
              <a:t>adjusted</a:t>
            </a:r>
            <a:r>
              <a:rPr lang="fr-CA" sz="2000" b="1" kern="0" dirty="0">
                <a:latin typeface="+mn-lt"/>
                <a:ea typeface="+mj-ea"/>
                <a:cs typeface="+mj-cs"/>
              </a:rPr>
              <a:t> for </a:t>
            </a:r>
            <a:r>
              <a:rPr lang="fr-CA" sz="2000" b="1" kern="0" dirty="0" err="1">
                <a:latin typeface="+mn-lt"/>
                <a:ea typeface="+mj-ea"/>
                <a:cs typeface="+mj-cs"/>
              </a:rPr>
              <a:t>pre-test</a:t>
            </a:r>
            <a:r>
              <a:rPr lang="fr-CA" sz="2000" b="1" kern="0" dirty="0">
                <a:latin typeface="+mn-lt"/>
                <a:ea typeface="+mj-ea"/>
                <a:cs typeface="+mj-cs"/>
              </a:rPr>
              <a:t> scores)</a:t>
            </a:r>
            <a:endParaRPr lang="en-US" sz="2000" b="1" kern="0" dirty="0">
              <a:latin typeface="+mn-lt"/>
              <a:ea typeface="+mj-ea"/>
              <a:cs typeface="+mj-cs"/>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381000"/>
            <a:ext cx="7815263" cy="914400"/>
          </a:xfrm>
          <a:noFill/>
        </p:spPr>
        <p:txBody>
          <a:bodyPr>
            <a:normAutofit/>
          </a:bodyPr>
          <a:lstStyle/>
          <a:p>
            <a:pPr algn="ctr" eaLnBrk="1" hangingPunct="1"/>
            <a:r>
              <a:rPr lang="fr-CA" sz="3600" b="1" dirty="0" err="1" smtClean="0">
                <a:solidFill>
                  <a:schemeClr val="accent1"/>
                </a:solidFill>
              </a:rPr>
              <a:t>Summary</a:t>
            </a:r>
            <a:r>
              <a:rPr lang="fr-CA" sz="3600" b="1" dirty="0" smtClean="0">
                <a:solidFill>
                  <a:schemeClr val="accent1"/>
                </a:solidFill>
              </a:rPr>
              <a:t> </a:t>
            </a:r>
            <a:r>
              <a:rPr lang="fr-CA" sz="3600" b="1" dirty="0" err="1" smtClean="0">
                <a:solidFill>
                  <a:schemeClr val="accent1"/>
                </a:solidFill>
              </a:rPr>
              <a:t>regarding</a:t>
            </a:r>
            <a:r>
              <a:rPr lang="fr-CA" sz="3600" b="1" dirty="0" smtClean="0">
                <a:solidFill>
                  <a:schemeClr val="accent1"/>
                </a:solidFill>
              </a:rPr>
              <a:t> question 1</a:t>
            </a:r>
            <a:endParaRPr lang="en-US" sz="3600" b="1" dirty="0" smtClean="0">
              <a:solidFill>
                <a:schemeClr val="accent1"/>
              </a:solidFill>
            </a:endParaRPr>
          </a:p>
        </p:txBody>
      </p:sp>
      <p:sp>
        <p:nvSpPr>
          <p:cNvPr id="58371" name="Rectangle 4"/>
          <p:cNvSpPr>
            <a:spLocks noGrp="1" noChangeArrowheads="1"/>
          </p:cNvSpPr>
          <p:nvPr>
            <p:ph type="body" idx="1"/>
          </p:nvPr>
        </p:nvSpPr>
        <p:spPr>
          <a:xfrm>
            <a:off x="179388" y="1268760"/>
            <a:ext cx="8641084" cy="5236815"/>
          </a:xfrm>
        </p:spPr>
        <p:txBody>
          <a:bodyPr/>
          <a:lstStyle/>
          <a:p>
            <a:pPr eaLnBrk="1" hangingPunct="1">
              <a:lnSpc>
                <a:spcPct val="80000"/>
              </a:lnSpc>
            </a:pPr>
            <a:r>
              <a:rPr lang="fr-CA" sz="2400" dirty="0" err="1" smtClean="0"/>
              <a:t>Tutoring</a:t>
            </a:r>
            <a:r>
              <a:rPr lang="fr-CA" sz="2400" dirty="0" smtClean="0"/>
              <a:t> </a:t>
            </a:r>
            <a:r>
              <a:rPr lang="fr-CA" sz="2400" dirty="0" err="1" smtClean="0"/>
              <a:t>produced</a:t>
            </a:r>
            <a:r>
              <a:rPr lang="fr-CA" sz="2400" dirty="0" smtClean="0"/>
              <a:t> </a:t>
            </a:r>
            <a:r>
              <a:rPr lang="fr-CA" sz="2400" dirty="0" err="1" smtClean="0"/>
              <a:t>statistically</a:t>
            </a:r>
            <a:r>
              <a:rPr lang="fr-CA" sz="2400" dirty="0" smtClean="0"/>
              <a:t> </a:t>
            </a:r>
            <a:r>
              <a:rPr lang="fr-CA" sz="2400" dirty="0" err="1" smtClean="0"/>
              <a:t>significant</a:t>
            </a:r>
            <a:r>
              <a:rPr lang="fr-CA" sz="2400" dirty="0" smtClean="0"/>
              <a:t> </a:t>
            </a:r>
            <a:r>
              <a:rPr lang="fr-CA" sz="2400" u="sng" dirty="0" smtClean="0"/>
              <a:t>and</a:t>
            </a:r>
            <a:r>
              <a:rPr lang="fr-CA" sz="2400" dirty="0" smtClean="0"/>
              <a:t> </a:t>
            </a:r>
            <a:r>
              <a:rPr lang="fr-CA" sz="2400" dirty="0" err="1" smtClean="0"/>
              <a:t>substantively</a:t>
            </a:r>
            <a:r>
              <a:rPr lang="fr-CA" sz="2400" dirty="0" smtClean="0"/>
              <a:t> important gains in:</a:t>
            </a:r>
          </a:p>
          <a:p>
            <a:pPr lvl="1" eaLnBrk="1" hangingPunct="1">
              <a:lnSpc>
                <a:spcPct val="80000"/>
              </a:lnSpc>
            </a:pPr>
            <a:r>
              <a:rPr lang="fr-CA" sz="2400" b="1" dirty="0" smtClean="0">
                <a:cs typeface="Verdana" pitchFamily="34" charset="0"/>
              </a:rPr>
              <a:t>Reading (Sent. </a:t>
            </a:r>
            <a:r>
              <a:rPr lang="fr-CA" sz="2400" b="1" dirty="0" err="1" smtClean="0">
                <a:cs typeface="Verdana" pitchFamily="34" charset="0"/>
              </a:rPr>
              <a:t>Comprehension</a:t>
            </a:r>
            <a:r>
              <a:rPr lang="fr-CA" sz="2400" b="1" dirty="0" smtClean="0">
                <a:cs typeface="Verdana" pitchFamily="34" charset="0"/>
              </a:rPr>
              <a:t>): 	</a:t>
            </a:r>
            <a:r>
              <a:rPr lang="fr-CA" sz="2400" b="1" i="1" dirty="0" smtClean="0">
                <a:cs typeface="Verdana" pitchFamily="34" charset="0"/>
              </a:rPr>
              <a:t>g </a:t>
            </a:r>
            <a:r>
              <a:rPr lang="fr-CA" sz="2400" b="1" dirty="0" smtClean="0">
                <a:cs typeface="Verdana" pitchFamily="34" charset="0"/>
              </a:rPr>
              <a:t>= 0.38</a:t>
            </a:r>
            <a:endParaRPr lang="fr-CA" sz="2400" dirty="0" smtClean="0">
              <a:cs typeface="Verdana" pitchFamily="34" charset="0"/>
            </a:endParaRPr>
          </a:p>
          <a:p>
            <a:pPr lvl="1" eaLnBrk="1" hangingPunct="1">
              <a:lnSpc>
                <a:spcPct val="80000"/>
              </a:lnSpc>
            </a:pPr>
            <a:r>
              <a:rPr lang="fr-CA" sz="2400" b="1" dirty="0" smtClean="0">
                <a:cs typeface="Verdana" pitchFamily="34" charset="0"/>
              </a:rPr>
              <a:t>Reading (Reading Composite): 	</a:t>
            </a:r>
            <a:r>
              <a:rPr lang="fr-CA" sz="2400" b="1" i="1" dirty="0" smtClean="0">
                <a:cs typeface="Verdana" pitchFamily="34" charset="0"/>
              </a:rPr>
              <a:t>g</a:t>
            </a:r>
            <a:r>
              <a:rPr lang="fr-CA" sz="2400" b="1" dirty="0" smtClean="0">
                <a:cs typeface="Verdana" pitchFamily="34" charset="0"/>
              </a:rPr>
              <a:t> = 0.29</a:t>
            </a:r>
          </a:p>
          <a:p>
            <a:pPr lvl="1" eaLnBrk="1" hangingPunct="1">
              <a:lnSpc>
                <a:spcPct val="80000"/>
              </a:lnSpc>
            </a:pPr>
            <a:r>
              <a:rPr lang="fr-CA" sz="2400" b="1" dirty="0" smtClean="0">
                <a:cs typeface="Verdana" pitchFamily="34" charset="0"/>
              </a:rPr>
              <a:t>Math (Math Computation): 		</a:t>
            </a:r>
            <a:r>
              <a:rPr lang="fr-CA" sz="2400" b="1" i="1" dirty="0" smtClean="0">
                <a:cs typeface="Verdana" pitchFamily="34" charset="0"/>
              </a:rPr>
              <a:t>g </a:t>
            </a:r>
            <a:r>
              <a:rPr lang="fr-CA" sz="2400" b="1" dirty="0" smtClean="0">
                <a:cs typeface="Verdana" pitchFamily="34" charset="0"/>
              </a:rPr>
              <a:t>= 0.46</a:t>
            </a:r>
          </a:p>
          <a:p>
            <a:pPr eaLnBrk="1" hangingPunct="1"/>
            <a:r>
              <a:rPr lang="fr-CA" sz="2400" dirty="0" err="1" smtClean="0"/>
              <a:t>Effect</a:t>
            </a:r>
            <a:r>
              <a:rPr lang="fr-CA" sz="2400" dirty="0" smtClean="0"/>
              <a:t> sizes </a:t>
            </a:r>
            <a:r>
              <a:rPr lang="fr-CA" sz="2400" dirty="0" err="1" smtClean="0"/>
              <a:t>were</a:t>
            </a:r>
            <a:r>
              <a:rPr lang="fr-CA" sz="2400" dirty="0" smtClean="0"/>
              <a:t> about as large as </a:t>
            </a:r>
            <a:r>
              <a:rPr lang="fr-CA" sz="2400" dirty="0" err="1" smtClean="0"/>
              <a:t>effects</a:t>
            </a:r>
            <a:r>
              <a:rPr lang="fr-CA" sz="2400" dirty="0" smtClean="0"/>
              <a:t> of </a:t>
            </a:r>
            <a:r>
              <a:rPr lang="fr-CA" sz="2400" dirty="0" err="1" smtClean="0"/>
              <a:t>tutoring</a:t>
            </a:r>
            <a:r>
              <a:rPr lang="fr-CA" sz="2400" dirty="0" smtClean="0"/>
              <a:t> </a:t>
            </a:r>
            <a:r>
              <a:rPr lang="fr-CA" sz="2400" dirty="0" err="1" smtClean="0"/>
              <a:t>with</a:t>
            </a:r>
            <a:r>
              <a:rPr lang="fr-CA" sz="2400" dirty="0" smtClean="0"/>
              <a:t> </a:t>
            </a:r>
            <a:r>
              <a:rPr lang="fr-CA" sz="2400" dirty="0" err="1" smtClean="0"/>
              <a:t>students</a:t>
            </a:r>
            <a:r>
              <a:rPr lang="fr-CA" sz="2400" dirty="0" smtClean="0"/>
              <a:t> in </a:t>
            </a:r>
            <a:r>
              <a:rPr lang="fr-CA" sz="2400" dirty="0" err="1" smtClean="0"/>
              <a:t>general</a:t>
            </a:r>
            <a:r>
              <a:rPr lang="fr-CA" sz="2400" dirty="0" smtClean="0"/>
              <a:t> population</a:t>
            </a:r>
          </a:p>
          <a:p>
            <a:pPr eaLnBrk="1" hangingPunct="1"/>
            <a:r>
              <a:rPr lang="fr-CA" sz="2400" dirty="0" smtClean="0"/>
              <a:t>Foster-parent </a:t>
            </a:r>
            <a:r>
              <a:rPr lang="fr-CA" sz="2400" dirty="0" err="1" smtClean="0"/>
              <a:t>tutors</a:t>
            </a:r>
            <a:r>
              <a:rPr lang="fr-CA" sz="2400" dirty="0" smtClean="0"/>
              <a:t> </a:t>
            </a:r>
            <a:r>
              <a:rPr lang="fr-CA" sz="2400" dirty="0" err="1" smtClean="0"/>
              <a:t>had</a:t>
            </a:r>
            <a:r>
              <a:rPr lang="fr-CA" sz="2400" dirty="0" smtClean="0"/>
              <a:t> </a:t>
            </a:r>
            <a:r>
              <a:rPr lang="fr-CA" sz="2400" dirty="0" err="1" smtClean="0"/>
              <a:t>mostly</a:t>
            </a:r>
            <a:r>
              <a:rPr lang="fr-CA" sz="2400" dirty="0" smtClean="0"/>
              <a:t> </a:t>
            </a:r>
            <a:r>
              <a:rPr lang="fr-CA" sz="2400" dirty="0" err="1" smtClean="0"/>
              <a:t>favourable</a:t>
            </a:r>
            <a:r>
              <a:rPr lang="fr-CA" sz="2400" dirty="0" smtClean="0"/>
              <a:t> attitude </a:t>
            </a:r>
            <a:r>
              <a:rPr lang="fr-CA" sz="2400" dirty="0" err="1" smtClean="0"/>
              <a:t>regarding</a:t>
            </a:r>
            <a:r>
              <a:rPr lang="fr-CA" sz="2400" dirty="0" smtClean="0"/>
              <a:t> the direct-instruction </a:t>
            </a:r>
            <a:r>
              <a:rPr lang="fr-CA" sz="2400" dirty="0" err="1" smtClean="0"/>
              <a:t>tutoring</a:t>
            </a:r>
            <a:r>
              <a:rPr lang="fr-CA" sz="2400" dirty="0" smtClean="0"/>
              <a:t> </a:t>
            </a:r>
            <a:r>
              <a:rPr lang="fr-CA" sz="2400" dirty="0" err="1" smtClean="0"/>
              <a:t>method</a:t>
            </a:r>
            <a:r>
              <a:rPr lang="fr-CA" sz="2400" dirty="0" smtClean="0"/>
              <a:t> </a:t>
            </a:r>
            <a:r>
              <a:rPr lang="fr-CA" sz="2400" dirty="0" err="1" smtClean="0"/>
              <a:t>used</a:t>
            </a:r>
            <a:r>
              <a:rPr lang="fr-CA" sz="2400" dirty="0" smtClean="0"/>
              <a:t>:</a:t>
            </a:r>
          </a:p>
          <a:p>
            <a:pPr lvl="1" eaLnBrk="1" hangingPunct="1">
              <a:lnSpc>
                <a:spcPct val="80000"/>
              </a:lnSpc>
            </a:pPr>
            <a:r>
              <a:rPr lang="fr-CA" sz="2400" dirty="0" smtClean="0"/>
              <a:t> 79% </a:t>
            </a:r>
            <a:r>
              <a:rPr lang="fr-CA" sz="2400" dirty="0" err="1" smtClean="0"/>
              <a:t>would</a:t>
            </a:r>
            <a:r>
              <a:rPr lang="fr-CA" sz="2400" dirty="0" smtClean="0"/>
              <a:t> </a:t>
            </a:r>
            <a:r>
              <a:rPr lang="fr-CA" sz="2400" dirty="0" err="1" smtClean="0"/>
              <a:t>recommend</a:t>
            </a:r>
            <a:r>
              <a:rPr lang="fr-CA" sz="2400" dirty="0" smtClean="0"/>
              <a:t> </a:t>
            </a:r>
            <a:r>
              <a:rPr lang="fr-CA" sz="2400" dirty="0" err="1" smtClean="0"/>
              <a:t>it</a:t>
            </a:r>
            <a:r>
              <a:rPr lang="fr-CA" sz="2400" dirty="0" smtClean="0"/>
              <a:t>, </a:t>
            </a:r>
            <a:r>
              <a:rPr lang="fr-CA" sz="2400" dirty="0" err="1" smtClean="0"/>
              <a:t>without</a:t>
            </a:r>
            <a:r>
              <a:rPr lang="fr-CA" sz="2400" dirty="0" smtClean="0"/>
              <a:t> </a:t>
            </a:r>
            <a:r>
              <a:rPr lang="fr-CA" sz="2400" dirty="0" err="1" smtClean="0"/>
              <a:t>hesitation</a:t>
            </a:r>
            <a:endParaRPr lang="fr-CA" sz="2400" dirty="0" smtClean="0"/>
          </a:p>
          <a:p>
            <a:pPr lvl="1" eaLnBrk="1" hangingPunct="1">
              <a:lnSpc>
                <a:spcPct val="80000"/>
              </a:lnSpc>
            </a:pPr>
            <a:r>
              <a:rPr lang="fr-CA" sz="2400" dirty="0"/>
              <a:t> </a:t>
            </a:r>
            <a:r>
              <a:rPr lang="fr-CA" sz="2400" dirty="0" smtClean="0"/>
              <a:t>14% </a:t>
            </a:r>
            <a:r>
              <a:rPr lang="fr-CA" sz="2400" dirty="0" err="1" smtClean="0"/>
              <a:t>would</a:t>
            </a:r>
            <a:r>
              <a:rPr lang="fr-CA" sz="2400" dirty="0" smtClean="0"/>
              <a:t> </a:t>
            </a:r>
            <a:r>
              <a:rPr lang="fr-CA" sz="2400" dirty="0" err="1" smtClean="0"/>
              <a:t>recommend</a:t>
            </a:r>
            <a:r>
              <a:rPr lang="fr-CA" sz="2400" dirty="0" smtClean="0"/>
              <a:t> </a:t>
            </a:r>
            <a:r>
              <a:rPr lang="fr-CA" sz="2400" dirty="0" err="1" smtClean="0"/>
              <a:t>it</a:t>
            </a:r>
            <a:r>
              <a:rPr lang="fr-CA" sz="2400" dirty="0" smtClean="0"/>
              <a:t>, </a:t>
            </a:r>
            <a:r>
              <a:rPr lang="fr-CA" sz="2400" dirty="0" err="1" smtClean="0"/>
              <a:t>with</a:t>
            </a:r>
            <a:r>
              <a:rPr lang="fr-CA" sz="2400" dirty="0" smtClean="0"/>
              <a:t> </a:t>
            </a:r>
            <a:r>
              <a:rPr lang="fr-CA" sz="2400" dirty="0" err="1" smtClean="0"/>
              <a:t>some</a:t>
            </a:r>
            <a:r>
              <a:rPr lang="fr-CA" sz="2400" dirty="0" smtClean="0"/>
              <a:t> </a:t>
            </a:r>
            <a:r>
              <a:rPr lang="fr-CA" sz="2400" dirty="0" err="1" smtClean="0"/>
              <a:t>hesitation</a:t>
            </a:r>
            <a:endParaRPr lang="fr-CA" sz="2400" dirty="0" smtClean="0"/>
          </a:p>
          <a:p>
            <a:pPr lvl="1" eaLnBrk="1" hangingPunct="1">
              <a:lnSpc>
                <a:spcPct val="80000"/>
              </a:lnSpc>
            </a:pPr>
            <a:r>
              <a:rPr lang="fr-CA" sz="2400" dirty="0" smtClean="0"/>
              <a:t>   7% </a:t>
            </a:r>
            <a:r>
              <a:rPr lang="fr-CA" sz="2400" dirty="0" err="1" smtClean="0"/>
              <a:t>would</a:t>
            </a:r>
            <a:r>
              <a:rPr lang="fr-CA" sz="2400" dirty="0" smtClean="0"/>
              <a:t> not </a:t>
            </a:r>
            <a:r>
              <a:rPr lang="fr-CA" sz="2400" dirty="0" err="1" smtClean="0"/>
              <a:t>recommend</a:t>
            </a:r>
            <a:r>
              <a:rPr lang="fr-CA" sz="2400" dirty="0" smtClean="0"/>
              <a:t> </a:t>
            </a:r>
            <a:r>
              <a:rPr lang="fr-CA" sz="2400" dirty="0" err="1" smtClean="0"/>
              <a:t>it</a:t>
            </a:r>
            <a:endParaRPr lang="fr-CA" sz="2400" dirty="0" smtClean="0"/>
          </a:p>
          <a:p>
            <a:pPr eaLnBrk="1" hangingPunct="1">
              <a:lnSpc>
                <a:spcPct val="80000"/>
              </a:lnSpc>
              <a:buFont typeface="Wingdings" pitchFamily="2" charset="2"/>
              <a:buNone/>
            </a:pPr>
            <a:endParaRPr lang="fr-CA" sz="2400" dirty="0" smtClean="0"/>
          </a:p>
          <a:p>
            <a:pPr eaLnBrk="1" hangingPunct="1">
              <a:lnSpc>
                <a:spcPct val="80000"/>
              </a:lnSpc>
              <a:buFont typeface="Wingdings" pitchFamily="2" charset="2"/>
              <a:buNone/>
            </a:pPr>
            <a:endParaRPr lang="fr-CA" sz="2400" dirty="0" smtClean="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body" idx="1"/>
          </p:nvPr>
        </p:nvSpPr>
        <p:spPr>
          <a:xfrm>
            <a:off x="323850" y="1341438"/>
            <a:ext cx="8667750" cy="5327650"/>
          </a:xfrm>
        </p:spPr>
        <p:txBody>
          <a:bodyPr/>
          <a:lstStyle/>
          <a:p>
            <a:pPr>
              <a:defRPr/>
            </a:pPr>
            <a:r>
              <a:rPr lang="fr-CA" sz="3200" b="1" dirty="0" smtClean="0"/>
              <a:t>Question no. 2:</a:t>
            </a:r>
            <a:endParaRPr lang="fr-CA" sz="3200" dirty="0"/>
          </a:p>
          <a:p>
            <a:pPr marL="457200" lvl="1" indent="0">
              <a:buFontTx/>
              <a:buNone/>
              <a:defRPr/>
            </a:pPr>
            <a:r>
              <a:rPr lang="en-CA" sz="3200" b="1" dirty="0"/>
              <a:t>Do girls and boys benefit equally from direct-instruction tutoring</a:t>
            </a:r>
            <a:r>
              <a:rPr lang="en-CA" sz="3200" b="1" dirty="0" smtClean="0"/>
              <a:t>?</a:t>
            </a:r>
          </a:p>
          <a:p>
            <a:pPr marL="457200" lvl="1" indent="0">
              <a:buFontTx/>
              <a:buNone/>
              <a:defRPr/>
            </a:pPr>
            <a:endParaRPr lang="fr-CA" sz="3200" dirty="0"/>
          </a:p>
          <a:p>
            <a:pPr lvl="1">
              <a:defRPr/>
            </a:pPr>
            <a:endParaRPr lang="fr-CA" sz="2400" dirty="0" smtClean="0"/>
          </a:p>
          <a:p>
            <a:pPr marL="457200" lvl="1" indent="0">
              <a:buFontTx/>
              <a:buNone/>
              <a:defRPr/>
            </a:pPr>
            <a:r>
              <a:rPr lang="fr-CA" sz="2200" b="1" dirty="0" smtClean="0">
                <a:cs typeface="Verdana" pitchFamily="-112" charset="0"/>
              </a:rPr>
              <a:t>	</a:t>
            </a:r>
          </a:p>
          <a:p>
            <a:pPr lvl="1">
              <a:buFont typeface="Wingdings" pitchFamily="2" charset="2"/>
              <a:buNone/>
              <a:defRPr/>
            </a:pPr>
            <a:r>
              <a:rPr lang="fr-CA" sz="2200" dirty="0" smtClean="0">
                <a:cs typeface="Verdana" pitchFamily="-112" charset="0"/>
              </a:rPr>
              <a:t>   </a:t>
            </a:r>
            <a:endParaRPr lang="fr-CA" sz="800" dirty="0" smtClean="0">
              <a:cs typeface="Verdana" pitchFamily="-112" charset="0"/>
            </a:endParaRPr>
          </a:p>
          <a:p>
            <a:pPr lvl="1">
              <a:buFont typeface="Wingdings" pitchFamily="2" charset="2"/>
              <a:buNone/>
              <a:defRPr/>
            </a:pPr>
            <a:endParaRPr lang="fr-CA" sz="800" dirty="0" smtClean="0">
              <a:cs typeface="Verdana" pitchFamily="-112" charset="0"/>
            </a:endParaRPr>
          </a:p>
          <a:p>
            <a:pPr lvl="1">
              <a:defRPr/>
            </a:pPr>
            <a:endParaRPr lang="fr-CA" sz="2200" dirty="0" smtClean="0">
              <a:cs typeface="Verdana" pitchFamily="-112" charset="0"/>
            </a:endParaRPr>
          </a:p>
        </p:txBody>
      </p:sp>
      <p:sp>
        <p:nvSpPr>
          <p:cNvPr id="59395" name="Title 1"/>
          <p:cNvSpPr>
            <a:spLocks noGrp="1"/>
          </p:cNvSpPr>
          <p:nvPr>
            <p:ph type="title"/>
          </p:nvPr>
        </p:nvSpPr>
        <p:spPr>
          <a:xfrm>
            <a:off x="250825" y="188913"/>
            <a:ext cx="8893175" cy="1152525"/>
          </a:xfrm>
        </p:spPr>
        <p:txBody>
          <a:bodyPr>
            <a:normAutofit/>
          </a:bodyPr>
          <a:lstStyle/>
          <a:p>
            <a:r>
              <a:rPr lang="en-CA" sz="3600" b="1" dirty="0">
                <a:solidFill>
                  <a:schemeClr val="accent1"/>
                </a:solidFill>
              </a:rPr>
              <a:t>Results of tutoring </a:t>
            </a:r>
            <a:r>
              <a:rPr lang="en-CA" sz="3600" b="1" dirty="0" smtClean="0">
                <a:solidFill>
                  <a:schemeClr val="accent1"/>
                </a:solidFill>
              </a:rPr>
              <a:t>RCT (</a:t>
            </a:r>
            <a:r>
              <a:rPr lang="en-CA" sz="3600" b="1" dirty="0">
                <a:solidFill>
                  <a:schemeClr val="accent1"/>
                </a:solidFill>
              </a:rPr>
              <a:t>continued</a:t>
            </a:r>
            <a:r>
              <a:rPr lang="en-CA" sz="3600" b="1" dirty="0" smtClean="0">
                <a:solidFill>
                  <a:schemeClr val="accent1"/>
                </a:solidFill>
              </a:rPr>
              <a:t>)</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481013" y="34926"/>
            <a:ext cx="78930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rgbClr val="990000"/>
                </a:solidFill>
                <a:latin typeface="+mj-lt"/>
                <a:ea typeface="+mj-ea"/>
                <a:cs typeface="+mj-cs"/>
              </a:defRPr>
            </a:lvl1pPr>
            <a:lvl2pPr algn="l" rtl="0" eaLnBrk="0" fontAlgn="base" hangingPunct="0">
              <a:spcBef>
                <a:spcPct val="0"/>
              </a:spcBef>
              <a:spcAft>
                <a:spcPct val="0"/>
              </a:spcAft>
              <a:defRPr sz="2800">
                <a:solidFill>
                  <a:srgbClr val="990000"/>
                </a:solidFill>
                <a:latin typeface="Verdana" charset="0"/>
                <a:ea typeface="ＭＳ Ｐゴシック" charset="0"/>
                <a:cs typeface="ＭＳ Ｐゴシック" charset="0"/>
              </a:defRPr>
            </a:lvl2pPr>
            <a:lvl3pPr algn="l" rtl="0" eaLnBrk="0" fontAlgn="base" hangingPunct="0">
              <a:spcBef>
                <a:spcPct val="0"/>
              </a:spcBef>
              <a:spcAft>
                <a:spcPct val="0"/>
              </a:spcAft>
              <a:defRPr sz="2800">
                <a:solidFill>
                  <a:srgbClr val="990000"/>
                </a:solidFill>
                <a:latin typeface="Verdana" charset="0"/>
                <a:ea typeface="ＭＳ Ｐゴシック" charset="0"/>
                <a:cs typeface="ＭＳ Ｐゴシック" charset="0"/>
              </a:defRPr>
            </a:lvl3pPr>
            <a:lvl4pPr algn="l" rtl="0" eaLnBrk="0" fontAlgn="base" hangingPunct="0">
              <a:spcBef>
                <a:spcPct val="0"/>
              </a:spcBef>
              <a:spcAft>
                <a:spcPct val="0"/>
              </a:spcAft>
              <a:defRPr sz="2800">
                <a:solidFill>
                  <a:srgbClr val="990000"/>
                </a:solidFill>
                <a:latin typeface="Verdana" charset="0"/>
                <a:ea typeface="ＭＳ Ｐゴシック" charset="0"/>
                <a:cs typeface="ＭＳ Ｐゴシック" charset="0"/>
              </a:defRPr>
            </a:lvl4pPr>
            <a:lvl5pPr algn="l" rtl="0" eaLnBrk="0" fontAlgn="base" hangingPunct="0">
              <a:spcBef>
                <a:spcPct val="0"/>
              </a:spcBef>
              <a:spcAft>
                <a:spcPct val="0"/>
              </a:spcAft>
              <a:defRPr sz="2800">
                <a:solidFill>
                  <a:srgbClr val="990000"/>
                </a:solidFill>
                <a:latin typeface="Verdana" charset="0"/>
                <a:ea typeface="ＭＳ Ｐゴシック" charset="0"/>
                <a:cs typeface="ＭＳ Ｐゴシック" charset="0"/>
              </a:defRPr>
            </a:lvl5pPr>
            <a:lvl6pPr marL="457200" algn="l" rtl="0" eaLnBrk="0" fontAlgn="base" hangingPunct="0">
              <a:spcBef>
                <a:spcPct val="0"/>
              </a:spcBef>
              <a:spcAft>
                <a:spcPct val="0"/>
              </a:spcAft>
              <a:defRPr sz="2800">
                <a:solidFill>
                  <a:srgbClr val="990000"/>
                </a:solidFill>
                <a:latin typeface="Arial Black" pitchFamily="-110" charset="0"/>
              </a:defRPr>
            </a:lvl6pPr>
            <a:lvl7pPr marL="914400" algn="l" rtl="0" eaLnBrk="0" fontAlgn="base" hangingPunct="0">
              <a:spcBef>
                <a:spcPct val="0"/>
              </a:spcBef>
              <a:spcAft>
                <a:spcPct val="0"/>
              </a:spcAft>
              <a:defRPr sz="2800">
                <a:solidFill>
                  <a:srgbClr val="990000"/>
                </a:solidFill>
                <a:latin typeface="Arial Black" pitchFamily="-110" charset="0"/>
              </a:defRPr>
            </a:lvl7pPr>
            <a:lvl8pPr marL="1371600" algn="l" rtl="0" eaLnBrk="0" fontAlgn="base" hangingPunct="0">
              <a:spcBef>
                <a:spcPct val="0"/>
              </a:spcBef>
              <a:spcAft>
                <a:spcPct val="0"/>
              </a:spcAft>
              <a:defRPr sz="2800">
                <a:solidFill>
                  <a:srgbClr val="990000"/>
                </a:solidFill>
                <a:latin typeface="Arial Black" pitchFamily="-110" charset="0"/>
              </a:defRPr>
            </a:lvl8pPr>
            <a:lvl9pPr marL="1828800" algn="l" rtl="0" eaLnBrk="0" fontAlgn="base" hangingPunct="0">
              <a:spcBef>
                <a:spcPct val="0"/>
              </a:spcBef>
              <a:spcAft>
                <a:spcPct val="0"/>
              </a:spcAft>
              <a:defRPr sz="2800">
                <a:solidFill>
                  <a:srgbClr val="990000"/>
                </a:solidFill>
                <a:latin typeface="Arial Black" pitchFamily="-110" charset="0"/>
              </a:defRPr>
            </a:lvl9pPr>
          </a:lstStyle>
          <a:p>
            <a:pPr algn="ctr"/>
            <a:r>
              <a:rPr lang="fr-CA" sz="3600" b="1" dirty="0" smtClean="0">
                <a:solidFill>
                  <a:schemeClr val="accent1"/>
                </a:solidFill>
              </a:rPr>
              <a:t>WRAT4 </a:t>
            </a:r>
            <a:r>
              <a:rPr lang="fr-CA" sz="3600" b="1" dirty="0" smtClean="0">
                <a:solidFill>
                  <a:srgbClr val="0070C0"/>
                </a:solidFill>
              </a:rPr>
              <a:t>Word Reading:</a:t>
            </a:r>
          </a:p>
          <a:p>
            <a:pPr algn="ctr"/>
            <a:r>
              <a:rPr lang="fr-CA" sz="2400" b="1" dirty="0" err="1" smtClean="0">
                <a:solidFill>
                  <a:schemeClr val="accent1"/>
                </a:solidFill>
              </a:rPr>
              <a:t>Pre</a:t>
            </a:r>
            <a:r>
              <a:rPr lang="fr-CA" sz="2400" b="1" dirty="0" smtClean="0">
                <a:solidFill>
                  <a:schemeClr val="accent1"/>
                </a:solidFill>
              </a:rPr>
              <a:t>/post change, by </a:t>
            </a:r>
            <a:r>
              <a:rPr lang="fr-CA" sz="2400" b="1" dirty="0" err="1" smtClean="0">
                <a:solidFill>
                  <a:schemeClr val="accent1"/>
                </a:solidFill>
              </a:rPr>
              <a:t>gender</a:t>
            </a:r>
            <a:r>
              <a:rPr lang="fr-CA" sz="2400" b="1" dirty="0" smtClean="0">
                <a:solidFill>
                  <a:schemeClr val="accent1"/>
                </a:solidFill>
              </a:rPr>
              <a:t> &amp; condition</a:t>
            </a:r>
            <a:endParaRPr lang="en-US" sz="2400" b="1" dirty="0" smtClean="0">
              <a:solidFill>
                <a:schemeClr val="accent1"/>
              </a:solidFill>
            </a:endParaRPr>
          </a:p>
        </p:txBody>
      </p:sp>
      <p:graphicFrame>
        <p:nvGraphicFramePr>
          <p:cNvPr id="4" name="Content Placeholder 6"/>
          <p:cNvGraphicFramePr>
            <a:graphicFrameLocks/>
          </p:cNvGraphicFramePr>
          <p:nvPr>
            <p:extLst>
              <p:ext uri="{D42A27DB-BD31-4B8C-83A1-F6EECF244321}">
                <p14:modId xmlns:p14="http://schemas.microsoft.com/office/powerpoint/2010/main" val="1725974576"/>
              </p:ext>
            </p:extLst>
          </p:nvPr>
        </p:nvGraphicFramePr>
        <p:xfrm>
          <a:off x="438150" y="1516063"/>
          <a:ext cx="3940175" cy="39338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ontent Placeholder 7"/>
          <p:cNvGraphicFramePr>
            <a:graphicFrameLocks/>
          </p:cNvGraphicFramePr>
          <p:nvPr>
            <p:extLst>
              <p:ext uri="{D42A27DB-BD31-4B8C-83A1-F6EECF244321}">
                <p14:modId xmlns:p14="http://schemas.microsoft.com/office/powerpoint/2010/main" val="3490882520"/>
              </p:ext>
            </p:extLst>
          </p:nvPr>
        </p:nvGraphicFramePr>
        <p:xfrm>
          <a:off x="4479925" y="1550988"/>
          <a:ext cx="4094163" cy="3851275"/>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Placeholder 2"/>
          <p:cNvSpPr>
            <a:spLocks/>
          </p:cNvSpPr>
          <p:nvPr/>
        </p:nvSpPr>
        <p:spPr bwMode="auto">
          <a:xfrm>
            <a:off x="323850" y="1157288"/>
            <a:ext cx="4103688"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hangingPunct="0">
              <a:lnSpc>
                <a:spcPct val="90000"/>
              </a:lnSpc>
              <a:spcBef>
                <a:spcPct val="20000"/>
              </a:spcBef>
            </a:pPr>
            <a:r>
              <a:rPr lang="fr-CA" sz="2000" b="1" dirty="0">
                <a:latin typeface="Verdana" pitchFamily="34" charset="0"/>
              </a:rPr>
              <a:t>        </a:t>
            </a:r>
            <a:r>
              <a:rPr lang="fr-CA" b="1" dirty="0">
                <a:latin typeface="Verdana" pitchFamily="34" charset="0"/>
              </a:rPr>
              <a:t>GIRLS (</a:t>
            </a:r>
            <a:r>
              <a:rPr lang="fr-CA" b="1" i="1" dirty="0">
                <a:latin typeface="Verdana" pitchFamily="34" charset="0"/>
              </a:rPr>
              <a:t>d</a:t>
            </a:r>
            <a:r>
              <a:rPr lang="fr-CA" b="1" dirty="0">
                <a:latin typeface="Verdana" pitchFamily="34" charset="0"/>
              </a:rPr>
              <a:t> </a:t>
            </a:r>
            <a:r>
              <a:rPr lang="fr-CA" b="1" dirty="0" smtClean="0">
                <a:latin typeface="Verdana" pitchFamily="34" charset="0"/>
              </a:rPr>
              <a:t>=.39)</a:t>
            </a:r>
            <a:endParaRPr lang="fr-CA" b="1" dirty="0">
              <a:latin typeface="Verdana" pitchFamily="34" charset="0"/>
            </a:endParaRPr>
          </a:p>
          <a:p>
            <a:pPr eaLnBrk="0" hangingPunct="0">
              <a:lnSpc>
                <a:spcPct val="90000"/>
              </a:lnSpc>
              <a:spcBef>
                <a:spcPct val="20000"/>
              </a:spcBef>
            </a:pPr>
            <a:r>
              <a:rPr lang="fr-CA" sz="1600" b="1" dirty="0">
                <a:latin typeface="Verdana" pitchFamily="34" charset="0"/>
              </a:rPr>
              <a:t>	</a:t>
            </a:r>
            <a:r>
              <a:rPr lang="fr-CA" sz="1400" b="1" dirty="0">
                <a:latin typeface="Verdana" pitchFamily="34" charset="0"/>
              </a:rPr>
              <a:t>	</a:t>
            </a:r>
            <a:endParaRPr lang="en-CA" sz="1400" b="1" dirty="0">
              <a:latin typeface="Verdana" pitchFamily="34" charset="0"/>
            </a:endParaRPr>
          </a:p>
        </p:txBody>
      </p:sp>
      <p:sp>
        <p:nvSpPr>
          <p:cNvPr id="11" name="Text Placeholder 4"/>
          <p:cNvSpPr>
            <a:spLocks/>
          </p:cNvSpPr>
          <p:nvPr/>
        </p:nvSpPr>
        <p:spPr bwMode="auto">
          <a:xfrm>
            <a:off x="5148263" y="836613"/>
            <a:ext cx="3538537"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hangingPunct="0">
              <a:spcBef>
                <a:spcPct val="20000"/>
              </a:spcBef>
            </a:pPr>
            <a:r>
              <a:rPr lang="fr-CA" sz="1600" b="1" dirty="0">
                <a:latin typeface="Verdana" pitchFamily="34" charset="0"/>
              </a:rPr>
              <a:t> </a:t>
            </a:r>
            <a:r>
              <a:rPr lang="fr-CA" b="1" dirty="0">
                <a:latin typeface="Verdana" pitchFamily="34" charset="0"/>
              </a:rPr>
              <a:t>BOYS (</a:t>
            </a:r>
            <a:r>
              <a:rPr lang="fr-CA" b="1" i="1" dirty="0">
                <a:latin typeface="Verdana" pitchFamily="34" charset="0"/>
              </a:rPr>
              <a:t>d</a:t>
            </a:r>
            <a:r>
              <a:rPr lang="fr-CA" b="1" dirty="0">
                <a:latin typeface="Verdana" pitchFamily="34" charset="0"/>
              </a:rPr>
              <a:t> = </a:t>
            </a:r>
            <a:r>
              <a:rPr lang="fr-CA" b="1" dirty="0" smtClean="0">
                <a:latin typeface="Verdana" pitchFamily="34" charset="0"/>
              </a:rPr>
              <a:t>.01)</a:t>
            </a:r>
            <a:endParaRPr lang="en-CA" b="1" dirty="0">
              <a:latin typeface="Verdana" pitchFamily="34" charset="0"/>
            </a:endParaRPr>
          </a:p>
        </p:txBody>
      </p:sp>
      <p:sp>
        <p:nvSpPr>
          <p:cNvPr id="12" name="TextBox 9"/>
          <p:cNvSpPr txBox="1">
            <a:spLocks noChangeArrowheads="1"/>
          </p:cNvSpPr>
          <p:nvPr/>
        </p:nvSpPr>
        <p:spPr bwMode="auto">
          <a:xfrm>
            <a:off x="6000750" y="5429250"/>
            <a:ext cx="25003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pPr eaLnBrk="1" hangingPunct="1"/>
            <a:r>
              <a:rPr lang="fr-CA" b="1" dirty="0">
                <a:latin typeface="Calibri" pitchFamily="34" charset="0"/>
              </a:rPr>
              <a:t>(*</a:t>
            </a:r>
            <a:r>
              <a:rPr lang="fr-CA" b="1" i="1" dirty="0">
                <a:latin typeface="Calibri" pitchFamily="34" charset="0"/>
              </a:rPr>
              <a:t>p </a:t>
            </a:r>
            <a:r>
              <a:rPr lang="fr-CA" b="1" dirty="0">
                <a:latin typeface="Calibri" pitchFamily="34" charset="0"/>
              </a:rPr>
              <a:t>&lt; .05, 2-</a:t>
            </a:r>
            <a:r>
              <a:rPr lang="fr-CA" b="1" dirty="0" err="1">
                <a:latin typeface="Calibri" pitchFamily="34" charset="0"/>
              </a:rPr>
              <a:t>tailed</a:t>
            </a:r>
            <a:r>
              <a:rPr lang="fr-CA" b="1" dirty="0">
                <a:latin typeface="Calibri" pitchFamily="34" charset="0"/>
              </a:rPr>
              <a:t>)</a:t>
            </a:r>
            <a:endParaRPr lang="en-CA" b="1" dirty="0">
              <a:latin typeface="Calibri" pitchFamily="34" charset="0"/>
            </a:endParaRPr>
          </a:p>
        </p:txBody>
      </p:sp>
    </p:spTree>
    <p:extLst>
      <p:ext uri="{BB962C8B-B14F-4D97-AF65-F5344CB8AC3E}">
        <p14:creationId xmlns:p14="http://schemas.microsoft.com/office/powerpoint/2010/main" val="32273212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142844" y="34926"/>
            <a:ext cx="8786874"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rgbClr val="990000"/>
                </a:solidFill>
                <a:latin typeface="+mj-lt"/>
                <a:ea typeface="+mj-ea"/>
                <a:cs typeface="+mj-cs"/>
              </a:defRPr>
            </a:lvl1pPr>
            <a:lvl2pPr algn="l" rtl="0" eaLnBrk="0" fontAlgn="base" hangingPunct="0">
              <a:spcBef>
                <a:spcPct val="0"/>
              </a:spcBef>
              <a:spcAft>
                <a:spcPct val="0"/>
              </a:spcAft>
              <a:defRPr sz="2800">
                <a:solidFill>
                  <a:srgbClr val="990000"/>
                </a:solidFill>
                <a:latin typeface="Verdana" charset="0"/>
                <a:ea typeface="ＭＳ Ｐゴシック" charset="0"/>
                <a:cs typeface="ＭＳ Ｐゴシック" charset="0"/>
              </a:defRPr>
            </a:lvl2pPr>
            <a:lvl3pPr algn="l" rtl="0" eaLnBrk="0" fontAlgn="base" hangingPunct="0">
              <a:spcBef>
                <a:spcPct val="0"/>
              </a:spcBef>
              <a:spcAft>
                <a:spcPct val="0"/>
              </a:spcAft>
              <a:defRPr sz="2800">
                <a:solidFill>
                  <a:srgbClr val="990000"/>
                </a:solidFill>
                <a:latin typeface="Verdana" charset="0"/>
                <a:ea typeface="ＭＳ Ｐゴシック" charset="0"/>
                <a:cs typeface="ＭＳ Ｐゴシック" charset="0"/>
              </a:defRPr>
            </a:lvl3pPr>
            <a:lvl4pPr algn="l" rtl="0" eaLnBrk="0" fontAlgn="base" hangingPunct="0">
              <a:spcBef>
                <a:spcPct val="0"/>
              </a:spcBef>
              <a:spcAft>
                <a:spcPct val="0"/>
              </a:spcAft>
              <a:defRPr sz="2800">
                <a:solidFill>
                  <a:srgbClr val="990000"/>
                </a:solidFill>
                <a:latin typeface="Verdana" charset="0"/>
                <a:ea typeface="ＭＳ Ｐゴシック" charset="0"/>
                <a:cs typeface="ＭＳ Ｐゴシック" charset="0"/>
              </a:defRPr>
            </a:lvl4pPr>
            <a:lvl5pPr algn="l" rtl="0" eaLnBrk="0" fontAlgn="base" hangingPunct="0">
              <a:spcBef>
                <a:spcPct val="0"/>
              </a:spcBef>
              <a:spcAft>
                <a:spcPct val="0"/>
              </a:spcAft>
              <a:defRPr sz="2800">
                <a:solidFill>
                  <a:srgbClr val="990000"/>
                </a:solidFill>
                <a:latin typeface="Verdana" charset="0"/>
                <a:ea typeface="ＭＳ Ｐゴシック" charset="0"/>
                <a:cs typeface="ＭＳ Ｐゴシック" charset="0"/>
              </a:defRPr>
            </a:lvl5pPr>
            <a:lvl6pPr marL="457200" algn="l" rtl="0" eaLnBrk="0" fontAlgn="base" hangingPunct="0">
              <a:spcBef>
                <a:spcPct val="0"/>
              </a:spcBef>
              <a:spcAft>
                <a:spcPct val="0"/>
              </a:spcAft>
              <a:defRPr sz="2800">
                <a:solidFill>
                  <a:srgbClr val="990000"/>
                </a:solidFill>
                <a:latin typeface="Arial Black" pitchFamily="-110" charset="0"/>
              </a:defRPr>
            </a:lvl6pPr>
            <a:lvl7pPr marL="914400" algn="l" rtl="0" eaLnBrk="0" fontAlgn="base" hangingPunct="0">
              <a:spcBef>
                <a:spcPct val="0"/>
              </a:spcBef>
              <a:spcAft>
                <a:spcPct val="0"/>
              </a:spcAft>
              <a:defRPr sz="2800">
                <a:solidFill>
                  <a:srgbClr val="990000"/>
                </a:solidFill>
                <a:latin typeface="Arial Black" pitchFamily="-110" charset="0"/>
              </a:defRPr>
            </a:lvl7pPr>
            <a:lvl8pPr marL="1371600" algn="l" rtl="0" eaLnBrk="0" fontAlgn="base" hangingPunct="0">
              <a:spcBef>
                <a:spcPct val="0"/>
              </a:spcBef>
              <a:spcAft>
                <a:spcPct val="0"/>
              </a:spcAft>
              <a:defRPr sz="2800">
                <a:solidFill>
                  <a:srgbClr val="990000"/>
                </a:solidFill>
                <a:latin typeface="Arial Black" pitchFamily="-110" charset="0"/>
              </a:defRPr>
            </a:lvl8pPr>
            <a:lvl9pPr marL="1828800" algn="l" rtl="0" eaLnBrk="0" fontAlgn="base" hangingPunct="0">
              <a:spcBef>
                <a:spcPct val="0"/>
              </a:spcBef>
              <a:spcAft>
                <a:spcPct val="0"/>
              </a:spcAft>
              <a:defRPr sz="2800">
                <a:solidFill>
                  <a:srgbClr val="990000"/>
                </a:solidFill>
                <a:latin typeface="Arial Black" pitchFamily="-110" charset="0"/>
              </a:defRPr>
            </a:lvl9pPr>
          </a:lstStyle>
          <a:p>
            <a:pPr algn="ctr"/>
            <a:r>
              <a:rPr lang="fr-CA" sz="3600" b="1" dirty="0" smtClean="0">
                <a:solidFill>
                  <a:schemeClr val="accent1"/>
                </a:solidFill>
              </a:rPr>
              <a:t>WRAT4 </a:t>
            </a:r>
            <a:r>
              <a:rPr lang="fr-CA" sz="3600" b="1" dirty="0" smtClean="0">
                <a:solidFill>
                  <a:srgbClr val="0070C0"/>
                </a:solidFill>
              </a:rPr>
              <a:t>Sentence </a:t>
            </a:r>
            <a:r>
              <a:rPr lang="fr-CA" sz="3600" b="1" dirty="0" err="1" smtClean="0">
                <a:solidFill>
                  <a:srgbClr val="0070C0"/>
                </a:solidFill>
              </a:rPr>
              <a:t>Comprehension</a:t>
            </a:r>
            <a:r>
              <a:rPr lang="fr-CA" sz="3600" b="1" dirty="0" smtClean="0">
                <a:solidFill>
                  <a:srgbClr val="0070C0"/>
                </a:solidFill>
              </a:rPr>
              <a:t>:</a:t>
            </a:r>
          </a:p>
          <a:p>
            <a:pPr algn="ctr"/>
            <a:r>
              <a:rPr lang="fr-CA" sz="2400" b="1" dirty="0" err="1" smtClean="0">
                <a:solidFill>
                  <a:schemeClr val="accent1"/>
                </a:solidFill>
              </a:rPr>
              <a:t>Pre</a:t>
            </a:r>
            <a:r>
              <a:rPr lang="fr-CA" sz="2400" b="1" dirty="0" smtClean="0">
                <a:solidFill>
                  <a:schemeClr val="accent1"/>
                </a:solidFill>
              </a:rPr>
              <a:t>/post change, by </a:t>
            </a:r>
            <a:r>
              <a:rPr lang="fr-CA" sz="2400" b="1" dirty="0" err="1" smtClean="0">
                <a:solidFill>
                  <a:schemeClr val="accent1"/>
                </a:solidFill>
              </a:rPr>
              <a:t>gender</a:t>
            </a:r>
            <a:r>
              <a:rPr lang="fr-CA" sz="2400" b="1" dirty="0" smtClean="0">
                <a:solidFill>
                  <a:schemeClr val="accent1"/>
                </a:solidFill>
              </a:rPr>
              <a:t> &amp; condition</a:t>
            </a:r>
            <a:endParaRPr lang="en-US" sz="2400" b="1" dirty="0" smtClean="0">
              <a:solidFill>
                <a:schemeClr val="accent1"/>
              </a:solidFill>
            </a:endParaRPr>
          </a:p>
        </p:txBody>
      </p:sp>
      <p:graphicFrame>
        <p:nvGraphicFramePr>
          <p:cNvPr id="4" name="Content Placeholder 6"/>
          <p:cNvGraphicFramePr>
            <a:graphicFrameLocks/>
          </p:cNvGraphicFramePr>
          <p:nvPr>
            <p:extLst>
              <p:ext uri="{D42A27DB-BD31-4B8C-83A1-F6EECF244321}">
                <p14:modId xmlns:p14="http://schemas.microsoft.com/office/powerpoint/2010/main" val="1725974576"/>
              </p:ext>
            </p:extLst>
          </p:nvPr>
        </p:nvGraphicFramePr>
        <p:xfrm>
          <a:off x="438150" y="1516063"/>
          <a:ext cx="3940175" cy="39338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ontent Placeholder 7"/>
          <p:cNvGraphicFramePr>
            <a:graphicFrameLocks/>
          </p:cNvGraphicFramePr>
          <p:nvPr>
            <p:extLst>
              <p:ext uri="{D42A27DB-BD31-4B8C-83A1-F6EECF244321}">
                <p14:modId xmlns:p14="http://schemas.microsoft.com/office/powerpoint/2010/main" val="3490882520"/>
              </p:ext>
            </p:extLst>
          </p:nvPr>
        </p:nvGraphicFramePr>
        <p:xfrm>
          <a:off x="4479925" y="1550988"/>
          <a:ext cx="4094163" cy="3851275"/>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Placeholder 2"/>
          <p:cNvSpPr>
            <a:spLocks/>
          </p:cNvSpPr>
          <p:nvPr/>
        </p:nvSpPr>
        <p:spPr bwMode="auto">
          <a:xfrm>
            <a:off x="323850" y="1157288"/>
            <a:ext cx="4103688"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hangingPunct="0">
              <a:lnSpc>
                <a:spcPct val="90000"/>
              </a:lnSpc>
              <a:spcBef>
                <a:spcPct val="20000"/>
              </a:spcBef>
            </a:pPr>
            <a:r>
              <a:rPr lang="fr-CA" sz="2000" b="1" dirty="0">
                <a:latin typeface="Verdana" pitchFamily="34" charset="0"/>
              </a:rPr>
              <a:t>        </a:t>
            </a:r>
            <a:r>
              <a:rPr lang="fr-CA" b="1" dirty="0">
                <a:latin typeface="Verdana" pitchFamily="34" charset="0"/>
              </a:rPr>
              <a:t>GIRLS (</a:t>
            </a:r>
            <a:r>
              <a:rPr lang="fr-CA" b="1" i="1" dirty="0">
                <a:latin typeface="Verdana" pitchFamily="34" charset="0"/>
              </a:rPr>
              <a:t>d</a:t>
            </a:r>
            <a:r>
              <a:rPr lang="fr-CA" b="1" dirty="0">
                <a:latin typeface="Verdana" pitchFamily="34" charset="0"/>
              </a:rPr>
              <a:t> =.12)</a:t>
            </a:r>
          </a:p>
          <a:p>
            <a:pPr eaLnBrk="0" hangingPunct="0">
              <a:lnSpc>
                <a:spcPct val="90000"/>
              </a:lnSpc>
              <a:spcBef>
                <a:spcPct val="20000"/>
              </a:spcBef>
            </a:pPr>
            <a:r>
              <a:rPr lang="fr-CA" sz="1600" b="1" dirty="0">
                <a:latin typeface="Verdana" pitchFamily="34" charset="0"/>
              </a:rPr>
              <a:t>	</a:t>
            </a:r>
            <a:r>
              <a:rPr lang="fr-CA" sz="1400" b="1" dirty="0">
                <a:latin typeface="Verdana" pitchFamily="34" charset="0"/>
              </a:rPr>
              <a:t>	</a:t>
            </a:r>
            <a:endParaRPr lang="en-CA" sz="1400" b="1" dirty="0">
              <a:latin typeface="Verdana" pitchFamily="34" charset="0"/>
            </a:endParaRPr>
          </a:p>
        </p:txBody>
      </p:sp>
      <p:sp>
        <p:nvSpPr>
          <p:cNvPr id="11" name="Text Placeholder 4"/>
          <p:cNvSpPr>
            <a:spLocks/>
          </p:cNvSpPr>
          <p:nvPr/>
        </p:nvSpPr>
        <p:spPr bwMode="auto">
          <a:xfrm>
            <a:off x="5148263" y="836613"/>
            <a:ext cx="3538537"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hangingPunct="0">
              <a:spcBef>
                <a:spcPct val="20000"/>
              </a:spcBef>
            </a:pPr>
            <a:r>
              <a:rPr lang="fr-CA" sz="1600" b="1">
                <a:latin typeface="Verdana" pitchFamily="34" charset="0"/>
              </a:rPr>
              <a:t> </a:t>
            </a:r>
            <a:r>
              <a:rPr lang="fr-CA" b="1">
                <a:latin typeface="Verdana" pitchFamily="34" charset="0"/>
              </a:rPr>
              <a:t>BOYS (</a:t>
            </a:r>
            <a:r>
              <a:rPr lang="fr-CA" b="1" i="1">
                <a:latin typeface="Verdana" pitchFamily="34" charset="0"/>
              </a:rPr>
              <a:t>d</a:t>
            </a:r>
            <a:r>
              <a:rPr lang="fr-CA" b="1">
                <a:latin typeface="Verdana" pitchFamily="34" charset="0"/>
              </a:rPr>
              <a:t> = .44)</a:t>
            </a:r>
            <a:endParaRPr lang="en-CA" b="1">
              <a:latin typeface="Verdana" pitchFamily="34" charset="0"/>
            </a:endParaRPr>
          </a:p>
        </p:txBody>
      </p:sp>
      <p:sp>
        <p:nvSpPr>
          <p:cNvPr id="12" name="TextBox 9"/>
          <p:cNvSpPr txBox="1">
            <a:spLocks noChangeArrowheads="1"/>
          </p:cNvSpPr>
          <p:nvPr/>
        </p:nvSpPr>
        <p:spPr bwMode="auto">
          <a:xfrm>
            <a:off x="6000750" y="5429250"/>
            <a:ext cx="25003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pPr eaLnBrk="1" hangingPunct="1"/>
            <a:r>
              <a:rPr lang="fr-CA" b="1">
                <a:latin typeface="Calibri" pitchFamily="34" charset="0"/>
              </a:rPr>
              <a:t>(*</a:t>
            </a:r>
            <a:r>
              <a:rPr lang="fr-CA" b="1" i="1">
                <a:latin typeface="Calibri" pitchFamily="34" charset="0"/>
              </a:rPr>
              <a:t>p </a:t>
            </a:r>
            <a:r>
              <a:rPr lang="fr-CA" b="1">
                <a:latin typeface="Calibri" pitchFamily="34" charset="0"/>
              </a:rPr>
              <a:t>&lt; .05, 2-tailed)</a:t>
            </a:r>
            <a:endParaRPr lang="en-CA" b="1">
              <a:latin typeface="Calibri" pitchFamily="34" charset="0"/>
            </a:endParaRPr>
          </a:p>
        </p:txBody>
      </p:sp>
    </p:spTree>
    <p:extLst>
      <p:ext uri="{BB962C8B-B14F-4D97-AF65-F5344CB8AC3E}">
        <p14:creationId xmlns:p14="http://schemas.microsoft.com/office/powerpoint/2010/main" val="32273212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7"/>
          <p:cNvGraphicFramePr>
            <a:graphicFrameLocks/>
          </p:cNvGraphicFramePr>
          <p:nvPr>
            <p:extLst>
              <p:ext uri="{D42A27DB-BD31-4B8C-83A1-F6EECF244321}">
                <p14:modId xmlns:p14="http://schemas.microsoft.com/office/powerpoint/2010/main" val="1443908160"/>
              </p:ext>
            </p:extLst>
          </p:nvPr>
        </p:nvGraphicFramePr>
        <p:xfrm>
          <a:off x="4551363" y="1550988"/>
          <a:ext cx="4048125" cy="3827462"/>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2"/>
          <p:cNvSpPr>
            <a:spLocks/>
          </p:cNvSpPr>
          <p:nvPr/>
        </p:nvSpPr>
        <p:spPr bwMode="auto">
          <a:xfrm>
            <a:off x="1042988" y="917575"/>
            <a:ext cx="3024187"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lnSpc>
                <a:spcPct val="90000"/>
              </a:lnSpc>
              <a:spcBef>
                <a:spcPct val="20000"/>
              </a:spcBef>
            </a:pPr>
            <a:r>
              <a:rPr lang="fr-CA" b="1">
                <a:latin typeface="Verdana" pitchFamily="34" charset="0"/>
              </a:rPr>
              <a:t>GIRLS (</a:t>
            </a:r>
            <a:r>
              <a:rPr lang="fr-CA" b="1" i="1">
                <a:latin typeface="Verdana" pitchFamily="34" charset="0"/>
              </a:rPr>
              <a:t>d</a:t>
            </a:r>
            <a:r>
              <a:rPr lang="fr-CA" b="1">
                <a:latin typeface="Verdana" pitchFamily="34" charset="0"/>
              </a:rPr>
              <a:t> = .25)</a:t>
            </a:r>
            <a:endParaRPr lang="en-CA" sz="1400" b="1">
              <a:latin typeface="Verdana" pitchFamily="34" charset="0"/>
            </a:endParaRPr>
          </a:p>
        </p:txBody>
      </p:sp>
      <p:graphicFrame>
        <p:nvGraphicFramePr>
          <p:cNvPr id="17" name="Content Placeholder 6"/>
          <p:cNvGraphicFramePr>
            <a:graphicFrameLocks/>
          </p:cNvGraphicFramePr>
          <p:nvPr>
            <p:extLst>
              <p:ext uri="{D42A27DB-BD31-4B8C-83A1-F6EECF244321}">
                <p14:modId xmlns:p14="http://schemas.microsoft.com/office/powerpoint/2010/main" val="1856160098"/>
              </p:ext>
            </p:extLst>
          </p:nvPr>
        </p:nvGraphicFramePr>
        <p:xfrm>
          <a:off x="508000" y="1544638"/>
          <a:ext cx="3941763" cy="3849687"/>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Placeholder 4"/>
          <p:cNvSpPr>
            <a:spLocks/>
          </p:cNvSpPr>
          <p:nvPr/>
        </p:nvSpPr>
        <p:spPr bwMode="auto">
          <a:xfrm>
            <a:off x="4645025" y="917575"/>
            <a:ext cx="4041775"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pPr>
            <a:r>
              <a:rPr lang="fr-CA" b="1">
                <a:latin typeface="Verdana" pitchFamily="34" charset="0"/>
              </a:rPr>
              <a:t>BOYS (</a:t>
            </a:r>
            <a:r>
              <a:rPr lang="fr-CA" b="1" i="1">
                <a:latin typeface="Verdana" pitchFamily="34" charset="0"/>
              </a:rPr>
              <a:t>d</a:t>
            </a:r>
            <a:r>
              <a:rPr lang="fr-CA" b="1">
                <a:latin typeface="Verdana" pitchFamily="34" charset="0"/>
              </a:rPr>
              <a:t> = .19)</a:t>
            </a:r>
            <a:endParaRPr lang="en-CA" b="1">
              <a:latin typeface="Verdana" pitchFamily="34" charset="0"/>
            </a:endParaRPr>
          </a:p>
        </p:txBody>
      </p:sp>
      <p:sp>
        <p:nvSpPr>
          <p:cNvPr id="11" name="TextBox 9"/>
          <p:cNvSpPr txBox="1">
            <a:spLocks noChangeArrowheads="1"/>
          </p:cNvSpPr>
          <p:nvPr/>
        </p:nvSpPr>
        <p:spPr bwMode="auto">
          <a:xfrm>
            <a:off x="6072188" y="5429250"/>
            <a:ext cx="25003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pPr eaLnBrk="1" hangingPunct="1"/>
            <a:r>
              <a:rPr lang="fr-CA" b="1">
                <a:latin typeface="Calibri" pitchFamily="34" charset="0"/>
              </a:rPr>
              <a:t>(*</a:t>
            </a:r>
            <a:r>
              <a:rPr lang="fr-CA" b="1" i="1">
                <a:latin typeface="Calibri" pitchFamily="34" charset="0"/>
              </a:rPr>
              <a:t>p </a:t>
            </a:r>
            <a:r>
              <a:rPr lang="fr-CA" b="1">
                <a:latin typeface="Calibri" pitchFamily="34" charset="0"/>
              </a:rPr>
              <a:t>&lt; .05, 2-tailed)</a:t>
            </a:r>
            <a:endParaRPr lang="en-CA" b="1">
              <a:latin typeface="Calibri" pitchFamily="34" charset="0"/>
            </a:endParaRPr>
          </a:p>
        </p:txBody>
      </p:sp>
      <p:sp>
        <p:nvSpPr>
          <p:cNvPr id="12" name="Rectangle 2"/>
          <p:cNvSpPr txBox="1">
            <a:spLocks noChangeArrowheads="1"/>
          </p:cNvSpPr>
          <p:nvPr/>
        </p:nvSpPr>
        <p:spPr bwMode="auto">
          <a:xfrm>
            <a:off x="179388" y="66675"/>
            <a:ext cx="8678892"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rgbClr val="990000"/>
                </a:solidFill>
                <a:latin typeface="+mj-lt"/>
                <a:ea typeface="+mj-ea"/>
                <a:cs typeface="+mj-cs"/>
              </a:defRPr>
            </a:lvl1pPr>
            <a:lvl2pPr algn="l" rtl="0" eaLnBrk="0" fontAlgn="base" hangingPunct="0">
              <a:spcBef>
                <a:spcPct val="0"/>
              </a:spcBef>
              <a:spcAft>
                <a:spcPct val="0"/>
              </a:spcAft>
              <a:defRPr sz="2800">
                <a:solidFill>
                  <a:srgbClr val="990000"/>
                </a:solidFill>
                <a:latin typeface="Verdana" charset="0"/>
                <a:ea typeface="ＭＳ Ｐゴシック" charset="0"/>
                <a:cs typeface="ＭＳ Ｐゴシック" charset="0"/>
              </a:defRPr>
            </a:lvl2pPr>
            <a:lvl3pPr algn="l" rtl="0" eaLnBrk="0" fontAlgn="base" hangingPunct="0">
              <a:spcBef>
                <a:spcPct val="0"/>
              </a:spcBef>
              <a:spcAft>
                <a:spcPct val="0"/>
              </a:spcAft>
              <a:defRPr sz="2800">
                <a:solidFill>
                  <a:srgbClr val="990000"/>
                </a:solidFill>
                <a:latin typeface="Verdana" charset="0"/>
                <a:ea typeface="ＭＳ Ｐゴシック" charset="0"/>
                <a:cs typeface="ＭＳ Ｐゴシック" charset="0"/>
              </a:defRPr>
            </a:lvl3pPr>
            <a:lvl4pPr algn="l" rtl="0" eaLnBrk="0" fontAlgn="base" hangingPunct="0">
              <a:spcBef>
                <a:spcPct val="0"/>
              </a:spcBef>
              <a:spcAft>
                <a:spcPct val="0"/>
              </a:spcAft>
              <a:defRPr sz="2800">
                <a:solidFill>
                  <a:srgbClr val="990000"/>
                </a:solidFill>
                <a:latin typeface="Verdana" charset="0"/>
                <a:ea typeface="ＭＳ Ｐゴシック" charset="0"/>
                <a:cs typeface="ＭＳ Ｐゴシック" charset="0"/>
              </a:defRPr>
            </a:lvl4pPr>
            <a:lvl5pPr algn="l" rtl="0" eaLnBrk="0" fontAlgn="base" hangingPunct="0">
              <a:spcBef>
                <a:spcPct val="0"/>
              </a:spcBef>
              <a:spcAft>
                <a:spcPct val="0"/>
              </a:spcAft>
              <a:defRPr sz="2800">
                <a:solidFill>
                  <a:srgbClr val="990000"/>
                </a:solidFill>
                <a:latin typeface="Verdana" charset="0"/>
                <a:ea typeface="ＭＳ Ｐゴシック" charset="0"/>
                <a:cs typeface="ＭＳ Ｐゴシック" charset="0"/>
              </a:defRPr>
            </a:lvl5pPr>
            <a:lvl6pPr marL="457200" algn="l" rtl="0" eaLnBrk="0" fontAlgn="base" hangingPunct="0">
              <a:spcBef>
                <a:spcPct val="0"/>
              </a:spcBef>
              <a:spcAft>
                <a:spcPct val="0"/>
              </a:spcAft>
              <a:defRPr sz="2800">
                <a:solidFill>
                  <a:srgbClr val="990000"/>
                </a:solidFill>
                <a:latin typeface="Arial Black" pitchFamily="-110" charset="0"/>
              </a:defRPr>
            </a:lvl6pPr>
            <a:lvl7pPr marL="914400" algn="l" rtl="0" eaLnBrk="0" fontAlgn="base" hangingPunct="0">
              <a:spcBef>
                <a:spcPct val="0"/>
              </a:spcBef>
              <a:spcAft>
                <a:spcPct val="0"/>
              </a:spcAft>
              <a:defRPr sz="2800">
                <a:solidFill>
                  <a:srgbClr val="990000"/>
                </a:solidFill>
                <a:latin typeface="Arial Black" pitchFamily="-110" charset="0"/>
              </a:defRPr>
            </a:lvl7pPr>
            <a:lvl8pPr marL="1371600" algn="l" rtl="0" eaLnBrk="0" fontAlgn="base" hangingPunct="0">
              <a:spcBef>
                <a:spcPct val="0"/>
              </a:spcBef>
              <a:spcAft>
                <a:spcPct val="0"/>
              </a:spcAft>
              <a:defRPr sz="2800">
                <a:solidFill>
                  <a:srgbClr val="990000"/>
                </a:solidFill>
                <a:latin typeface="Arial Black" pitchFamily="-110" charset="0"/>
              </a:defRPr>
            </a:lvl8pPr>
            <a:lvl9pPr marL="1828800" algn="l" rtl="0" eaLnBrk="0" fontAlgn="base" hangingPunct="0">
              <a:spcBef>
                <a:spcPct val="0"/>
              </a:spcBef>
              <a:spcAft>
                <a:spcPct val="0"/>
              </a:spcAft>
              <a:defRPr sz="2800">
                <a:solidFill>
                  <a:srgbClr val="990000"/>
                </a:solidFill>
                <a:latin typeface="Arial Black" pitchFamily="-110" charset="0"/>
              </a:defRPr>
            </a:lvl9pPr>
          </a:lstStyle>
          <a:p>
            <a:pPr algn="ctr"/>
            <a:r>
              <a:rPr lang="fr-CA" sz="3600" b="1" dirty="0" smtClean="0">
                <a:solidFill>
                  <a:schemeClr val="accent1"/>
                </a:solidFill>
              </a:rPr>
              <a:t>WRAT4 </a:t>
            </a:r>
            <a:r>
              <a:rPr lang="fr-CA" sz="3600" b="1" dirty="0" smtClean="0">
                <a:solidFill>
                  <a:srgbClr val="0070C0"/>
                </a:solidFill>
              </a:rPr>
              <a:t>Reading Composite:</a:t>
            </a:r>
            <a:r>
              <a:rPr lang="fr-CA" sz="2600" b="1" dirty="0" smtClean="0">
                <a:solidFill>
                  <a:srgbClr val="0070C0"/>
                </a:solidFill>
              </a:rPr>
              <a:t/>
            </a:r>
            <a:br>
              <a:rPr lang="fr-CA" sz="2600" b="1" dirty="0" smtClean="0">
                <a:solidFill>
                  <a:srgbClr val="0070C0"/>
                </a:solidFill>
              </a:rPr>
            </a:br>
            <a:r>
              <a:rPr lang="fr-CA" sz="2400" b="1" dirty="0" err="1" smtClean="0">
                <a:solidFill>
                  <a:schemeClr val="accent1"/>
                </a:solidFill>
              </a:rPr>
              <a:t>Pre</a:t>
            </a:r>
            <a:r>
              <a:rPr lang="fr-CA" sz="2400" b="1" dirty="0" smtClean="0">
                <a:solidFill>
                  <a:schemeClr val="accent1"/>
                </a:solidFill>
              </a:rPr>
              <a:t>/post change, by </a:t>
            </a:r>
            <a:r>
              <a:rPr lang="fr-CA" sz="2400" b="1" dirty="0" err="1" smtClean="0">
                <a:solidFill>
                  <a:schemeClr val="accent1"/>
                </a:solidFill>
              </a:rPr>
              <a:t>gender</a:t>
            </a:r>
            <a:r>
              <a:rPr lang="fr-CA" sz="2400" b="1" dirty="0" smtClean="0">
                <a:solidFill>
                  <a:schemeClr val="accent1"/>
                </a:solidFill>
              </a:rPr>
              <a:t> &amp; condition</a:t>
            </a:r>
            <a:endParaRPr lang="en-US" sz="2400" b="1" dirty="0" smtClean="0">
              <a:solidFill>
                <a:schemeClr val="accent1"/>
              </a:solidFill>
            </a:endParaRPr>
          </a:p>
        </p:txBody>
      </p:sp>
    </p:spTree>
    <p:extLst>
      <p:ext uri="{BB962C8B-B14F-4D97-AF65-F5344CB8AC3E}">
        <p14:creationId xmlns:p14="http://schemas.microsoft.com/office/powerpoint/2010/main" val="41925057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2"/>
          <p:cNvSpPr txBox="1">
            <a:spLocks noChangeArrowheads="1"/>
          </p:cNvSpPr>
          <p:nvPr/>
        </p:nvSpPr>
        <p:spPr bwMode="auto">
          <a:xfrm>
            <a:off x="250825" y="115888"/>
            <a:ext cx="8393141"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rgbClr val="990000"/>
                </a:solidFill>
                <a:latin typeface="+mj-lt"/>
                <a:ea typeface="+mj-ea"/>
                <a:cs typeface="+mj-cs"/>
              </a:defRPr>
            </a:lvl1pPr>
            <a:lvl2pPr algn="l" rtl="0" eaLnBrk="0" fontAlgn="base" hangingPunct="0">
              <a:spcBef>
                <a:spcPct val="0"/>
              </a:spcBef>
              <a:spcAft>
                <a:spcPct val="0"/>
              </a:spcAft>
              <a:defRPr sz="2800">
                <a:solidFill>
                  <a:srgbClr val="990000"/>
                </a:solidFill>
                <a:latin typeface="Verdana" charset="0"/>
                <a:ea typeface="ＭＳ Ｐゴシック" charset="0"/>
                <a:cs typeface="ＭＳ Ｐゴシック" charset="0"/>
              </a:defRPr>
            </a:lvl2pPr>
            <a:lvl3pPr algn="l" rtl="0" eaLnBrk="0" fontAlgn="base" hangingPunct="0">
              <a:spcBef>
                <a:spcPct val="0"/>
              </a:spcBef>
              <a:spcAft>
                <a:spcPct val="0"/>
              </a:spcAft>
              <a:defRPr sz="2800">
                <a:solidFill>
                  <a:srgbClr val="990000"/>
                </a:solidFill>
                <a:latin typeface="Verdana" charset="0"/>
                <a:ea typeface="ＭＳ Ｐゴシック" charset="0"/>
                <a:cs typeface="ＭＳ Ｐゴシック" charset="0"/>
              </a:defRPr>
            </a:lvl3pPr>
            <a:lvl4pPr algn="l" rtl="0" eaLnBrk="0" fontAlgn="base" hangingPunct="0">
              <a:spcBef>
                <a:spcPct val="0"/>
              </a:spcBef>
              <a:spcAft>
                <a:spcPct val="0"/>
              </a:spcAft>
              <a:defRPr sz="2800">
                <a:solidFill>
                  <a:srgbClr val="990000"/>
                </a:solidFill>
                <a:latin typeface="Verdana" charset="0"/>
                <a:ea typeface="ＭＳ Ｐゴシック" charset="0"/>
                <a:cs typeface="ＭＳ Ｐゴシック" charset="0"/>
              </a:defRPr>
            </a:lvl4pPr>
            <a:lvl5pPr algn="l" rtl="0" eaLnBrk="0" fontAlgn="base" hangingPunct="0">
              <a:spcBef>
                <a:spcPct val="0"/>
              </a:spcBef>
              <a:spcAft>
                <a:spcPct val="0"/>
              </a:spcAft>
              <a:defRPr sz="2800">
                <a:solidFill>
                  <a:srgbClr val="990000"/>
                </a:solidFill>
                <a:latin typeface="Verdana" charset="0"/>
                <a:ea typeface="ＭＳ Ｐゴシック" charset="0"/>
                <a:cs typeface="ＭＳ Ｐゴシック" charset="0"/>
              </a:defRPr>
            </a:lvl5pPr>
            <a:lvl6pPr marL="457200" algn="l" rtl="0" eaLnBrk="0" fontAlgn="base" hangingPunct="0">
              <a:spcBef>
                <a:spcPct val="0"/>
              </a:spcBef>
              <a:spcAft>
                <a:spcPct val="0"/>
              </a:spcAft>
              <a:defRPr sz="2800">
                <a:solidFill>
                  <a:srgbClr val="990000"/>
                </a:solidFill>
                <a:latin typeface="Arial Black" pitchFamily="-110" charset="0"/>
              </a:defRPr>
            </a:lvl6pPr>
            <a:lvl7pPr marL="914400" algn="l" rtl="0" eaLnBrk="0" fontAlgn="base" hangingPunct="0">
              <a:spcBef>
                <a:spcPct val="0"/>
              </a:spcBef>
              <a:spcAft>
                <a:spcPct val="0"/>
              </a:spcAft>
              <a:defRPr sz="2800">
                <a:solidFill>
                  <a:srgbClr val="990000"/>
                </a:solidFill>
                <a:latin typeface="Arial Black" pitchFamily="-110" charset="0"/>
              </a:defRPr>
            </a:lvl7pPr>
            <a:lvl8pPr marL="1371600" algn="l" rtl="0" eaLnBrk="0" fontAlgn="base" hangingPunct="0">
              <a:spcBef>
                <a:spcPct val="0"/>
              </a:spcBef>
              <a:spcAft>
                <a:spcPct val="0"/>
              </a:spcAft>
              <a:defRPr sz="2800">
                <a:solidFill>
                  <a:srgbClr val="990000"/>
                </a:solidFill>
                <a:latin typeface="Arial Black" pitchFamily="-110" charset="0"/>
              </a:defRPr>
            </a:lvl8pPr>
            <a:lvl9pPr marL="1828800" algn="l" rtl="0" eaLnBrk="0" fontAlgn="base" hangingPunct="0">
              <a:spcBef>
                <a:spcPct val="0"/>
              </a:spcBef>
              <a:spcAft>
                <a:spcPct val="0"/>
              </a:spcAft>
              <a:defRPr sz="2800">
                <a:solidFill>
                  <a:srgbClr val="990000"/>
                </a:solidFill>
                <a:latin typeface="Arial Black" pitchFamily="-110" charset="0"/>
              </a:defRPr>
            </a:lvl9pPr>
          </a:lstStyle>
          <a:p>
            <a:pPr algn="ctr"/>
            <a:r>
              <a:rPr lang="fr-CA" sz="3600" b="1" dirty="0" smtClean="0">
                <a:solidFill>
                  <a:schemeClr val="accent1"/>
                </a:solidFill>
              </a:rPr>
              <a:t>WRAT4 </a:t>
            </a:r>
            <a:r>
              <a:rPr lang="fr-CA" sz="3600" b="1" dirty="0" err="1" smtClean="0">
                <a:solidFill>
                  <a:srgbClr val="0070C0"/>
                </a:solidFill>
              </a:rPr>
              <a:t>Spelling</a:t>
            </a:r>
            <a:r>
              <a:rPr lang="fr-CA" sz="3600" b="1" dirty="0" smtClean="0">
                <a:solidFill>
                  <a:srgbClr val="0070C0"/>
                </a:solidFill>
              </a:rPr>
              <a:t>:</a:t>
            </a:r>
            <a:r>
              <a:rPr lang="fr-CA" sz="2400" b="1" dirty="0" smtClean="0">
                <a:solidFill>
                  <a:schemeClr val="accent1"/>
                </a:solidFill>
              </a:rPr>
              <a:t/>
            </a:r>
            <a:br>
              <a:rPr lang="fr-CA" sz="2400" b="1" dirty="0" smtClean="0">
                <a:solidFill>
                  <a:schemeClr val="accent1"/>
                </a:solidFill>
              </a:rPr>
            </a:br>
            <a:r>
              <a:rPr lang="fr-CA" sz="2400" b="1" dirty="0" err="1" smtClean="0">
                <a:solidFill>
                  <a:schemeClr val="accent1"/>
                </a:solidFill>
              </a:rPr>
              <a:t>Pre</a:t>
            </a:r>
            <a:r>
              <a:rPr lang="fr-CA" sz="2400" b="1" dirty="0" smtClean="0">
                <a:solidFill>
                  <a:schemeClr val="accent1"/>
                </a:solidFill>
              </a:rPr>
              <a:t>/post change, by </a:t>
            </a:r>
            <a:r>
              <a:rPr lang="fr-CA" sz="2400" b="1" dirty="0" err="1" smtClean="0">
                <a:solidFill>
                  <a:schemeClr val="accent1"/>
                </a:solidFill>
              </a:rPr>
              <a:t>gender</a:t>
            </a:r>
            <a:r>
              <a:rPr lang="fr-CA" sz="2400" b="1" dirty="0" smtClean="0">
                <a:solidFill>
                  <a:schemeClr val="accent1"/>
                </a:solidFill>
              </a:rPr>
              <a:t> &amp; condition</a:t>
            </a:r>
            <a:endParaRPr lang="en-US" sz="2400" b="1" dirty="0" smtClean="0">
              <a:solidFill>
                <a:schemeClr val="accent1"/>
              </a:solidFill>
            </a:endParaRPr>
          </a:p>
        </p:txBody>
      </p:sp>
      <p:sp>
        <p:nvSpPr>
          <p:cNvPr id="14" name="Text Placeholder 2"/>
          <p:cNvSpPr>
            <a:spLocks/>
          </p:cNvSpPr>
          <p:nvPr/>
        </p:nvSpPr>
        <p:spPr bwMode="auto">
          <a:xfrm>
            <a:off x="395288" y="989013"/>
            <a:ext cx="4040187"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pPr>
            <a:r>
              <a:rPr lang="fr-CA" b="1">
                <a:latin typeface="Verdana" pitchFamily="34" charset="0"/>
              </a:rPr>
              <a:t>GIRLS (</a:t>
            </a:r>
            <a:r>
              <a:rPr lang="fr-CA" b="1" i="1">
                <a:latin typeface="Verdana" pitchFamily="34" charset="0"/>
              </a:rPr>
              <a:t>d</a:t>
            </a:r>
            <a:r>
              <a:rPr lang="fr-CA" b="1">
                <a:latin typeface="Verdana" pitchFamily="34" charset="0"/>
              </a:rPr>
              <a:t> = .15)</a:t>
            </a:r>
            <a:endParaRPr lang="en-CA" sz="1800" b="1">
              <a:latin typeface="Verdana" pitchFamily="34" charset="0"/>
            </a:endParaRPr>
          </a:p>
        </p:txBody>
      </p:sp>
      <p:graphicFrame>
        <p:nvGraphicFramePr>
          <p:cNvPr id="4" name="Content Placeholder 6"/>
          <p:cNvGraphicFramePr>
            <a:graphicFrameLocks/>
          </p:cNvGraphicFramePr>
          <p:nvPr>
            <p:extLst>
              <p:ext uri="{D42A27DB-BD31-4B8C-83A1-F6EECF244321}">
                <p14:modId xmlns:p14="http://schemas.microsoft.com/office/powerpoint/2010/main" val="2130481892"/>
              </p:ext>
            </p:extLst>
          </p:nvPr>
        </p:nvGraphicFramePr>
        <p:xfrm>
          <a:off x="446088" y="1581150"/>
          <a:ext cx="3932237" cy="3849688"/>
        </p:xfrm>
        <a:graphic>
          <a:graphicData uri="http://schemas.openxmlformats.org/drawingml/2006/chart">
            <c:chart xmlns:c="http://schemas.openxmlformats.org/drawingml/2006/chart" xmlns:r="http://schemas.openxmlformats.org/officeDocument/2006/relationships" r:id="rId2"/>
          </a:graphicData>
        </a:graphic>
      </p:graphicFrame>
      <p:sp>
        <p:nvSpPr>
          <p:cNvPr id="16" name="Text Placeholder 4"/>
          <p:cNvSpPr>
            <a:spLocks/>
          </p:cNvSpPr>
          <p:nvPr/>
        </p:nvSpPr>
        <p:spPr bwMode="auto">
          <a:xfrm>
            <a:off x="4583113" y="989013"/>
            <a:ext cx="4041775"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pPr>
            <a:r>
              <a:rPr lang="fr-CA" b="1">
                <a:latin typeface="Verdana" pitchFamily="34" charset="0"/>
              </a:rPr>
              <a:t>BOYS (</a:t>
            </a:r>
            <a:r>
              <a:rPr lang="fr-CA" b="1" i="1">
                <a:latin typeface="Verdana" pitchFamily="34" charset="0"/>
              </a:rPr>
              <a:t>d</a:t>
            </a:r>
            <a:r>
              <a:rPr lang="fr-CA" b="1">
                <a:latin typeface="Verdana" pitchFamily="34" charset="0"/>
              </a:rPr>
              <a:t>  = .19)</a:t>
            </a:r>
            <a:endParaRPr lang="en-CA" b="1">
              <a:latin typeface="Verdana" pitchFamily="34" charset="0"/>
            </a:endParaRPr>
          </a:p>
        </p:txBody>
      </p:sp>
      <p:graphicFrame>
        <p:nvGraphicFramePr>
          <p:cNvPr id="23" name="Content Placeholder 7"/>
          <p:cNvGraphicFramePr>
            <a:graphicFrameLocks/>
          </p:cNvGraphicFramePr>
          <p:nvPr>
            <p:extLst>
              <p:ext uri="{D42A27DB-BD31-4B8C-83A1-F6EECF244321}">
                <p14:modId xmlns:p14="http://schemas.microsoft.com/office/powerpoint/2010/main" val="3522751134"/>
              </p:ext>
            </p:extLst>
          </p:nvPr>
        </p:nvGraphicFramePr>
        <p:xfrm>
          <a:off x="4479925" y="1574800"/>
          <a:ext cx="4094163" cy="3849688"/>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Box 9"/>
          <p:cNvSpPr txBox="1">
            <a:spLocks noChangeArrowheads="1"/>
          </p:cNvSpPr>
          <p:nvPr/>
        </p:nvSpPr>
        <p:spPr bwMode="auto">
          <a:xfrm>
            <a:off x="5929313" y="5429250"/>
            <a:ext cx="2543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pPr eaLnBrk="1" hangingPunct="1"/>
            <a:r>
              <a:rPr lang="fr-CA" b="1" dirty="0">
                <a:latin typeface="Calibri" pitchFamily="34" charset="0"/>
              </a:rPr>
              <a:t>(*</a:t>
            </a:r>
            <a:r>
              <a:rPr lang="fr-CA" b="1" i="1" dirty="0">
                <a:latin typeface="Calibri" pitchFamily="34" charset="0"/>
              </a:rPr>
              <a:t>p </a:t>
            </a:r>
            <a:r>
              <a:rPr lang="fr-CA" b="1" dirty="0">
                <a:latin typeface="Calibri" pitchFamily="34" charset="0"/>
              </a:rPr>
              <a:t>&lt; </a:t>
            </a:r>
            <a:r>
              <a:rPr lang="fr-CA" b="1" dirty="0" smtClean="0">
                <a:latin typeface="Calibri" pitchFamily="34" charset="0"/>
              </a:rPr>
              <a:t>.10, </a:t>
            </a:r>
            <a:r>
              <a:rPr lang="fr-CA" b="1" dirty="0">
                <a:latin typeface="Calibri" pitchFamily="34" charset="0"/>
              </a:rPr>
              <a:t>2-</a:t>
            </a:r>
            <a:r>
              <a:rPr lang="fr-CA" b="1" dirty="0" err="1">
                <a:latin typeface="Calibri" pitchFamily="34" charset="0"/>
              </a:rPr>
              <a:t>tailed</a:t>
            </a:r>
            <a:r>
              <a:rPr lang="fr-CA" b="1" dirty="0">
                <a:latin typeface="Calibri" pitchFamily="34" charset="0"/>
              </a:rPr>
              <a:t>)</a:t>
            </a:r>
            <a:endParaRPr lang="en-CA" b="1" dirty="0">
              <a:latin typeface="Calibri" pitchFamily="34" charset="0"/>
            </a:endParaRPr>
          </a:p>
        </p:txBody>
      </p:sp>
    </p:spTree>
    <p:extLst>
      <p:ext uri="{BB962C8B-B14F-4D97-AF65-F5344CB8AC3E}">
        <p14:creationId xmlns:p14="http://schemas.microsoft.com/office/powerpoint/2010/main" val="114769738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noAutofit/>
          </a:bodyPr>
          <a:lstStyle/>
          <a:p>
            <a:pPr algn="ctr"/>
            <a:r>
              <a:rPr lang="en-CA" sz="3600" b="1" dirty="0" smtClean="0">
                <a:solidFill>
                  <a:srgbClr val="0070C0"/>
                </a:solidFill>
              </a:rPr>
              <a:t>1. Overview of Ontario </a:t>
            </a:r>
            <a:r>
              <a:rPr lang="en-CA" sz="3600" b="1" dirty="0">
                <a:solidFill>
                  <a:srgbClr val="0070C0"/>
                </a:solidFill>
              </a:rPr>
              <a:t>Looking After Children </a:t>
            </a:r>
            <a:r>
              <a:rPr lang="en-CA" sz="3600" b="1" dirty="0" smtClean="0">
                <a:solidFill>
                  <a:srgbClr val="0070C0"/>
                </a:solidFill>
              </a:rPr>
              <a:t>(</a:t>
            </a:r>
            <a:r>
              <a:rPr lang="en-CA" sz="3600" b="1" dirty="0" err="1">
                <a:solidFill>
                  <a:srgbClr val="0070C0"/>
                </a:solidFill>
              </a:rPr>
              <a:t>OnLAC</a:t>
            </a:r>
            <a:r>
              <a:rPr lang="en-CA" sz="3600" b="1" dirty="0" smtClean="0">
                <a:solidFill>
                  <a:srgbClr val="0070C0"/>
                </a:solidFill>
              </a:rPr>
              <a:t>) Project, 2000-present</a:t>
            </a:r>
            <a:endParaRPr lang="en-US" sz="3600" b="1" dirty="0">
              <a:solidFill>
                <a:srgbClr val="0070C0"/>
              </a:solidFill>
            </a:endParaRPr>
          </a:p>
        </p:txBody>
      </p:sp>
      <p:sp>
        <p:nvSpPr>
          <p:cNvPr id="150531" name="Rectangle 3"/>
          <p:cNvSpPr>
            <a:spLocks noGrp="1" noChangeArrowheads="1"/>
          </p:cNvSpPr>
          <p:nvPr>
            <p:ph type="body" idx="1"/>
          </p:nvPr>
        </p:nvSpPr>
        <p:spPr>
          <a:xfrm>
            <a:off x="107504" y="1600200"/>
            <a:ext cx="9036496" cy="4525963"/>
          </a:xfrm>
          <a:noFill/>
        </p:spPr>
        <p:txBody>
          <a:bodyPr>
            <a:normAutofit/>
          </a:bodyPr>
          <a:lstStyle/>
          <a:p>
            <a:pPr>
              <a:lnSpc>
                <a:spcPct val="80000"/>
              </a:lnSpc>
            </a:pPr>
            <a:r>
              <a:rPr lang="en-CA" sz="2400" dirty="0" smtClean="0"/>
              <a:t>Mandated to monitor service needs &amp; developmental outcomes in  Ontario, on three levels: young person, organization, &amp; province</a:t>
            </a:r>
          </a:p>
          <a:p>
            <a:pPr>
              <a:lnSpc>
                <a:spcPct val="80000"/>
              </a:lnSpc>
            </a:pPr>
            <a:r>
              <a:rPr lang="en-CA" sz="2400" dirty="0" smtClean="0"/>
              <a:t>Approximately 7,200 young people in care for a year or more (mainly “Crown Wards”), ages 0-21+, are monitored each year </a:t>
            </a:r>
          </a:p>
          <a:p>
            <a:pPr>
              <a:lnSpc>
                <a:spcPct val="80000"/>
              </a:lnSpc>
            </a:pPr>
            <a:r>
              <a:rPr lang="fr-CA" sz="2400" dirty="0" err="1" smtClean="0"/>
              <a:t>OnLAC</a:t>
            </a:r>
            <a:r>
              <a:rPr lang="fr-CA" sz="2400" dirty="0" smtClean="0"/>
              <a:t> model </a:t>
            </a:r>
            <a:r>
              <a:rPr lang="fr-CA" sz="2400" dirty="0" err="1" smtClean="0"/>
              <a:t>also</a:t>
            </a:r>
            <a:r>
              <a:rPr lang="fr-CA" sz="2400" dirty="0" smtClean="0"/>
              <a:t> </a:t>
            </a:r>
            <a:r>
              <a:rPr lang="fr-CA" sz="2400" dirty="0" err="1" smtClean="0"/>
              <a:t>used</a:t>
            </a:r>
            <a:r>
              <a:rPr lang="fr-CA" sz="2400" dirty="0" smtClean="0"/>
              <a:t> in </a:t>
            </a:r>
            <a:r>
              <a:rPr lang="fr-CA" sz="2400" dirty="0" err="1" smtClean="0"/>
              <a:t>Quebec</a:t>
            </a:r>
            <a:r>
              <a:rPr lang="fr-CA" sz="2400" dirty="0" smtClean="0"/>
              <a:t>, on </a:t>
            </a:r>
            <a:r>
              <a:rPr lang="fr-CA" sz="2400" dirty="0" err="1" smtClean="0"/>
              <a:t>voluntary</a:t>
            </a:r>
            <a:r>
              <a:rPr lang="fr-CA" sz="2400" dirty="0" smtClean="0"/>
              <a:t> basis</a:t>
            </a:r>
            <a:endParaRPr lang="en-CA" sz="2400" dirty="0"/>
          </a:p>
          <a:p>
            <a:pPr>
              <a:lnSpc>
                <a:spcPct val="80000"/>
              </a:lnSpc>
            </a:pPr>
            <a:r>
              <a:rPr lang="en-CA" sz="2400" dirty="0" smtClean="0"/>
              <a:t>Canadian adaptation of UK-originated approach</a:t>
            </a:r>
          </a:p>
          <a:p>
            <a:pPr>
              <a:lnSpc>
                <a:spcPct val="80000"/>
              </a:lnSpc>
            </a:pPr>
            <a:r>
              <a:rPr lang="en-CA" sz="2400" dirty="0" smtClean="0"/>
              <a:t>8 outcome domains:</a:t>
            </a:r>
          </a:p>
          <a:p>
            <a:pPr lvl="1">
              <a:lnSpc>
                <a:spcPct val="80000"/>
              </a:lnSpc>
              <a:buNone/>
            </a:pPr>
            <a:r>
              <a:rPr lang="en-CA" sz="2000" dirty="0" smtClean="0"/>
              <a:t>	Health; education; </a:t>
            </a:r>
            <a:r>
              <a:rPr lang="en-CA" sz="2000" dirty="0" err="1" smtClean="0"/>
              <a:t>i</a:t>
            </a:r>
            <a:r>
              <a:rPr lang="fr-CA" sz="2000" dirty="0" err="1" smtClean="0"/>
              <a:t>dentity</a:t>
            </a:r>
            <a:r>
              <a:rPr lang="fr-CA" sz="2000" dirty="0" smtClean="0"/>
              <a:t>; </a:t>
            </a:r>
            <a:r>
              <a:rPr lang="fr-CA" sz="2000" dirty="0" err="1" smtClean="0"/>
              <a:t>family</a:t>
            </a:r>
            <a:r>
              <a:rPr lang="fr-CA" sz="2000" dirty="0" smtClean="0"/>
              <a:t> &amp; social  </a:t>
            </a:r>
            <a:r>
              <a:rPr lang="fr-CA" sz="2000" dirty="0" err="1" smtClean="0"/>
              <a:t>relationships</a:t>
            </a:r>
            <a:r>
              <a:rPr lang="fr-CA" sz="2000" dirty="0" smtClean="0"/>
              <a:t>; social </a:t>
            </a:r>
            <a:r>
              <a:rPr lang="fr-CA" sz="2000" dirty="0" err="1" smtClean="0"/>
              <a:t>presentation</a:t>
            </a:r>
            <a:r>
              <a:rPr lang="fr-CA" sz="2000" dirty="0" smtClean="0"/>
              <a:t>; </a:t>
            </a:r>
            <a:r>
              <a:rPr lang="fr-CA" sz="2000" dirty="0" err="1" smtClean="0"/>
              <a:t>emotional</a:t>
            </a:r>
            <a:r>
              <a:rPr lang="fr-CA" sz="2000" dirty="0" smtClean="0"/>
              <a:t> &amp; </a:t>
            </a:r>
            <a:r>
              <a:rPr lang="fr-CA" sz="2000" dirty="0" err="1" smtClean="0"/>
              <a:t>behavioural</a:t>
            </a:r>
            <a:r>
              <a:rPr lang="fr-CA" sz="2000" dirty="0" smtClean="0"/>
              <a:t> </a:t>
            </a:r>
            <a:r>
              <a:rPr lang="fr-CA" sz="2000" dirty="0" err="1" smtClean="0"/>
              <a:t>development</a:t>
            </a:r>
            <a:r>
              <a:rPr lang="fr-CA" sz="2000" dirty="0" smtClean="0"/>
              <a:t>; self-care </a:t>
            </a:r>
            <a:r>
              <a:rPr lang="fr-CA" sz="2000" dirty="0" err="1" smtClean="0"/>
              <a:t>skills</a:t>
            </a:r>
            <a:r>
              <a:rPr lang="fr-CA" sz="2000" dirty="0" smtClean="0"/>
              <a:t>; </a:t>
            </a:r>
            <a:r>
              <a:rPr lang="fr-CA" sz="2000" dirty="0" err="1" smtClean="0"/>
              <a:t>developmental</a:t>
            </a:r>
            <a:r>
              <a:rPr lang="fr-CA" sz="2000" dirty="0" smtClean="0"/>
              <a:t> </a:t>
            </a:r>
            <a:r>
              <a:rPr lang="fr-CA" sz="2000" dirty="0" err="1" smtClean="0"/>
              <a:t>assets</a:t>
            </a:r>
            <a:endParaRPr lang="en-CA" sz="2000" dirty="0" smtClean="0"/>
          </a:p>
          <a:p>
            <a:pPr>
              <a:lnSpc>
                <a:spcPct val="80000"/>
              </a:lnSpc>
            </a:pPr>
            <a:r>
              <a:rPr lang="en-CA" sz="2400" dirty="0" smtClean="0"/>
              <a:t>Goal: </a:t>
            </a:r>
            <a:r>
              <a:rPr lang="en-CA" sz="2100" dirty="0" smtClean="0"/>
              <a:t>high-quality “corporate” (substitute) parenting &amp; good outcomes</a:t>
            </a:r>
            <a:endParaRPr lang="en-CA" sz="2100" dirty="0"/>
          </a:p>
          <a:p>
            <a:pPr>
              <a:lnSpc>
                <a:spcPct val="80000"/>
              </a:lnSpc>
            </a:pPr>
            <a:r>
              <a:rPr lang="en-CA" sz="2400" dirty="0" smtClean="0"/>
              <a:t>Resilience-based &amp; outcome-focused</a:t>
            </a:r>
          </a:p>
          <a:p>
            <a:pPr>
              <a:lnSpc>
                <a:spcPct val="80000"/>
              </a:lnSpc>
            </a:pPr>
            <a:r>
              <a:rPr lang="en-CA" sz="2400" dirty="0"/>
              <a:t>Looking After </a:t>
            </a:r>
            <a:r>
              <a:rPr lang="en-CA" sz="2400" dirty="0" smtClean="0"/>
              <a:t>Children is a </a:t>
            </a:r>
            <a:r>
              <a:rPr lang="en-CA" sz="2400" dirty="0"/>
              <a:t>“third-generation” and unique large-scale vehicle of resilience (</a:t>
            </a:r>
            <a:r>
              <a:rPr lang="en-CA" sz="2400" dirty="0" err="1"/>
              <a:t>Masten</a:t>
            </a:r>
            <a:r>
              <a:rPr lang="en-CA" sz="2400" dirty="0"/>
              <a:t>)  </a:t>
            </a:r>
            <a:endParaRPr lang="en-US" sz="2400" dirty="0"/>
          </a:p>
          <a:p>
            <a:pPr>
              <a:lnSpc>
                <a:spcPct val="80000"/>
              </a:lnSpc>
            </a:pPr>
            <a:endParaRPr lang="en-CA"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179388" y="19050"/>
            <a:ext cx="8857108" cy="854075"/>
          </a:xfrm>
        </p:spPr>
        <p:txBody>
          <a:bodyPr vert="horz">
            <a:normAutofit fontScale="90000"/>
          </a:bodyPr>
          <a:lstStyle/>
          <a:p>
            <a:pPr algn="ctr"/>
            <a:r>
              <a:rPr lang="fr-CA" b="1" dirty="0" smtClean="0">
                <a:solidFill>
                  <a:schemeClr val="accent1"/>
                </a:solidFill>
              </a:rPr>
              <a:t>WRAT4 </a:t>
            </a:r>
            <a:r>
              <a:rPr lang="fr-CA" b="1" dirty="0" smtClean="0">
                <a:solidFill>
                  <a:srgbClr val="0070C0"/>
                </a:solidFill>
              </a:rPr>
              <a:t>Math Computation:</a:t>
            </a:r>
            <a:r>
              <a:rPr lang="fr-CA" sz="2400" b="1" dirty="0" smtClean="0">
                <a:solidFill>
                  <a:srgbClr val="0070C0"/>
                </a:solidFill>
              </a:rPr>
              <a:t/>
            </a:r>
            <a:br>
              <a:rPr lang="fr-CA" sz="2400" b="1" dirty="0" smtClean="0">
                <a:solidFill>
                  <a:srgbClr val="0070C0"/>
                </a:solidFill>
              </a:rPr>
            </a:br>
            <a:r>
              <a:rPr lang="fr-CA" sz="2400" b="1" dirty="0" err="1" smtClean="0">
                <a:solidFill>
                  <a:schemeClr val="accent1"/>
                </a:solidFill>
              </a:rPr>
              <a:t>Pre</a:t>
            </a:r>
            <a:r>
              <a:rPr lang="fr-CA" sz="2400" b="1" dirty="0" smtClean="0">
                <a:solidFill>
                  <a:schemeClr val="accent1"/>
                </a:solidFill>
              </a:rPr>
              <a:t>/post change, by </a:t>
            </a:r>
            <a:r>
              <a:rPr lang="fr-CA" sz="2400" b="1" dirty="0" err="1" smtClean="0">
                <a:solidFill>
                  <a:schemeClr val="accent1"/>
                </a:solidFill>
              </a:rPr>
              <a:t>gender</a:t>
            </a:r>
            <a:r>
              <a:rPr lang="fr-CA" sz="2400" b="1" dirty="0" smtClean="0">
                <a:solidFill>
                  <a:schemeClr val="accent1"/>
                </a:solidFill>
              </a:rPr>
              <a:t> &amp; condition</a:t>
            </a:r>
            <a:endParaRPr lang="en-US" sz="2400" b="1" dirty="0" smtClean="0">
              <a:solidFill>
                <a:schemeClr val="accent1"/>
              </a:solidFill>
            </a:endParaRPr>
          </a:p>
        </p:txBody>
      </p:sp>
      <p:sp>
        <p:nvSpPr>
          <p:cNvPr id="8" name="Text Placeholder 2"/>
          <p:cNvSpPr>
            <a:spLocks/>
          </p:cNvSpPr>
          <p:nvPr/>
        </p:nvSpPr>
        <p:spPr bwMode="auto">
          <a:xfrm>
            <a:off x="457200" y="873125"/>
            <a:ext cx="4040188"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lnSpc>
                <a:spcPct val="90000"/>
              </a:lnSpc>
              <a:spcBef>
                <a:spcPct val="20000"/>
              </a:spcBef>
            </a:pPr>
            <a:r>
              <a:rPr lang="fr-CA" b="1">
                <a:latin typeface="Verdana" pitchFamily="34" charset="0"/>
              </a:rPr>
              <a:t>GIRLS (</a:t>
            </a:r>
            <a:r>
              <a:rPr lang="fr-CA" b="1" i="1">
                <a:latin typeface="Verdana" pitchFamily="34" charset="0"/>
              </a:rPr>
              <a:t>d</a:t>
            </a:r>
            <a:r>
              <a:rPr lang="fr-CA" b="1">
                <a:latin typeface="Verdana" pitchFamily="34" charset="0"/>
              </a:rPr>
              <a:t> = .41)</a:t>
            </a:r>
            <a:endParaRPr lang="en-CA" sz="1800" b="1">
              <a:latin typeface="Verdana" pitchFamily="34" charset="0"/>
            </a:endParaRPr>
          </a:p>
        </p:txBody>
      </p:sp>
      <p:graphicFrame>
        <p:nvGraphicFramePr>
          <p:cNvPr id="4" name="Content Placeholder 6"/>
          <p:cNvGraphicFramePr>
            <a:graphicFrameLocks/>
          </p:cNvGraphicFramePr>
          <p:nvPr>
            <p:extLst>
              <p:ext uri="{D42A27DB-BD31-4B8C-83A1-F6EECF244321}">
                <p14:modId xmlns:p14="http://schemas.microsoft.com/office/powerpoint/2010/main" val="892790683"/>
              </p:ext>
            </p:extLst>
          </p:nvPr>
        </p:nvGraphicFramePr>
        <p:xfrm>
          <a:off x="508000" y="1463675"/>
          <a:ext cx="4013200" cy="3849688"/>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 Placeholder 4"/>
          <p:cNvSpPr>
            <a:spLocks/>
          </p:cNvSpPr>
          <p:nvPr/>
        </p:nvSpPr>
        <p:spPr bwMode="auto">
          <a:xfrm>
            <a:off x="4645025" y="873125"/>
            <a:ext cx="4041775"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eaLnBrk="0" hangingPunct="0">
              <a:spcBef>
                <a:spcPct val="20000"/>
              </a:spcBef>
            </a:pPr>
            <a:r>
              <a:rPr lang="fr-CA" b="1">
                <a:latin typeface="Verdana" pitchFamily="34" charset="0"/>
              </a:rPr>
              <a:t>BOYS (</a:t>
            </a:r>
            <a:r>
              <a:rPr lang="fr-CA" b="1" i="1">
                <a:latin typeface="Verdana" pitchFamily="34" charset="0"/>
              </a:rPr>
              <a:t>d</a:t>
            </a:r>
            <a:r>
              <a:rPr lang="fr-CA" b="1">
                <a:latin typeface="Verdana" pitchFamily="34" charset="0"/>
              </a:rPr>
              <a:t> = .21)</a:t>
            </a:r>
            <a:endParaRPr lang="en-CA" b="1">
              <a:latin typeface="Verdana" pitchFamily="34" charset="0"/>
            </a:endParaRPr>
          </a:p>
        </p:txBody>
      </p:sp>
      <p:graphicFrame>
        <p:nvGraphicFramePr>
          <p:cNvPr id="17" name="Content Placeholder 7"/>
          <p:cNvGraphicFramePr>
            <a:graphicFrameLocks/>
          </p:cNvGraphicFramePr>
          <p:nvPr>
            <p:extLst>
              <p:ext uri="{D42A27DB-BD31-4B8C-83A1-F6EECF244321}">
                <p14:modId xmlns:p14="http://schemas.microsoft.com/office/powerpoint/2010/main" val="340136058"/>
              </p:ext>
            </p:extLst>
          </p:nvPr>
        </p:nvGraphicFramePr>
        <p:xfrm>
          <a:off x="4622800" y="1463675"/>
          <a:ext cx="4013200" cy="3849688"/>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9"/>
          <p:cNvSpPr txBox="1">
            <a:spLocks noChangeArrowheads="1"/>
          </p:cNvSpPr>
          <p:nvPr/>
        </p:nvSpPr>
        <p:spPr bwMode="auto">
          <a:xfrm>
            <a:off x="5929313" y="5157788"/>
            <a:ext cx="26050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pitchFamily="-112" charset="0"/>
                <a:ea typeface="ＭＳ Ｐゴシック" pitchFamily="34" charset="-128"/>
              </a:defRPr>
            </a:lvl1pPr>
            <a:lvl2pPr marL="742950" indent="-285750" eaLnBrk="0" hangingPunct="0">
              <a:defRPr sz="2400">
                <a:solidFill>
                  <a:schemeClr val="tx1"/>
                </a:solidFill>
                <a:latin typeface="Times" pitchFamily="-112" charset="0"/>
                <a:ea typeface="ＭＳ Ｐゴシック" pitchFamily="34" charset="-128"/>
              </a:defRPr>
            </a:lvl2pPr>
            <a:lvl3pPr marL="1143000" indent="-228600" eaLnBrk="0" hangingPunct="0">
              <a:defRPr sz="2400">
                <a:solidFill>
                  <a:schemeClr val="tx1"/>
                </a:solidFill>
                <a:latin typeface="Times" pitchFamily="-112" charset="0"/>
                <a:ea typeface="ＭＳ Ｐゴシック" pitchFamily="34" charset="-128"/>
              </a:defRPr>
            </a:lvl3pPr>
            <a:lvl4pPr marL="1600200" indent="-228600" eaLnBrk="0" hangingPunct="0">
              <a:defRPr sz="2400">
                <a:solidFill>
                  <a:schemeClr val="tx1"/>
                </a:solidFill>
                <a:latin typeface="Times" pitchFamily="-112" charset="0"/>
                <a:ea typeface="ＭＳ Ｐゴシック" pitchFamily="34" charset="-128"/>
              </a:defRPr>
            </a:lvl4pPr>
            <a:lvl5pPr marL="2057400" indent="-228600" eaLnBrk="0" hangingPunct="0">
              <a:defRPr sz="2400">
                <a:solidFill>
                  <a:schemeClr val="tx1"/>
                </a:solidFill>
                <a:latin typeface="Times" pitchFamily="-112"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pitchFamily="-112" charset="0"/>
                <a:ea typeface="ＭＳ Ｐゴシック" pitchFamily="34" charset="-128"/>
              </a:defRPr>
            </a:lvl9pPr>
          </a:lstStyle>
          <a:p>
            <a:pPr eaLnBrk="1" hangingPunct="1"/>
            <a:r>
              <a:rPr lang="fr-CA" b="1">
                <a:latin typeface="Calibri" pitchFamily="34" charset="0"/>
              </a:rPr>
              <a:t>(*</a:t>
            </a:r>
            <a:r>
              <a:rPr lang="fr-CA" b="1" i="1">
                <a:latin typeface="Calibri" pitchFamily="34" charset="0"/>
              </a:rPr>
              <a:t>p </a:t>
            </a:r>
            <a:r>
              <a:rPr lang="fr-CA" b="1">
                <a:latin typeface="Calibri" pitchFamily="34" charset="0"/>
              </a:rPr>
              <a:t>&lt; .05, 2-tailed)</a:t>
            </a:r>
            <a:endParaRPr lang="en-CA" b="1">
              <a:latin typeface="Calibri" pitchFamily="34" charset="0"/>
            </a:endParaRPr>
          </a:p>
        </p:txBody>
      </p:sp>
    </p:spTree>
    <p:extLst>
      <p:ext uri="{BB962C8B-B14F-4D97-AF65-F5344CB8AC3E}">
        <p14:creationId xmlns:p14="http://schemas.microsoft.com/office/powerpoint/2010/main" val="276285415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142875" y="188913"/>
            <a:ext cx="8143875" cy="863600"/>
          </a:xfrm>
        </p:spPr>
        <p:txBody>
          <a:bodyPr vert="horz">
            <a:normAutofit/>
          </a:bodyPr>
          <a:lstStyle/>
          <a:p>
            <a:pPr algn="ctr"/>
            <a:r>
              <a:rPr lang="fr-CA" sz="3600" b="1" dirty="0" err="1" smtClean="0">
                <a:solidFill>
                  <a:srgbClr val="0070C0"/>
                </a:solidFill>
              </a:rPr>
              <a:t>Summary</a:t>
            </a:r>
            <a:r>
              <a:rPr lang="fr-CA" sz="3600" b="1" dirty="0" smtClean="0">
                <a:solidFill>
                  <a:srgbClr val="0070C0"/>
                </a:solidFill>
              </a:rPr>
              <a:t> </a:t>
            </a:r>
            <a:r>
              <a:rPr lang="fr-CA" sz="3600" b="1" dirty="0" err="1" smtClean="0">
                <a:solidFill>
                  <a:srgbClr val="0070C0"/>
                </a:solidFill>
              </a:rPr>
              <a:t>regarding</a:t>
            </a:r>
            <a:r>
              <a:rPr lang="fr-CA" sz="3600" b="1" dirty="0" smtClean="0">
                <a:solidFill>
                  <a:srgbClr val="0070C0"/>
                </a:solidFill>
              </a:rPr>
              <a:t> question 2</a:t>
            </a:r>
            <a:endParaRPr lang="en-US" sz="3600" b="1" dirty="0" smtClean="0">
              <a:solidFill>
                <a:srgbClr val="0070C0"/>
              </a:solidFill>
            </a:endParaRPr>
          </a:p>
        </p:txBody>
      </p:sp>
      <p:sp>
        <p:nvSpPr>
          <p:cNvPr id="8" name="Content Placeholder 2"/>
          <p:cNvSpPr>
            <a:spLocks/>
          </p:cNvSpPr>
          <p:nvPr/>
        </p:nvSpPr>
        <p:spPr bwMode="auto">
          <a:xfrm>
            <a:off x="323528" y="908843"/>
            <a:ext cx="8382000" cy="5040313"/>
          </a:xfrm>
          <a:prstGeom prst="rect">
            <a:avLst/>
          </a:prstGeom>
          <a:noFill/>
          <a:ln>
            <a:noFill/>
          </a:ln>
          <a:extLst/>
        </p:spPr>
        <p:txBody>
          <a:bodyPr/>
          <a:lstStyle/>
          <a:p>
            <a:pPr eaLnBrk="0" hangingPunct="0">
              <a:lnSpc>
                <a:spcPct val="80000"/>
              </a:lnSpc>
              <a:spcBef>
                <a:spcPct val="20000"/>
              </a:spcBef>
              <a:defRPr/>
            </a:pPr>
            <a:r>
              <a:rPr lang="fr-CA" sz="2100" b="1" dirty="0">
                <a:latin typeface="Verdana" pitchFamily="-112" charset="0"/>
                <a:ea typeface="ＭＳ Ｐゴシック" pitchFamily="-112" charset="-128"/>
              </a:rPr>
              <a:t> </a:t>
            </a:r>
          </a:p>
          <a:p>
            <a:pPr eaLnBrk="0" hangingPunct="0">
              <a:lnSpc>
                <a:spcPct val="80000"/>
              </a:lnSpc>
              <a:spcBef>
                <a:spcPct val="20000"/>
              </a:spcBef>
              <a:defRPr/>
            </a:pPr>
            <a:r>
              <a:rPr lang="fr-CA" b="1" dirty="0">
                <a:latin typeface="Verdana" pitchFamily="-112" charset="0"/>
                <a:ea typeface="ＭＳ Ｐゴシック" pitchFamily="-112" charset="-128"/>
              </a:rPr>
              <a:t>Girls:</a:t>
            </a:r>
          </a:p>
          <a:p>
            <a:pPr marL="742950" lvl="1" indent="-285750" eaLnBrk="0" hangingPunct="0">
              <a:lnSpc>
                <a:spcPct val="80000"/>
              </a:lnSpc>
              <a:spcBef>
                <a:spcPct val="20000"/>
              </a:spcBef>
              <a:buFontTx/>
              <a:buChar char="–"/>
              <a:defRPr/>
            </a:pPr>
            <a:r>
              <a:rPr lang="fr-CA" dirty="0">
                <a:latin typeface="Verdana" pitchFamily="-112" charset="0"/>
                <a:ea typeface="ＭＳ Ｐゴシック" pitchFamily="-112" charset="-128"/>
              </a:rPr>
              <a:t>Made </a:t>
            </a:r>
            <a:r>
              <a:rPr lang="fr-CA" dirty="0" err="1">
                <a:latin typeface="Verdana" pitchFamily="-112" charset="0"/>
                <a:ea typeface="ＭＳ Ｐゴシック" pitchFamily="-112" charset="-128"/>
              </a:rPr>
              <a:t>statistically</a:t>
            </a:r>
            <a:r>
              <a:rPr lang="fr-CA" dirty="0">
                <a:latin typeface="Verdana" pitchFamily="-112" charset="0"/>
                <a:ea typeface="ＭＳ Ｐゴシック" pitchFamily="-112" charset="-128"/>
              </a:rPr>
              <a:t> </a:t>
            </a:r>
            <a:r>
              <a:rPr lang="fr-CA" dirty="0" err="1">
                <a:latin typeface="Verdana" pitchFamily="-112" charset="0"/>
                <a:ea typeface="ＭＳ Ｐゴシック" pitchFamily="-112" charset="-128"/>
              </a:rPr>
              <a:t>significant</a:t>
            </a:r>
            <a:r>
              <a:rPr lang="fr-CA" dirty="0">
                <a:latin typeface="Verdana" pitchFamily="-112" charset="0"/>
                <a:ea typeface="ＭＳ Ｐゴシック" pitchFamily="-112" charset="-128"/>
              </a:rPr>
              <a:t> gains on 4 out of 5 WRAT4 </a:t>
            </a:r>
            <a:r>
              <a:rPr lang="fr-CA" dirty="0" err="1">
                <a:latin typeface="Verdana" pitchFamily="-112" charset="0"/>
                <a:ea typeface="ＭＳ Ｐゴシック" pitchFamily="-112" charset="-128"/>
              </a:rPr>
              <a:t>outcome</a:t>
            </a:r>
            <a:r>
              <a:rPr lang="fr-CA" dirty="0">
                <a:latin typeface="Verdana" pitchFamily="-112" charset="0"/>
                <a:ea typeface="ＭＳ Ｐゴシック" pitchFamily="-112" charset="-128"/>
              </a:rPr>
              <a:t> </a:t>
            </a:r>
            <a:r>
              <a:rPr lang="fr-CA" dirty="0" err="1">
                <a:latin typeface="Verdana" pitchFamily="-112" charset="0"/>
                <a:ea typeface="ＭＳ Ｐゴシック" pitchFamily="-112" charset="-128"/>
              </a:rPr>
              <a:t>measures</a:t>
            </a:r>
            <a:endParaRPr lang="fr-CA" dirty="0">
              <a:latin typeface="Verdana" pitchFamily="-112" charset="0"/>
              <a:ea typeface="ＭＳ Ｐゴシック" pitchFamily="-112" charset="-128"/>
            </a:endParaRPr>
          </a:p>
          <a:p>
            <a:pPr marL="742950" lvl="1" indent="-285750" eaLnBrk="0" hangingPunct="0">
              <a:lnSpc>
                <a:spcPct val="80000"/>
              </a:lnSpc>
              <a:spcBef>
                <a:spcPct val="20000"/>
              </a:spcBef>
              <a:buFontTx/>
              <a:buChar char="–"/>
              <a:defRPr/>
            </a:pPr>
            <a:r>
              <a:rPr lang="fr-CA" i="1" dirty="0">
                <a:latin typeface="Verdana" pitchFamily="-112" charset="0"/>
                <a:ea typeface="ＭＳ Ｐゴシック" pitchFamily="-112" charset="-128"/>
              </a:rPr>
              <a:t>d</a:t>
            </a:r>
            <a:r>
              <a:rPr lang="fr-CA" dirty="0">
                <a:latin typeface="Verdana" pitchFamily="-112" charset="0"/>
                <a:ea typeface="ＭＳ Ｐゴシック" pitchFamily="-112" charset="-128"/>
              </a:rPr>
              <a:t> &gt; </a:t>
            </a:r>
            <a:r>
              <a:rPr lang="fr-CA" dirty="0" err="1">
                <a:latin typeface="Verdana" pitchFamily="-112" charset="0"/>
                <a:ea typeface="ＭＳ Ｐゴシック" pitchFamily="-112" charset="-128"/>
              </a:rPr>
              <a:t>median</a:t>
            </a:r>
            <a:r>
              <a:rPr lang="fr-CA" dirty="0">
                <a:latin typeface="Verdana" pitchFamily="-112" charset="0"/>
                <a:ea typeface="ＭＳ Ｐゴシック" pitchFamily="-112" charset="-128"/>
              </a:rPr>
              <a:t> of .29 on Word Reading and Math Computation</a:t>
            </a:r>
          </a:p>
          <a:p>
            <a:pPr eaLnBrk="0" hangingPunct="0">
              <a:lnSpc>
                <a:spcPct val="80000"/>
              </a:lnSpc>
              <a:spcBef>
                <a:spcPct val="20000"/>
              </a:spcBef>
              <a:defRPr/>
            </a:pPr>
            <a:r>
              <a:rPr lang="fr-CA" b="1" dirty="0">
                <a:latin typeface="Verdana" pitchFamily="-112" charset="0"/>
                <a:ea typeface="ＭＳ Ｐゴシック" pitchFamily="-112" charset="-128"/>
              </a:rPr>
              <a:t>Boys:</a:t>
            </a:r>
          </a:p>
          <a:p>
            <a:pPr marL="742950" lvl="1" indent="-285750" eaLnBrk="0" hangingPunct="0">
              <a:lnSpc>
                <a:spcPct val="80000"/>
              </a:lnSpc>
              <a:spcBef>
                <a:spcPct val="20000"/>
              </a:spcBef>
              <a:buFontTx/>
              <a:buChar char="–"/>
              <a:defRPr/>
            </a:pPr>
            <a:r>
              <a:rPr lang="fr-CA" dirty="0">
                <a:latin typeface="Verdana" pitchFamily="-112" charset="0"/>
                <a:ea typeface="ＭＳ Ｐゴシック" pitchFamily="-112" charset="-128"/>
              </a:rPr>
              <a:t>Made </a:t>
            </a:r>
            <a:r>
              <a:rPr lang="fr-CA" dirty="0" err="1">
                <a:latin typeface="Verdana" pitchFamily="-112" charset="0"/>
                <a:ea typeface="ＭＳ Ｐゴシック" pitchFamily="-112" charset="-128"/>
              </a:rPr>
              <a:t>statistically</a:t>
            </a:r>
            <a:r>
              <a:rPr lang="fr-CA" dirty="0">
                <a:latin typeface="Verdana" pitchFamily="-112" charset="0"/>
                <a:ea typeface="ＭＳ Ｐゴシック" pitchFamily="-112" charset="-128"/>
              </a:rPr>
              <a:t> </a:t>
            </a:r>
            <a:r>
              <a:rPr lang="fr-CA" dirty="0" err="1">
                <a:latin typeface="Verdana" pitchFamily="-112" charset="0"/>
                <a:ea typeface="ＭＳ Ｐゴシック" pitchFamily="-112" charset="-128"/>
              </a:rPr>
              <a:t>significant</a:t>
            </a:r>
            <a:r>
              <a:rPr lang="fr-CA" dirty="0">
                <a:latin typeface="Verdana" pitchFamily="-112" charset="0"/>
                <a:ea typeface="ＭＳ Ｐゴシック" pitchFamily="-112" charset="-128"/>
              </a:rPr>
              <a:t> gains on 3 out of 5 WRAT4 </a:t>
            </a:r>
            <a:r>
              <a:rPr lang="fr-CA" dirty="0" err="1">
                <a:latin typeface="Verdana" pitchFamily="-112" charset="0"/>
                <a:ea typeface="ＭＳ Ｐゴシック" pitchFamily="-112" charset="-128"/>
              </a:rPr>
              <a:t>outcome</a:t>
            </a:r>
            <a:r>
              <a:rPr lang="fr-CA" dirty="0">
                <a:latin typeface="Verdana" pitchFamily="-112" charset="0"/>
                <a:ea typeface="ＭＳ Ｐゴシック" pitchFamily="-112" charset="-128"/>
              </a:rPr>
              <a:t> </a:t>
            </a:r>
            <a:r>
              <a:rPr lang="fr-CA" dirty="0" err="1">
                <a:latin typeface="Verdana" pitchFamily="-112" charset="0"/>
                <a:ea typeface="ＭＳ Ｐゴシック" pitchFamily="-112" charset="-128"/>
              </a:rPr>
              <a:t>measures</a:t>
            </a:r>
            <a:endParaRPr lang="fr-CA" dirty="0">
              <a:latin typeface="Verdana" pitchFamily="-112" charset="0"/>
              <a:ea typeface="ＭＳ Ｐゴシック" pitchFamily="-112" charset="-128"/>
            </a:endParaRPr>
          </a:p>
          <a:p>
            <a:pPr marL="742950" lvl="1" indent="-285750" eaLnBrk="0" hangingPunct="0">
              <a:lnSpc>
                <a:spcPct val="80000"/>
              </a:lnSpc>
              <a:spcBef>
                <a:spcPct val="20000"/>
              </a:spcBef>
              <a:buFontTx/>
              <a:buChar char="–"/>
              <a:defRPr/>
            </a:pPr>
            <a:r>
              <a:rPr lang="fr-CA" i="1" dirty="0">
                <a:latin typeface="Verdana" pitchFamily="-112" charset="0"/>
                <a:ea typeface="ＭＳ Ｐゴシック" pitchFamily="-112" charset="-128"/>
              </a:rPr>
              <a:t>d</a:t>
            </a:r>
            <a:r>
              <a:rPr lang="fr-CA" dirty="0">
                <a:latin typeface="Verdana" pitchFamily="-112" charset="0"/>
                <a:ea typeface="ＭＳ Ｐゴシック" pitchFamily="-112" charset="-128"/>
              </a:rPr>
              <a:t> &gt; </a:t>
            </a:r>
            <a:r>
              <a:rPr lang="fr-CA" dirty="0" err="1">
                <a:latin typeface="Verdana" pitchFamily="-112" charset="0"/>
                <a:ea typeface="ＭＳ Ｐゴシック" pitchFamily="-112" charset="-128"/>
              </a:rPr>
              <a:t>median</a:t>
            </a:r>
            <a:r>
              <a:rPr lang="fr-CA" dirty="0">
                <a:latin typeface="Verdana" pitchFamily="-112" charset="0"/>
                <a:ea typeface="ＭＳ Ｐゴシック" pitchFamily="-112" charset="-128"/>
              </a:rPr>
              <a:t> of .29 on Sentence </a:t>
            </a:r>
            <a:r>
              <a:rPr lang="fr-CA" dirty="0" err="1">
                <a:latin typeface="Verdana" pitchFamily="-112" charset="0"/>
                <a:ea typeface="ＭＳ Ｐゴシック" pitchFamily="-112" charset="-128"/>
              </a:rPr>
              <a:t>Comprehension</a:t>
            </a:r>
            <a:r>
              <a:rPr lang="fr-CA" dirty="0">
                <a:latin typeface="Verdana" pitchFamily="-112" charset="0"/>
                <a:ea typeface="ＭＳ Ｐゴシック" pitchFamily="-112" charset="-128"/>
              </a:rPr>
              <a:t> </a:t>
            </a:r>
          </a:p>
          <a:p>
            <a:pPr marL="342900" indent="-342900" eaLnBrk="0" hangingPunct="0">
              <a:lnSpc>
                <a:spcPct val="80000"/>
              </a:lnSpc>
              <a:spcBef>
                <a:spcPct val="20000"/>
              </a:spcBef>
              <a:buFontTx/>
              <a:buChar char="•"/>
              <a:defRPr/>
            </a:pPr>
            <a:endParaRPr lang="en-CA" sz="2100" dirty="0">
              <a:latin typeface="Verdana" pitchFamily="-112" charset="0"/>
              <a:ea typeface="ＭＳ Ｐゴシック" pitchFamily="-112" charset="-128"/>
            </a:endParaRPr>
          </a:p>
        </p:txBody>
      </p:sp>
    </p:spTree>
    <p:extLst>
      <p:ext uri="{BB962C8B-B14F-4D97-AF65-F5344CB8AC3E}">
        <p14:creationId xmlns:p14="http://schemas.microsoft.com/office/powerpoint/2010/main" val="276285415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685800" y="381000"/>
            <a:ext cx="7847013" cy="1103784"/>
          </a:xfrm>
        </p:spPr>
        <p:txBody>
          <a:bodyPr>
            <a:noAutofit/>
          </a:bodyPr>
          <a:lstStyle/>
          <a:p>
            <a:pPr algn="ctr"/>
            <a:r>
              <a:rPr lang="en-CA" sz="3600" b="1" dirty="0" smtClean="0">
                <a:solidFill>
                  <a:srgbClr val="0070C0"/>
                </a:solidFill>
              </a:rPr>
              <a:t>New tutoring RCTs with children in care </a:t>
            </a:r>
          </a:p>
        </p:txBody>
      </p:sp>
      <p:sp>
        <p:nvSpPr>
          <p:cNvPr id="67587" name="Content Placeholder 2"/>
          <p:cNvSpPr>
            <a:spLocks noGrp="1"/>
          </p:cNvSpPr>
          <p:nvPr>
            <p:ph idx="1"/>
          </p:nvPr>
        </p:nvSpPr>
        <p:spPr>
          <a:xfrm>
            <a:off x="250825" y="1628799"/>
            <a:ext cx="8569325" cy="4248125"/>
          </a:xfrm>
        </p:spPr>
        <p:txBody>
          <a:bodyPr>
            <a:normAutofit lnSpcReduction="10000"/>
          </a:bodyPr>
          <a:lstStyle/>
          <a:p>
            <a:r>
              <a:rPr lang="fr-CA" sz="2600" dirty="0" smtClean="0">
                <a:cs typeface="Verdana" pitchFamily="34" charset="0"/>
              </a:rPr>
              <a:t>Our positive </a:t>
            </a:r>
            <a:r>
              <a:rPr lang="fr-CA" sz="2600" dirty="0" err="1" smtClean="0">
                <a:cs typeface="Verdana" pitchFamily="34" charset="0"/>
              </a:rPr>
              <a:t>results</a:t>
            </a:r>
            <a:r>
              <a:rPr lang="fr-CA" sz="2600" dirty="0" smtClean="0">
                <a:cs typeface="Verdana" pitchFamily="34" charset="0"/>
              </a:rPr>
              <a:t> </a:t>
            </a:r>
            <a:r>
              <a:rPr lang="fr-CA" sz="2600" dirty="0" err="1" smtClean="0">
                <a:cs typeface="Verdana" pitchFamily="34" charset="0"/>
              </a:rPr>
              <a:t>replicated</a:t>
            </a:r>
            <a:r>
              <a:rPr lang="fr-CA" sz="2600" dirty="0" smtClean="0">
                <a:cs typeface="Verdana" pitchFamily="34" charset="0"/>
              </a:rPr>
              <a:t> in an RCT </a:t>
            </a:r>
            <a:r>
              <a:rPr lang="fr-CA" sz="2600" dirty="0" err="1" smtClean="0">
                <a:cs typeface="Verdana" pitchFamily="34" charset="0"/>
              </a:rPr>
              <a:t>with</a:t>
            </a:r>
            <a:r>
              <a:rPr lang="fr-CA" sz="2600" dirty="0" smtClean="0">
                <a:cs typeface="Verdana" pitchFamily="34" charset="0"/>
              </a:rPr>
              <a:t> a </a:t>
            </a:r>
            <a:r>
              <a:rPr lang="fr-CA" sz="2600" dirty="0" err="1" smtClean="0">
                <a:cs typeface="Verdana" pitchFamily="34" charset="0"/>
              </a:rPr>
              <a:t>mainly</a:t>
            </a:r>
            <a:r>
              <a:rPr lang="fr-CA" sz="2600" dirty="0" smtClean="0">
                <a:cs typeface="Verdana" pitchFamily="34" charset="0"/>
              </a:rPr>
              <a:t> </a:t>
            </a:r>
            <a:r>
              <a:rPr lang="fr-CA" sz="2600" dirty="0" err="1" smtClean="0">
                <a:cs typeface="Verdana" pitchFamily="34" charset="0"/>
              </a:rPr>
              <a:t>Aboriginal</a:t>
            </a:r>
            <a:r>
              <a:rPr lang="fr-CA" sz="2600" dirty="0" smtClean="0">
                <a:cs typeface="Verdana" pitchFamily="34" charset="0"/>
              </a:rPr>
              <a:t> </a:t>
            </a:r>
            <a:r>
              <a:rPr lang="fr-CA" sz="2600" dirty="0" err="1" smtClean="0">
                <a:cs typeface="Verdana" pitchFamily="34" charset="0"/>
              </a:rPr>
              <a:t>sample</a:t>
            </a:r>
            <a:r>
              <a:rPr lang="fr-CA" sz="2600" dirty="0" smtClean="0">
                <a:cs typeface="Verdana" pitchFamily="34" charset="0"/>
              </a:rPr>
              <a:t> of </a:t>
            </a:r>
            <a:r>
              <a:rPr lang="fr-CA" sz="2600" dirty="0" err="1" smtClean="0">
                <a:cs typeface="Verdana" pitchFamily="34" charset="0"/>
              </a:rPr>
              <a:t>foster</a:t>
            </a:r>
            <a:r>
              <a:rPr lang="fr-CA" sz="2600" dirty="0" smtClean="0">
                <a:cs typeface="Verdana" pitchFamily="34" charset="0"/>
              </a:rPr>
              <a:t> </a:t>
            </a:r>
            <a:r>
              <a:rPr lang="fr-CA" sz="2600" dirty="0" err="1" smtClean="0">
                <a:cs typeface="Verdana" pitchFamily="34" charset="0"/>
              </a:rPr>
              <a:t>children</a:t>
            </a:r>
            <a:r>
              <a:rPr lang="fr-CA" sz="2600" dirty="0" smtClean="0">
                <a:cs typeface="Verdana" pitchFamily="34" charset="0"/>
              </a:rPr>
              <a:t> (Harper, 2012)  </a:t>
            </a:r>
            <a:endParaRPr lang="fr-CA" sz="2600" dirty="0">
              <a:cs typeface="Verdana" pitchFamily="34" charset="0"/>
            </a:endParaRPr>
          </a:p>
          <a:p>
            <a:r>
              <a:rPr lang="fr-CA" sz="2600" dirty="0" err="1" smtClean="0">
                <a:cs typeface="Verdana" pitchFamily="34" charset="0"/>
              </a:rPr>
              <a:t>Two</a:t>
            </a:r>
            <a:r>
              <a:rPr lang="fr-CA" sz="2600" dirty="0" smtClean="0">
                <a:cs typeface="Verdana" pitchFamily="34" charset="0"/>
              </a:rPr>
              <a:t> new RCTS in Ontario </a:t>
            </a:r>
            <a:r>
              <a:rPr lang="fr-CA" sz="2600" dirty="0" err="1" smtClean="0">
                <a:cs typeface="Verdana" pitchFamily="34" charset="0"/>
              </a:rPr>
              <a:t>CASs</a:t>
            </a:r>
            <a:r>
              <a:rPr lang="fr-CA" sz="2600" dirty="0" smtClean="0">
                <a:cs typeface="Verdana" pitchFamily="34" charset="0"/>
              </a:rPr>
              <a:t>:</a:t>
            </a:r>
          </a:p>
          <a:p>
            <a:pPr lvl="1"/>
            <a:r>
              <a:rPr lang="fr-CA" sz="2200" dirty="0" smtClean="0">
                <a:cs typeface="Verdana" pitchFamily="34" charset="0"/>
              </a:rPr>
              <a:t>A </a:t>
            </a:r>
            <a:r>
              <a:rPr lang="fr-CA" sz="2200" dirty="0" err="1" smtClean="0">
                <a:cs typeface="Verdana" pitchFamily="34" charset="0"/>
              </a:rPr>
              <a:t>comparison</a:t>
            </a:r>
            <a:r>
              <a:rPr lang="fr-CA" sz="2200" dirty="0" smtClean="0">
                <a:cs typeface="Verdana" pitchFamily="34" charset="0"/>
              </a:rPr>
              <a:t> of 20 versus 30 </a:t>
            </a:r>
            <a:r>
              <a:rPr lang="fr-CA" sz="2200" dirty="0" err="1" smtClean="0">
                <a:cs typeface="Verdana" pitchFamily="34" charset="0"/>
              </a:rPr>
              <a:t>weeks</a:t>
            </a:r>
            <a:r>
              <a:rPr lang="fr-CA" sz="2200" dirty="0" smtClean="0">
                <a:cs typeface="Verdana" pitchFamily="34" charset="0"/>
              </a:rPr>
              <a:t> of direct-instruction </a:t>
            </a:r>
            <a:r>
              <a:rPr lang="fr-CA" sz="2200" dirty="0" err="1" smtClean="0">
                <a:cs typeface="Verdana" pitchFamily="34" charset="0"/>
              </a:rPr>
              <a:t>tutoring</a:t>
            </a:r>
            <a:endParaRPr lang="fr-CA" sz="2200" dirty="0" smtClean="0">
              <a:cs typeface="Verdana" pitchFamily="34" charset="0"/>
            </a:endParaRPr>
          </a:p>
          <a:p>
            <a:pPr lvl="1"/>
            <a:r>
              <a:rPr lang="fr-CA" sz="2200" dirty="0" smtClean="0">
                <a:cs typeface="Verdana" pitchFamily="34" charset="0"/>
              </a:rPr>
              <a:t>An </a:t>
            </a:r>
            <a:r>
              <a:rPr lang="fr-CA" sz="2200" dirty="0" err="1" smtClean="0">
                <a:cs typeface="Verdana" pitchFamily="34" charset="0"/>
              </a:rPr>
              <a:t>evaluation</a:t>
            </a:r>
            <a:r>
              <a:rPr lang="fr-CA" sz="2200" dirty="0" smtClean="0">
                <a:cs typeface="Verdana" pitchFamily="34" charset="0"/>
              </a:rPr>
              <a:t> of </a:t>
            </a:r>
            <a:r>
              <a:rPr lang="fr-CA" sz="2200" dirty="0" err="1" smtClean="0">
                <a:cs typeface="Verdana" pitchFamily="34" charset="0"/>
              </a:rPr>
              <a:t>effects</a:t>
            </a:r>
            <a:r>
              <a:rPr lang="fr-CA" sz="2200" dirty="0" smtClean="0">
                <a:cs typeface="Verdana" pitchFamily="34" charset="0"/>
              </a:rPr>
              <a:t> of </a:t>
            </a:r>
            <a:r>
              <a:rPr lang="fr-CA" sz="2200" dirty="0" err="1" smtClean="0">
                <a:cs typeface="Verdana" pitchFamily="34" charset="0"/>
              </a:rPr>
              <a:t>working</a:t>
            </a:r>
            <a:r>
              <a:rPr lang="fr-CA" sz="2200" dirty="0" smtClean="0">
                <a:cs typeface="Verdana" pitchFamily="34" charset="0"/>
              </a:rPr>
              <a:t>-memory training on </a:t>
            </a:r>
            <a:r>
              <a:rPr lang="fr-CA" sz="2200" dirty="0" err="1" smtClean="0">
                <a:cs typeface="Verdana" pitchFamily="34" charset="0"/>
              </a:rPr>
              <a:t>tutoring</a:t>
            </a:r>
            <a:endParaRPr lang="fr-CA" sz="2200" dirty="0" smtClean="0">
              <a:cs typeface="Verdana" pitchFamily="34" charset="0"/>
            </a:endParaRPr>
          </a:p>
          <a:p>
            <a:r>
              <a:rPr lang="fr-CA" sz="2400" dirty="0" smtClean="0">
                <a:cs typeface="Verdana" pitchFamily="34" charset="0"/>
              </a:rPr>
              <a:t>New </a:t>
            </a:r>
            <a:r>
              <a:rPr lang="fr-CA" sz="2400" dirty="0" err="1" smtClean="0">
                <a:cs typeface="Verdana" pitchFamily="34" charset="0"/>
              </a:rPr>
              <a:t>tutoring</a:t>
            </a:r>
            <a:r>
              <a:rPr lang="fr-CA" sz="2400" dirty="0" smtClean="0">
                <a:cs typeface="Verdana" pitchFamily="34" charset="0"/>
              </a:rPr>
              <a:t> RCT in </a:t>
            </a:r>
            <a:r>
              <a:rPr lang="fr-CA" sz="2400" dirty="0" err="1" smtClean="0">
                <a:cs typeface="Verdana" pitchFamily="34" charset="0"/>
              </a:rPr>
              <a:t>Denmark</a:t>
            </a:r>
            <a:endParaRPr lang="fr-CA" sz="2400" dirty="0" smtClean="0">
              <a:cs typeface="Verdana" pitchFamily="34" charset="0"/>
            </a:endParaRPr>
          </a:p>
          <a:p>
            <a:r>
              <a:rPr lang="fr-CA" sz="2400" dirty="0" smtClean="0">
                <a:cs typeface="Verdana" pitchFamily="34" charset="0"/>
              </a:rPr>
              <a:t>Use of </a:t>
            </a:r>
            <a:r>
              <a:rPr lang="fr-CA" sz="2400" dirty="0" err="1" smtClean="0">
                <a:cs typeface="Verdana" pitchFamily="34" charset="0"/>
              </a:rPr>
              <a:t>RCTs</a:t>
            </a:r>
            <a:r>
              <a:rPr lang="fr-CA" sz="2400" dirty="0" smtClean="0">
                <a:cs typeface="Verdana" pitchFamily="34" charset="0"/>
              </a:rPr>
              <a:t> in intervention </a:t>
            </a:r>
            <a:r>
              <a:rPr lang="fr-CA" sz="2400" dirty="0" err="1" smtClean="0">
                <a:cs typeface="Verdana" pitchFamily="34" charset="0"/>
              </a:rPr>
              <a:t>research</a:t>
            </a:r>
            <a:r>
              <a:rPr lang="fr-CA" sz="2400" dirty="0" smtClean="0">
                <a:cs typeface="Verdana" pitchFamily="34" charset="0"/>
              </a:rPr>
              <a:t>: </a:t>
            </a:r>
          </a:p>
          <a:p>
            <a:pPr lvl="1"/>
            <a:r>
              <a:rPr lang="fr-CA" sz="2400" dirty="0" err="1" smtClean="0">
                <a:cs typeface="Verdana" pitchFamily="34" charset="0"/>
              </a:rPr>
              <a:t>RCTs</a:t>
            </a:r>
            <a:r>
              <a:rPr lang="fr-CA" sz="2400" dirty="0" smtClean="0">
                <a:cs typeface="Verdana" pitchFamily="34" charset="0"/>
              </a:rPr>
              <a:t> have high impact on </a:t>
            </a:r>
            <a:r>
              <a:rPr lang="fr-CA" sz="2400" dirty="0" err="1" smtClean="0">
                <a:cs typeface="Verdana" pitchFamily="34" charset="0"/>
              </a:rPr>
              <a:t>policy</a:t>
            </a:r>
            <a:r>
              <a:rPr lang="fr-CA" sz="2400" dirty="0" smtClean="0">
                <a:cs typeface="Verdana" pitchFamily="34" charset="0"/>
              </a:rPr>
              <a:t> and practice</a:t>
            </a:r>
          </a:p>
          <a:p>
            <a:pPr lvl="1"/>
            <a:r>
              <a:rPr lang="fr-CA" sz="2400" dirty="0" smtClean="0">
                <a:cs typeface="Verdana" pitchFamily="34" charset="0"/>
              </a:rPr>
              <a:t>In Ontario, </a:t>
            </a:r>
            <a:r>
              <a:rPr lang="fr-CA" sz="2400" dirty="0" err="1" smtClean="0">
                <a:cs typeface="Verdana" pitchFamily="34" charset="0"/>
              </a:rPr>
              <a:t>practitioners</a:t>
            </a:r>
            <a:r>
              <a:rPr lang="fr-CA" sz="2400" dirty="0" smtClean="0">
                <a:cs typeface="Verdana" pitchFamily="34" charset="0"/>
              </a:rPr>
              <a:t> and managers are </a:t>
            </a:r>
            <a:r>
              <a:rPr lang="fr-CA" sz="2400" dirty="0" err="1" smtClean="0">
                <a:cs typeface="Verdana" pitchFamily="34" charset="0"/>
              </a:rPr>
              <a:t>now</a:t>
            </a:r>
            <a:r>
              <a:rPr lang="fr-CA" sz="2400" dirty="0" smtClean="0">
                <a:cs typeface="Verdana" pitchFamily="34" charset="0"/>
              </a:rPr>
              <a:t> more </a:t>
            </a:r>
            <a:r>
              <a:rPr lang="fr-CA" sz="2400" dirty="0" err="1" smtClean="0">
                <a:cs typeface="Verdana" pitchFamily="34" charset="0"/>
              </a:rPr>
              <a:t>receptive</a:t>
            </a:r>
            <a:r>
              <a:rPr lang="fr-CA" sz="2400" dirty="0" smtClean="0">
                <a:cs typeface="Verdana" pitchFamily="34" charset="0"/>
              </a:rPr>
              <a:t> </a:t>
            </a:r>
            <a:r>
              <a:rPr lang="fr-CA" sz="2400" dirty="0" err="1" smtClean="0">
                <a:cs typeface="Verdana" pitchFamily="34" charset="0"/>
              </a:rPr>
              <a:t>towards</a:t>
            </a:r>
            <a:r>
              <a:rPr lang="fr-CA" sz="2400" dirty="0" smtClean="0">
                <a:cs typeface="Verdana" pitchFamily="34" charset="0"/>
              </a:rPr>
              <a:t> RCTS </a:t>
            </a:r>
            <a:r>
              <a:rPr lang="fr-CA" sz="2400" dirty="0" err="1" smtClean="0">
                <a:cs typeface="Verdana" pitchFamily="34" charset="0"/>
              </a:rPr>
              <a:t>than</a:t>
            </a:r>
            <a:r>
              <a:rPr lang="fr-CA" sz="2400" dirty="0" smtClean="0">
                <a:cs typeface="Verdana" pitchFamily="34" charset="0"/>
              </a:rPr>
              <a:t> 10 </a:t>
            </a:r>
            <a:r>
              <a:rPr lang="fr-CA" sz="2400" dirty="0" err="1" smtClean="0">
                <a:cs typeface="Verdana" pitchFamily="34" charset="0"/>
              </a:rPr>
              <a:t>years</a:t>
            </a:r>
            <a:r>
              <a:rPr lang="fr-CA" sz="2400" dirty="0" smtClean="0">
                <a:cs typeface="Verdana" pitchFamily="34" charset="0"/>
              </a:rPr>
              <a:t> </a:t>
            </a:r>
            <a:r>
              <a:rPr lang="fr-CA" sz="2400" dirty="0" err="1" smtClean="0">
                <a:cs typeface="Verdana" pitchFamily="34" charset="0"/>
              </a:rPr>
              <a:t>ago</a:t>
            </a:r>
            <a:r>
              <a:rPr lang="fr-CA" sz="2400" dirty="0" smtClean="0">
                <a:cs typeface="Verdana" pitchFamily="34" charset="0"/>
              </a:rPr>
              <a:t>   </a:t>
            </a:r>
          </a:p>
          <a:p>
            <a:pPr lvl="1"/>
            <a:endParaRPr lang="fr-CA" sz="2400" dirty="0" smtClean="0">
              <a:cs typeface="Verdana" pitchFamily="34" charset="0"/>
            </a:endParaRPr>
          </a:p>
          <a:p>
            <a:pPr lvl="1"/>
            <a:endParaRPr lang="en-CA" sz="2400" dirty="0" smtClean="0">
              <a:cs typeface="Verdana" pitchFamily="34" charset="0"/>
            </a:endParaRPr>
          </a:p>
          <a:p>
            <a:endParaRPr lang="en-CA" dirty="0" smtClean="0"/>
          </a:p>
        </p:txBody>
      </p:sp>
      <p:sp>
        <p:nvSpPr>
          <p:cNvPr id="4" name="Footer Placeholder 3"/>
          <p:cNvSpPr>
            <a:spLocks noGrp="1"/>
          </p:cNvSpPr>
          <p:nvPr>
            <p:ph type="ftr" sz="quarter" idx="11"/>
          </p:nvPr>
        </p:nvSpPr>
        <p:spPr/>
        <p:txBody>
          <a:bodyPr/>
          <a:lstStyle/>
          <a:p>
            <a:pPr>
              <a:defRPr/>
            </a:pP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b="1" dirty="0" smtClean="0">
                <a:solidFill>
                  <a:srgbClr val="0070C0"/>
                </a:solidFill>
              </a:rPr>
              <a:t>Concluding thoughts</a:t>
            </a:r>
            <a:endParaRPr lang="en-CA" sz="3600" b="1" dirty="0">
              <a:solidFill>
                <a:srgbClr val="0070C0"/>
              </a:solidFill>
            </a:endParaRPr>
          </a:p>
        </p:txBody>
      </p:sp>
      <p:sp>
        <p:nvSpPr>
          <p:cNvPr id="3" name="Content Placeholder 2"/>
          <p:cNvSpPr>
            <a:spLocks noGrp="1"/>
          </p:cNvSpPr>
          <p:nvPr>
            <p:ph idx="1"/>
          </p:nvPr>
        </p:nvSpPr>
        <p:spPr>
          <a:xfrm>
            <a:off x="539552" y="1628800"/>
            <a:ext cx="8229600" cy="4525963"/>
          </a:xfrm>
        </p:spPr>
        <p:txBody>
          <a:bodyPr>
            <a:normAutofit fontScale="92500" lnSpcReduction="20000"/>
          </a:bodyPr>
          <a:lstStyle/>
          <a:p>
            <a:r>
              <a:rPr lang="en-CA" dirty="0" smtClean="0"/>
              <a:t>Tutoring, as the educational intervention for children in care with the strongest evidence of effectiveness to date, should be widely implemented</a:t>
            </a:r>
          </a:p>
          <a:p>
            <a:r>
              <a:rPr lang="en-CA" dirty="0" smtClean="0"/>
              <a:t>Some promising interventions with children in care that merit further research on effectiveness:</a:t>
            </a:r>
          </a:p>
          <a:p>
            <a:pPr lvl="1"/>
            <a:r>
              <a:rPr lang="en-CA" dirty="0" smtClean="0"/>
              <a:t>Mentoring (chapter in new book on Youth Mentoring)</a:t>
            </a:r>
          </a:p>
          <a:p>
            <a:pPr lvl="1"/>
            <a:r>
              <a:rPr lang="en-CA" dirty="0" smtClean="0"/>
              <a:t>Paired reading </a:t>
            </a:r>
          </a:p>
          <a:p>
            <a:pPr lvl="1"/>
            <a:r>
              <a:rPr lang="en-CA" dirty="0" smtClean="0"/>
              <a:t>Letterbox Club (RCT in progress)</a:t>
            </a:r>
          </a:p>
          <a:p>
            <a:pPr lvl="1"/>
            <a:r>
              <a:rPr lang="en-CA" dirty="0" smtClean="0"/>
              <a:t>Educational Championship Teams in Ontario </a:t>
            </a:r>
          </a:p>
          <a:p>
            <a:pPr lvl="1"/>
            <a:r>
              <a:rPr lang="en-CA" dirty="0" smtClean="0"/>
              <a:t>Virtual School </a:t>
            </a:r>
            <a:r>
              <a:rPr lang="en-CA" dirty="0" err="1" smtClean="0"/>
              <a:t>Headteacher</a:t>
            </a:r>
            <a:r>
              <a:rPr lang="en-CA" dirty="0" smtClean="0"/>
              <a:t> initiative</a:t>
            </a:r>
            <a:endParaRPr lang="en-CA" dirty="0"/>
          </a:p>
        </p:txBody>
      </p:sp>
    </p:spTree>
    <p:extLst>
      <p:ext uri="{BB962C8B-B14F-4D97-AF65-F5344CB8AC3E}">
        <p14:creationId xmlns:p14="http://schemas.microsoft.com/office/powerpoint/2010/main" val="27401028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685800" y="381000"/>
            <a:ext cx="7702550" cy="914400"/>
          </a:xfrm>
        </p:spPr>
        <p:txBody>
          <a:bodyPr/>
          <a:lstStyle/>
          <a:p>
            <a:pPr algn="ctr"/>
            <a:r>
              <a:rPr lang="en-CA" sz="3200" b="1" dirty="0" smtClean="0"/>
              <a:t>Thank you for your attention  </a:t>
            </a:r>
          </a:p>
        </p:txBody>
      </p:sp>
      <p:sp>
        <p:nvSpPr>
          <p:cNvPr id="3" name="Content Placeholder 2"/>
          <p:cNvSpPr>
            <a:spLocks noGrp="1"/>
          </p:cNvSpPr>
          <p:nvPr>
            <p:ph idx="1"/>
          </p:nvPr>
        </p:nvSpPr>
        <p:spPr>
          <a:xfrm>
            <a:off x="685800" y="1524000"/>
            <a:ext cx="8134350" cy="4497388"/>
          </a:xfrm>
        </p:spPr>
        <p:txBody>
          <a:bodyPr/>
          <a:lstStyle/>
          <a:p>
            <a:pPr marL="457200" lvl="1" indent="0">
              <a:buFontTx/>
              <a:buNone/>
              <a:defRPr/>
            </a:pPr>
            <a:r>
              <a:rPr lang="en-CA" sz="2400" dirty="0" smtClean="0"/>
              <a:t> </a:t>
            </a:r>
          </a:p>
          <a:p>
            <a:pPr lvl="1">
              <a:defRPr/>
            </a:pPr>
            <a:endParaRPr lang="en-CA" sz="2400" dirty="0" smtClean="0"/>
          </a:p>
          <a:p>
            <a:pPr lvl="1">
              <a:defRPr/>
            </a:pPr>
            <a:endParaRPr lang="en-CA" sz="2400" dirty="0" smtClean="0"/>
          </a:p>
          <a:p>
            <a:pPr>
              <a:defRPr/>
            </a:pPr>
            <a:endParaRPr lang="en-CA" sz="2400" dirty="0"/>
          </a:p>
        </p:txBody>
      </p:sp>
      <p:sp>
        <p:nvSpPr>
          <p:cNvPr id="4" name="Footer Placeholder 3"/>
          <p:cNvSpPr>
            <a:spLocks noGrp="1"/>
          </p:cNvSpPr>
          <p:nvPr>
            <p:ph type="ftr" sz="quarter" idx="11"/>
          </p:nvPr>
        </p:nvSpPr>
        <p:spPr/>
        <p:txBody>
          <a:bodyPr/>
          <a:lstStyle/>
          <a:p>
            <a:pPr>
              <a:defRPr/>
            </a:pPr>
            <a:endParaRPr lang="en-US"/>
          </a:p>
        </p:txBody>
      </p:sp>
      <p:sp>
        <p:nvSpPr>
          <p:cNvPr id="6" name="Rectangle 5"/>
          <p:cNvSpPr/>
          <p:nvPr/>
        </p:nvSpPr>
        <p:spPr>
          <a:xfrm>
            <a:off x="642910" y="1285860"/>
            <a:ext cx="7858180" cy="3194721"/>
          </a:xfrm>
          <a:prstGeom prst="rect">
            <a:avLst/>
          </a:prstGeom>
        </p:spPr>
        <p:txBody>
          <a:bodyPr wrap="square">
            <a:spAutoFit/>
          </a:bodyPr>
          <a:lstStyle/>
          <a:p>
            <a:pPr marL="342900" indent="-342900" eaLnBrk="0" hangingPunct="0">
              <a:spcBef>
                <a:spcPct val="20000"/>
              </a:spcBef>
              <a:buFontTx/>
              <a:buChar char="•"/>
            </a:pPr>
            <a:r>
              <a:rPr lang="fr-CA" b="1" dirty="0" err="1" smtClean="0">
                <a:latin typeface="Verdana" pitchFamily="34" charset="0"/>
              </a:rPr>
              <a:t>References</a:t>
            </a:r>
            <a:r>
              <a:rPr lang="fr-CA" b="1" dirty="0" smtClean="0">
                <a:latin typeface="Verdana" pitchFamily="34" charset="0"/>
              </a:rPr>
              <a:t>:</a:t>
            </a:r>
            <a:r>
              <a:rPr lang="fr-CA" dirty="0" smtClean="0">
                <a:latin typeface="Verdana" pitchFamily="34" charset="0"/>
              </a:rPr>
              <a:t> For </a:t>
            </a:r>
            <a:r>
              <a:rPr lang="fr-CA" dirty="0" err="1" smtClean="0">
                <a:latin typeface="Verdana" pitchFamily="34" charset="0"/>
              </a:rPr>
              <a:t>papers</a:t>
            </a:r>
            <a:r>
              <a:rPr lang="fr-CA" dirty="0" smtClean="0">
                <a:latin typeface="Verdana" pitchFamily="34" charset="0"/>
              </a:rPr>
              <a:t> by </a:t>
            </a:r>
            <a:r>
              <a:rPr lang="fr-CA" dirty="0" err="1" smtClean="0">
                <a:latin typeface="Verdana" pitchFamily="34" charset="0"/>
              </a:rPr>
              <a:t>Forsman</a:t>
            </a:r>
            <a:r>
              <a:rPr lang="fr-CA" dirty="0" smtClean="0">
                <a:latin typeface="Verdana" pitchFamily="34" charset="0"/>
              </a:rPr>
              <a:t> &amp; Vinnerljung (2012), Flynn et al. (2012), and Harper &amp; Schmidt (2012), </a:t>
            </a:r>
            <a:r>
              <a:rPr lang="fr-CA" dirty="0" err="1" smtClean="0">
                <a:latin typeface="Verdana" pitchFamily="34" charset="0"/>
              </a:rPr>
              <a:t>see</a:t>
            </a:r>
            <a:r>
              <a:rPr lang="fr-CA" dirty="0" smtClean="0">
                <a:latin typeface="Verdana" pitchFamily="34" charset="0"/>
              </a:rPr>
              <a:t> </a:t>
            </a:r>
            <a:r>
              <a:rPr lang="fr-CA" dirty="0" err="1" smtClean="0">
                <a:latin typeface="Verdana" pitchFamily="34" charset="0"/>
              </a:rPr>
              <a:t>special</a:t>
            </a:r>
            <a:r>
              <a:rPr lang="fr-CA" dirty="0" smtClean="0">
                <a:latin typeface="Verdana" pitchFamily="34" charset="0"/>
              </a:rPr>
              <a:t> issue of </a:t>
            </a:r>
            <a:r>
              <a:rPr lang="fr-CA" b="1" i="1" dirty="0" smtClean="0">
                <a:latin typeface="Verdana" pitchFamily="34" charset="0"/>
              </a:rPr>
              <a:t>Children and Youth Services </a:t>
            </a:r>
            <a:r>
              <a:rPr lang="fr-CA" b="1" i="1" dirty="0" err="1" smtClean="0">
                <a:latin typeface="Verdana" pitchFamily="34" charset="0"/>
              </a:rPr>
              <a:t>Review</a:t>
            </a:r>
            <a:r>
              <a:rPr lang="fr-CA" b="1" i="1" dirty="0" smtClean="0">
                <a:latin typeface="Verdana" pitchFamily="34" charset="0"/>
              </a:rPr>
              <a:t>, 34 </a:t>
            </a:r>
            <a:r>
              <a:rPr lang="fr-CA" b="1" dirty="0" smtClean="0">
                <a:latin typeface="Verdana" pitchFamily="34" charset="0"/>
              </a:rPr>
              <a:t>(6), June, 2012, </a:t>
            </a:r>
            <a:r>
              <a:rPr lang="fr-CA" dirty="0" smtClean="0">
                <a:latin typeface="Verdana" pitchFamily="34" charset="0"/>
              </a:rPr>
              <a:t>on </a:t>
            </a:r>
            <a:r>
              <a:rPr lang="fr-CA" dirty="0" err="1" smtClean="0">
                <a:latin typeface="Verdana" pitchFamily="34" charset="0"/>
              </a:rPr>
              <a:t>improving</a:t>
            </a:r>
            <a:r>
              <a:rPr lang="fr-CA" dirty="0" smtClean="0">
                <a:latin typeface="Verdana" pitchFamily="34" charset="0"/>
              </a:rPr>
              <a:t> </a:t>
            </a:r>
            <a:r>
              <a:rPr lang="fr-CA" dirty="0" err="1" smtClean="0">
                <a:latin typeface="Verdana" pitchFamily="34" charset="0"/>
              </a:rPr>
              <a:t>educational</a:t>
            </a:r>
            <a:r>
              <a:rPr lang="fr-CA" dirty="0" smtClean="0">
                <a:latin typeface="Verdana" pitchFamily="34" charset="0"/>
              </a:rPr>
              <a:t> </a:t>
            </a:r>
            <a:r>
              <a:rPr lang="fr-CA" dirty="0" err="1" smtClean="0">
                <a:latin typeface="Verdana" pitchFamily="34" charset="0"/>
              </a:rPr>
              <a:t>outcomes</a:t>
            </a:r>
            <a:r>
              <a:rPr lang="fr-CA" dirty="0" smtClean="0">
                <a:latin typeface="Verdana" pitchFamily="34" charset="0"/>
              </a:rPr>
              <a:t> of </a:t>
            </a:r>
            <a:r>
              <a:rPr lang="fr-CA" dirty="0" err="1" smtClean="0">
                <a:latin typeface="Verdana" pitchFamily="34" charset="0"/>
              </a:rPr>
              <a:t>young</a:t>
            </a:r>
            <a:r>
              <a:rPr lang="fr-CA" dirty="0" smtClean="0">
                <a:latin typeface="Verdana" pitchFamily="34" charset="0"/>
              </a:rPr>
              <a:t> people in care.   </a:t>
            </a:r>
          </a:p>
          <a:p>
            <a:pPr marL="342900" indent="-342900" eaLnBrk="0" hangingPunct="0">
              <a:spcBef>
                <a:spcPct val="20000"/>
              </a:spcBef>
              <a:buFontTx/>
              <a:buChar char="•"/>
            </a:pPr>
            <a:endParaRPr lang="fr-CA" b="1" dirty="0" smtClean="0">
              <a:latin typeface="Verdana" pitchFamily="34" charset="0"/>
            </a:endParaRPr>
          </a:p>
          <a:p>
            <a:pPr marL="342900" indent="-342900" eaLnBrk="0" hangingPunct="0">
              <a:spcBef>
                <a:spcPct val="20000"/>
              </a:spcBef>
              <a:buFontTx/>
              <a:buChar char="•"/>
            </a:pPr>
            <a:r>
              <a:rPr lang="fr-CA" b="1" dirty="0" smtClean="0">
                <a:latin typeface="Verdana" pitchFamily="34" charset="0"/>
              </a:rPr>
              <a:t>Contact:  </a:t>
            </a:r>
            <a:r>
              <a:rPr lang="fr-CA" dirty="0" smtClean="0">
                <a:latin typeface="Verdana" pitchFamily="34" charset="0"/>
              </a:rPr>
              <a:t>Robert Flynn </a:t>
            </a:r>
            <a:r>
              <a:rPr lang="fr-CA" dirty="0" smtClean="0">
                <a:solidFill>
                  <a:schemeClr val="accent1"/>
                </a:solidFill>
                <a:latin typeface="Verdana" pitchFamily="34" charset="0"/>
              </a:rPr>
              <a:t>(</a:t>
            </a:r>
            <a:r>
              <a:rPr lang="fr-CA" dirty="0" smtClean="0">
                <a:solidFill>
                  <a:schemeClr val="accent1"/>
                </a:solidFill>
                <a:latin typeface="Verdana" pitchFamily="34" charset="0"/>
                <a:hlinkClick r:id="rId2"/>
              </a:rPr>
              <a:t>rflynn@uottawa.ca</a:t>
            </a:r>
            <a:r>
              <a:rPr lang="fr-CA" dirty="0" smtClean="0">
                <a:solidFill>
                  <a:schemeClr val="accent1"/>
                </a:solidFill>
                <a:latin typeface="Verdana" pitchFamily="34" charset="0"/>
              </a:rPr>
              <a:t>). </a:t>
            </a:r>
            <a:endParaRPr lang="fr-CA" dirty="0">
              <a:latin typeface="Verdana"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CA" dirty="0"/>
          </a:p>
        </p:txBody>
      </p:sp>
      <p:sp>
        <p:nvSpPr>
          <p:cNvPr id="3" name="Text Placeholder 2"/>
          <p:cNvSpPr>
            <a:spLocks noGrp="1"/>
          </p:cNvSpPr>
          <p:nvPr>
            <p:ph type="body" idx="1"/>
          </p:nvPr>
        </p:nvSpPr>
        <p:spPr>
          <a:xfrm>
            <a:off x="722313" y="1700808"/>
            <a:ext cx="7772400" cy="2706093"/>
          </a:xfrm>
        </p:spPr>
        <p:txBody>
          <a:bodyPr>
            <a:normAutofit/>
          </a:bodyPr>
          <a:lstStyle/>
          <a:p>
            <a:r>
              <a:rPr lang="fr-CA" sz="3600" b="1" dirty="0" err="1" smtClean="0">
                <a:solidFill>
                  <a:srgbClr val="0070C0"/>
                </a:solidFill>
              </a:rPr>
              <a:t>Resilience</a:t>
            </a:r>
            <a:r>
              <a:rPr lang="fr-CA" sz="3600" b="1" dirty="0" smtClean="0">
                <a:solidFill>
                  <a:srgbClr val="0070C0"/>
                </a:solidFill>
              </a:rPr>
              <a:t> </a:t>
            </a:r>
            <a:r>
              <a:rPr lang="fr-CA" sz="3600" b="1" dirty="0">
                <a:solidFill>
                  <a:srgbClr val="0070C0"/>
                </a:solidFill>
              </a:rPr>
              <a:t>and the </a:t>
            </a:r>
            <a:r>
              <a:rPr lang="fr-CA" sz="3600" b="1" dirty="0" err="1" smtClean="0">
                <a:solidFill>
                  <a:srgbClr val="0070C0"/>
                </a:solidFill>
              </a:rPr>
              <a:t>role</a:t>
            </a:r>
            <a:r>
              <a:rPr lang="fr-CA" sz="3600" b="1" dirty="0" smtClean="0">
                <a:solidFill>
                  <a:srgbClr val="0070C0"/>
                </a:solidFill>
              </a:rPr>
              <a:t> </a:t>
            </a:r>
            <a:r>
              <a:rPr lang="fr-CA" sz="3600" b="1" dirty="0">
                <a:solidFill>
                  <a:srgbClr val="0070C0"/>
                </a:solidFill>
              </a:rPr>
              <a:t>of </a:t>
            </a:r>
            <a:r>
              <a:rPr lang="fr-CA" sz="3600" b="1" dirty="0" err="1" smtClean="0">
                <a:solidFill>
                  <a:srgbClr val="0070C0"/>
                </a:solidFill>
              </a:rPr>
              <a:t>carers</a:t>
            </a:r>
            <a:r>
              <a:rPr lang="fr-CA" sz="3600" b="1" dirty="0" smtClean="0">
                <a:solidFill>
                  <a:srgbClr val="0070C0"/>
                </a:solidFill>
              </a:rPr>
              <a:t>, </a:t>
            </a:r>
            <a:r>
              <a:rPr lang="fr-CA" sz="3600" b="1" dirty="0">
                <a:solidFill>
                  <a:srgbClr val="0070C0"/>
                </a:solidFill>
              </a:rPr>
              <a:t>in collaboration </a:t>
            </a:r>
            <a:r>
              <a:rPr lang="fr-CA" sz="3600" b="1" dirty="0" err="1">
                <a:solidFill>
                  <a:srgbClr val="0070C0"/>
                </a:solidFill>
              </a:rPr>
              <a:t>with</a:t>
            </a:r>
            <a:r>
              <a:rPr lang="fr-CA" sz="3600" b="1" dirty="0">
                <a:solidFill>
                  <a:srgbClr val="0070C0"/>
                </a:solidFill>
              </a:rPr>
              <a:t> Virtual </a:t>
            </a:r>
            <a:r>
              <a:rPr lang="fr-CA" sz="3600" b="1" dirty="0" err="1">
                <a:solidFill>
                  <a:srgbClr val="0070C0"/>
                </a:solidFill>
              </a:rPr>
              <a:t>School</a:t>
            </a:r>
            <a:r>
              <a:rPr lang="fr-CA" sz="3600" b="1" dirty="0">
                <a:solidFill>
                  <a:srgbClr val="0070C0"/>
                </a:solidFill>
              </a:rPr>
              <a:t> </a:t>
            </a:r>
            <a:r>
              <a:rPr lang="fr-CA" sz="3600" b="1" dirty="0" err="1">
                <a:solidFill>
                  <a:srgbClr val="0070C0"/>
                </a:solidFill>
              </a:rPr>
              <a:t>Heads</a:t>
            </a:r>
            <a:r>
              <a:rPr lang="fr-CA" sz="3600" b="1" dirty="0">
                <a:solidFill>
                  <a:srgbClr val="0070C0"/>
                </a:solidFill>
              </a:rPr>
              <a:t> (</a:t>
            </a:r>
            <a:r>
              <a:rPr lang="fr-CA" sz="3600" b="1" dirty="0" err="1">
                <a:solidFill>
                  <a:srgbClr val="0070C0"/>
                </a:solidFill>
              </a:rPr>
              <a:t>VHSs</a:t>
            </a:r>
            <a:r>
              <a:rPr lang="fr-CA" sz="3600" b="1" dirty="0" smtClean="0">
                <a:solidFill>
                  <a:srgbClr val="0070C0"/>
                </a:solidFill>
              </a:rPr>
              <a:t>)</a:t>
            </a:r>
            <a:endParaRPr lang="fr-CA" sz="3600" b="1" dirty="0">
              <a:solidFill>
                <a:srgbClr val="0070C0"/>
              </a:solidFill>
            </a:endParaRPr>
          </a:p>
          <a:p>
            <a:endParaRPr lang="en-CA" dirty="0"/>
          </a:p>
        </p:txBody>
      </p:sp>
    </p:spTree>
    <p:extLst>
      <p:ext uri="{BB962C8B-B14F-4D97-AF65-F5344CB8AC3E}">
        <p14:creationId xmlns:p14="http://schemas.microsoft.com/office/powerpoint/2010/main" val="24176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normAutofit/>
          </a:bodyPr>
          <a:lstStyle/>
          <a:p>
            <a:r>
              <a:rPr lang="fr-CA" sz="3600" b="1" dirty="0" smtClean="0">
                <a:solidFill>
                  <a:srgbClr val="0070C0"/>
                </a:solidFill>
              </a:rPr>
              <a:t>2.1 </a:t>
            </a:r>
            <a:r>
              <a:rPr lang="fr-CA" sz="3600" b="1" dirty="0" err="1">
                <a:solidFill>
                  <a:srgbClr val="0070C0"/>
                </a:solidFill>
              </a:rPr>
              <a:t>What</a:t>
            </a:r>
            <a:r>
              <a:rPr lang="fr-CA" sz="3600" b="1" dirty="0">
                <a:solidFill>
                  <a:srgbClr val="0070C0"/>
                </a:solidFill>
              </a:rPr>
              <a:t> </a:t>
            </a:r>
            <a:r>
              <a:rPr lang="fr-CA" sz="3600" b="1" dirty="0" err="1">
                <a:solidFill>
                  <a:srgbClr val="0070C0"/>
                </a:solidFill>
              </a:rPr>
              <a:t>is</a:t>
            </a:r>
            <a:r>
              <a:rPr lang="fr-CA" sz="3600" b="1" dirty="0">
                <a:solidFill>
                  <a:srgbClr val="0070C0"/>
                </a:solidFill>
              </a:rPr>
              <a:t> </a:t>
            </a:r>
            <a:r>
              <a:rPr lang="fr-CA" sz="3600" b="1" dirty="0" err="1">
                <a:solidFill>
                  <a:srgbClr val="0070C0"/>
                </a:solidFill>
              </a:rPr>
              <a:t>resilience</a:t>
            </a:r>
            <a:r>
              <a:rPr lang="fr-CA" sz="3600" b="1" dirty="0">
                <a:solidFill>
                  <a:srgbClr val="0070C0"/>
                </a:solidFill>
              </a:rPr>
              <a:t>? </a:t>
            </a:r>
            <a:endParaRPr lang="en-US" sz="3600" b="1" dirty="0">
              <a:solidFill>
                <a:srgbClr val="0070C0"/>
              </a:solidFill>
            </a:endParaRPr>
          </a:p>
        </p:txBody>
      </p:sp>
      <p:sp>
        <p:nvSpPr>
          <p:cNvPr id="72707" name="Rectangle 3"/>
          <p:cNvSpPr>
            <a:spLocks noGrp="1" noChangeArrowheads="1"/>
          </p:cNvSpPr>
          <p:nvPr>
            <p:ph type="body" idx="1"/>
          </p:nvPr>
        </p:nvSpPr>
        <p:spPr>
          <a:xfrm>
            <a:off x="251521" y="1412776"/>
            <a:ext cx="8703568" cy="4719737"/>
          </a:xfrm>
        </p:spPr>
        <p:txBody>
          <a:bodyPr>
            <a:normAutofit/>
          </a:bodyPr>
          <a:lstStyle/>
          <a:p>
            <a:pPr>
              <a:lnSpc>
                <a:spcPct val="90000"/>
              </a:lnSpc>
            </a:pPr>
            <a:r>
              <a:rPr lang="en-CA" sz="2000" dirty="0"/>
              <a:t>1970s: researchers</a:t>
            </a:r>
            <a:r>
              <a:rPr lang="en-CA" sz="2000" b="1" dirty="0"/>
              <a:t> </a:t>
            </a:r>
            <a:r>
              <a:rPr lang="en-CA" sz="2000" dirty="0" smtClean="0"/>
              <a:t>found</a:t>
            </a:r>
            <a:r>
              <a:rPr lang="en-CA" sz="2000" b="1" dirty="0" smtClean="0"/>
              <a:t> </a:t>
            </a:r>
            <a:r>
              <a:rPr lang="en-CA" sz="2000" dirty="0" smtClean="0"/>
              <a:t>many </a:t>
            </a:r>
            <a:r>
              <a:rPr lang="en-CA" sz="2000" dirty="0"/>
              <a:t>children at high risk of developing </a:t>
            </a:r>
            <a:r>
              <a:rPr lang="en-CA" sz="2000" dirty="0" smtClean="0"/>
              <a:t>psychopathology to be developing well</a:t>
            </a:r>
            <a:endParaRPr lang="en-US" sz="2000" dirty="0" smtClean="0"/>
          </a:p>
          <a:p>
            <a:pPr>
              <a:lnSpc>
                <a:spcPct val="90000"/>
              </a:lnSpc>
            </a:pPr>
            <a:r>
              <a:rPr lang="en-US" sz="2000" dirty="0" smtClean="0">
                <a:solidFill>
                  <a:srgbClr val="C00000"/>
                </a:solidFill>
              </a:rPr>
              <a:t>Resilience</a:t>
            </a:r>
            <a:r>
              <a:rPr lang="en-US" sz="2000" dirty="0" smtClean="0"/>
              <a:t>  =  good—or at least “OK”—adaptation  and outcomes, in spite of serious threats to development (</a:t>
            </a:r>
            <a:r>
              <a:rPr lang="en-US" sz="2000" dirty="0" err="1" smtClean="0"/>
              <a:t>Masten</a:t>
            </a:r>
            <a:r>
              <a:rPr lang="en-US" sz="2000" dirty="0" smtClean="0"/>
              <a:t>, 2001)</a:t>
            </a:r>
          </a:p>
          <a:p>
            <a:pPr>
              <a:lnSpc>
                <a:spcPct val="90000"/>
              </a:lnSpc>
            </a:pPr>
            <a:r>
              <a:rPr lang="en-US" sz="2000" dirty="0" smtClean="0"/>
              <a:t>Resilience  involves 2 </a:t>
            </a:r>
            <a:r>
              <a:rPr lang="en-US" sz="2000" dirty="0"/>
              <a:t>key </a:t>
            </a:r>
            <a:r>
              <a:rPr lang="en-US" sz="2000" dirty="0" smtClean="0"/>
              <a:t>criteria:</a:t>
            </a:r>
            <a:endParaRPr lang="en-US" sz="2000" dirty="0"/>
          </a:p>
          <a:p>
            <a:pPr lvl="1">
              <a:lnSpc>
                <a:spcPct val="90000"/>
              </a:lnSpc>
            </a:pPr>
            <a:r>
              <a:rPr lang="en-US" sz="2000" b="1" i="1" dirty="0"/>
              <a:t>Positive adaptation </a:t>
            </a:r>
            <a:r>
              <a:rPr lang="en-US" sz="2000" dirty="0"/>
              <a:t>(</a:t>
            </a:r>
            <a:r>
              <a:rPr lang="en-US" sz="2000" dirty="0" err="1"/>
              <a:t>i.e</a:t>
            </a:r>
            <a:r>
              <a:rPr lang="en-US" sz="2000" dirty="0"/>
              <a:t>, </a:t>
            </a:r>
            <a:r>
              <a:rPr lang="en-US" sz="2000" dirty="0" smtClean="0"/>
              <a:t>competence; good outcomes),; </a:t>
            </a:r>
            <a:r>
              <a:rPr lang="en-US" sz="2000" b="1" u="sng" dirty="0" smtClean="0"/>
              <a:t>plus</a:t>
            </a:r>
            <a:endParaRPr lang="en-US" sz="2000" b="1" u="sng" dirty="0"/>
          </a:p>
          <a:p>
            <a:pPr lvl="1">
              <a:lnSpc>
                <a:spcPct val="90000"/>
              </a:lnSpc>
            </a:pPr>
            <a:r>
              <a:rPr lang="en-US" sz="2000" b="1" i="1" dirty="0"/>
              <a:t>Serious adversity </a:t>
            </a:r>
            <a:r>
              <a:rPr lang="en-US" sz="2000" dirty="0"/>
              <a:t>(i.e., significant </a:t>
            </a:r>
            <a:r>
              <a:rPr lang="en-US" sz="2000" dirty="0" smtClean="0"/>
              <a:t>risk to development)</a:t>
            </a:r>
            <a:endParaRPr lang="en-US" sz="2000" dirty="0"/>
          </a:p>
          <a:p>
            <a:pPr>
              <a:lnSpc>
                <a:spcPct val="90000"/>
              </a:lnSpc>
            </a:pPr>
            <a:r>
              <a:rPr lang="fr-CA" sz="2000" dirty="0" err="1"/>
              <a:t>Resilience</a:t>
            </a:r>
            <a:r>
              <a:rPr lang="fr-CA" sz="2000" dirty="0"/>
              <a:t> </a:t>
            </a:r>
            <a:r>
              <a:rPr lang="fr-CA" sz="2000" dirty="0" err="1"/>
              <a:t>can</a:t>
            </a:r>
            <a:r>
              <a:rPr lang="fr-CA" sz="2000" dirty="0"/>
              <a:t> </a:t>
            </a:r>
            <a:r>
              <a:rPr lang="fr-CA" sz="2000" dirty="0" err="1"/>
              <a:t>be</a:t>
            </a:r>
            <a:r>
              <a:rPr lang="fr-CA" sz="2000" dirty="0"/>
              <a:t> </a:t>
            </a:r>
            <a:r>
              <a:rPr lang="fr-CA" sz="2000" dirty="0" err="1" smtClean="0"/>
              <a:t>both</a:t>
            </a:r>
            <a:r>
              <a:rPr lang="fr-CA" sz="2000" dirty="0" smtClean="0"/>
              <a:t>:</a:t>
            </a:r>
            <a:endParaRPr lang="fr-CA" sz="2000" dirty="0"/>
          </a:p>
          <a:p>
            <a:pPr lvl="1">
              <a:lnSpc>
                <a:spcPct val="90000"/>
              </a:lnSpc>
            </a:pPr>
            <a:r>
              <a:rPr lang="fr-CA" sz="2000" dirty="0" smtClean="0"/>
              <a:t>A positive </a:t>
            </a:r>
            <a:r>
              <a:rPr lang="fr-CA" sz="2000" dirty="0" err="1" smtClean="0"/>
              <a:t>developmental</a:t>
            </a:r>
            <a:r>
              <a:rPr lang="fr-CA" sz="2000" dirty="0" smtClean="0"/>
              <a:t> </a:t>
            </a:r>
            <a:r>
              <a:rPr lang="fr-CA" sz="2000" dirty="0" err="1" smtClean="0"/>
              <a:t>outcome</a:t>
            </a:r>
            <a:r>
              <a:rPr lang="fr-CA" sz="2000" dirty="0" smtClean="0"/>
              <a:t>, at </a:t>
            </a:r>
            <a:r>
              <a:rPr lang="fr-CA" sz="2000" dirty="0"/>
              <a:t>one point in time, or</a:t>
            </a:r>
          </a:p>
          <a:p>
            <a:pPr lvl="1">
              <a:lnSpc>
                <a:spcPct val="90000"/>
              </a:lnSpc>
            </a:pPr>
            <a:r>
              <a:rPr lang="fr-CA" sz="2000" dirty="0"/>
              <a:t>A </a:t>
            </a:r>
            <a:r>
              <a:rPr lang="fr-CA" sz="2000" dirty="0" smtClean="0"/>
              <a:t>positive </a:t>
            </a:r>
            <a:r>
              <a:rPr lang="fr-CA" sz="2000" dirty="0" err="1" smtClean="0"/>
              <a:t>developmental</a:t>
            </a:r>
            <a:r>
              <a:rPr lang="fr-CA" sz="2000" dirty="0" smtClean="0"/>
              <a:t>  </a:t>
            </a:r>
            <a:r>
              <a:rPr lang="fr-CA" sz="2000" dirty="0" err="1" smtClean="0"/>
              <a:t>process</a:t>
            </a:r>
            <a:r>
              <a:rPr lang="fr-CA" sz="2000" dirty="0" smtClean="0"/>
              <a:t> and </a:t>
            </a:r>
            <a:r>
              <a:rPr lang="fr-CA" sz="2000" dirty="0" err="1" smtClean="0"/>
              <a:t>trajectory</a:t>
            </a:r>
            <a:r>
              <a:rPr lang="fr-CA" sz="2000" dirty="0" smtClean="0"/>
              <a:t> over time,</a:t>
            </a:r>
          </a:p>
          <a:p>
            <a:pPr>
              <a:lnSpc>
                <a:spcPct val="90000"/>
              </a:lnSpc>
            </a:pPr>
            <a:r>
              <a:rPr lang="fr-CA" sz="2000" dirty="0" smtClean="0"/>
              <a:t>Room for </a:t>
            </a:r>
            <a:r>
              <a:rPr lang="fr-CA" sz="2000" dirty="0" err="1" smtClean="0"/>
              <a:t>optimism</a:t>
            </a:r>
            <a:r>
              <a:rPr lang="fr-CA" sz="2000" dirty="0" smtClean="0"/>
              <a:t>: high-</a:t>
            </a:r>
            <a:r>
              <a:rPr lang="fr-CA" sz="2000" dirty="0" err="1" smtClean="0"/>
              <a:t>risk</a:t>
            </a:r>
            <a:r>
              <a:rPr lang="fr-CA" sz="2000" dirty="0" smtClean="0"/>
              <a:t> adolescents </a:t>
            </a:r>
            <a:r>
              <a:rPr lang="fr-CA" sz="2000" dirty="0" err="1" smtClean="0"/>
              <a:t>become</a:t>
            </a:r>
            <a:r>
              <a:rPr lang="fr-CA" sz="2000" dirty="0" smtClean="0"/>
              <a:t> </a:t>
            </a:r>
            <a:r>
              <a:rPr lang="fr-CA" sz="2000" dirty="0" err="1" smtClean="0"/>
              <a:t>resilient</a:t>
            </a:r>
            <a:r>
              <a:rPr lang="fr-CA" sz="2000" dirty="0" smtClean="0"/>
              <a:t> in </a:t>
            </a:r>
            <a:r>
              <a:rPr lang="fr-CA" sz="2000" dirty="0" err="1" smtClean="0"/>
              <a:t>their</a:t>
            </a:r>
            <a:r>
              <a:rPr lang="fr-CA" sz="2000" dirty="0" smtClean="0"/>
              <a:t> 20s and 30s more </a:t>
            </a:r>
            <a:r>
              <a:rPr lang="fr-CA" sz="2000" dirty="0" err="1" smtClean="0"/>
              <a:t>frequently</a:t>
            </a:r>
            <a:r>
              <a:rPr lang="fr-CA" sz="2000" dirty="0" smtClean="0"/>
              <a:t> </a:t>
            </a:r>
            <a:r>
              <a:rPr lang="fr-CA" sz="2000" dirty="0" err="1" smtClean="0"/>
              <a:t>than</a:t>
            </a:r>
            <a:r>
              <a:rPr lang="fr-CA" sz="2000" dirty="0" smtClean="0"/>
              <a:t> </a:t>
            </a:r>
            <a:r>
              <a:rPr lang="fr-CA" sz="2000" dirty="0" err="1" smtClean="0"/>
              <a:t>is</a:t>
            </a:r>
            <a:r>
              <a:rPr lang="fr-CA" sz="2000" dirty="0" smtClean="0"/>
              <a:t> </a:t>
            </a:r>
            <a:r>
              <a:rPr lang="fr-CA" sz="2000" dirty="0" err="1" smtClean="0"/>
              <a:t>commonly</a:t>
            </a:r>
            <a:r>
              <a:rPr lang="fr-CA" sz="2000" dirty="0" smtClean="0"/>
              <a:t> </a:t>
            </a:r>
            <a:r>
              <a:rPr lang="fr-CA" sz="2000" dirty="0" err="1" smtClean="0"/>
              <a:t>supposed</a:t>
            </a:r>
            <a:r>
              <a:rPr lang="fr-CA" sz="2000" dirty="0" smtClean="0"/>
              <a:t> (</a:t>
            </a:r>
            <a:r>
              <a:rPr lang="fr-CA" sz="2000" dirty="0" err="1" smtClean="0"/>
              <a:t>e.g</a:t>
            </a:r>
            <a:r>
              <a:rPr lang="fr-CA" sz="2000" dirty="0" smtClean="0"/>
              <a:t>., Emmy </a:t>
            </a:r>
            <a:r>
              <a:rPr lang="fr-CA" sz="2000" dirty="0" err="1" smtClean="0"/>
              <a:t>Werner’s</a:t>
            </a:r>
            <a:r>
              <a:rPr lang="fr-CA" sz="2000" dirty="0" smtClean="0"/>
              <a:t> 40-year </a:t>
            </a:r>
            <a:r>
              <a:rPr lang="fr-CA" sz="2000" dirty="0" err="1" smtClean="0"/>
              <a:t>follow</a:t>
            </a:r>
            <a:r>
              <a:rPr lang="fr-CA" sz="2000" dirty="0" smtClean="0"/>
              <a:t>-up </a:t>
            </a:r>
            <a:r>
              <a:rPr lang="fr-CA" sz="2000" dirty="0" err="1" smtClean="0"/>
              <a:t>study</a:t>
            </a:r>
            <a:r>
              <a:rPr lang="fr-CA" sz="2000" dirty="0" smtClean="0"/>
              <a:t>)</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noAutofit/>
          </a:bodyPr>
          <a:lstStyle/>
          <a:p>
            <a:r>
              <a:rPr lang="en-CA" sz="3600" b="1" dirty="0">
                <a:solidFill>
                  <a:srgbClr val="0070C0"/>
                </a:solidFill>
              </a:rPr>
              <a:t>General criteria for </a:t>
            </a:r>
            <a:r>
              <a:rPr lang="en-CA" sz="3600" b="1" dirty="0" smtClean="0">
                <a:solidFill>
                  <a:srgbClr val="0070C0"/>
                </a:solidFill>
              </a:rPr>
              <a:t>saying that a young person in care is resilient</a:t>
            </a:r>
            <a:endParaRPr lang="en-US" sz="3600" b="1" dirty="0">
              <a:solidFill>
                <a:srgbClr val="0070C0"/>
              </a:solidFill>
            </a:endParaRPr>
          </a:p>
        </p:txBody>
      </p:sp>
      <p:sp>
        <p:nvSpPr>
          <p:cNvPr id="76803" name="Rectangle 3"/>
          <p:cNvSpPr>
            <a:spLocks noGrp="1" noChangeArrowheads="1"/>
          </p:cNvSpPr>
          <p:nvPr>
            <p:ph type="body" idx="1"/>
          </p:nvPr>
        </p:nvSpPr>
        <p:spPr>
          <a:xfrm>
            <a:off x="611188" y="1628800"/>
            <a:ext cx="8343900" cy="4503713"/>
          </a:xfrm>
        </p:spPr>
        <p:txBody>
          <a:bodyPr>
            <a:normAutofit/>
          </a:bodyPr>
          <a:lstStyle/>
          <a:p>
            <a:r>
              <a:rPr lang="en-CA" sz="2800" dirty="0"/>
              <a:t>Success in meeting age-related expectations known as </a:t>
            </a:r>
            <a:r>
              <a:rPr lang="en-CA" sz="2800" b="1" dirty="0"/>
              <a:t>“</a:t>
            </a:r>
            <a:r>
              <a:rPr lang="en-CA" sz="2800" b="1" i="1" dirty="0"/>
              <a:t>developmental </a:t>
            </a:r>
            <a:r>
              <a:rPr lang="en-CA" sz="2800" b="1" i="1" dirty="0" smtClean="0"/>
              <a:t>tasks” </a:t>
            </a:r>
            <a:r>
              <a:rPr lang="en-CA" sz="2800" dirty="0" smtClean="0"/>
              <a:t>(e.g., progressing well in school, making friends)</a:t>
            </a:r>
            <a:endParaRPr lang="en-CA" sz="2800" dirty="0"/>
          </a:p>
          <a:p>
            <a:r>
              <a:rPr lang="en-CA" sz="2800" b="1" i="1" dirty="0"/>
              <a:t>“Positive adaptation”</a:t>
            </a:r>
            <a:r>
              <a:rPr lang="en-CA" sz="2800" dirty="0"/>
              <a:t> can </a:t>
            </a:r>
            <a:r>
              <a:rPr lang="fr-CA" sz="2800" dirty="0" err="1"/>
              <a:t>mean</a:t>
            </a:r>
            <a:r>
              <a:rPr lang="fr-CA" sz="2800" dirty="0"/>
              <a:t> </a:t>
            </a:r>
            <a:r>
              <a:rPr lang="en-CA" sz="2800" dirty="0"/>
              <a:t>either</a:t>
            </a:r>
            <a:r>
              <a:rPr lang="fr-CA" sz="2800" dirty="0"/>
              <a:t>:</a:t>
            </a:r>
            <a:endParaRPr lang="en-CA" sz="2800" dirty="0"/>
          </a:p>
          <a:p>
            <a:pPr lvl="1"/>
            <a:r>
              <a:rPr lang="en-CA" b="1" i="1" dirty="0"/>
              <a:t>Presence of positive behaviour</a:t>
            </a:r>
            <a:r>
              <a:rPr lang="en-CA" dirty="0"/>
              <a:t>  (e.g., academic achievement, happiness, life satisfaction), </a:t>
            </a:r>
            <a:r>
              <a:rPr lang="en-CA" dirty="0" smtClean="0"/>
              <a:t>or </a:t>
            </a:r>
            <a:endParaRPr lang="en-CA" b="1" dirty="0"/>
          </a:p>
          <a:p>
            <a:pPr lvl="1"/>
            <a:r>
              <a:rPr lang="en-CA" b="1" i="1" dirty="0"/>
              <a:t>Absence of undesirable behaviour</a:t>
            </a:r>
            <a:r>
              <a:rPr lang="en-CA" dirty="0"/>
              <a:t>  (e.g., serious emotional distress, criminal behaviour)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noAutofit/>
          </a:bodyPr>
          <a:lstStyle/>
          <a:p>
            <a:r>
              <a:rPr lang="en-CA" sz="3600" b="1" dirty="0">
                <a:solidFill>
                  <a:srgbClr val="0070C0"/>
                </a:solidFill>
              </a:rPr>
              <a:t>Specific criteria of </a:t>
            </a:r>
            <a:r>
              <a:rPr lang="en-CA" sz="3600" b="1" dirty="0" smtClean="0">
                <a:solidFill>
                  <a:srgbClr val="0070C0"/>
                </a:solidFill>
              </a:rPr>
              <a:t>resilience (good outcomes) for a young person in care </a:t>
            </a:r>
            <a:endParaRPr lang="en-US" sz="3600" b="1" dirty="0">
              <a:solidFill>
                <a:srgbClr val="0070C0"/>
              </a:solidFill>
            </a:endParaRPr>
          </a:p>
        </p:txBody>
      </p:sp>
      <p:sp>
        <p:nvSpPr>
          <p:cNvPr id="80899" name="Rectangle 3"/>
          <p:cNvSpPr>
            <a:spLocks noGrp="1" noChangeArrowheads="1"/>
          </p:cNvSpPr>
          <p:nvPr>
            <p:ph type="body" idx="1"/>
          </p:nvPr>
        </p:nvSpPr>
        <p:spPr/>
        <p:txBody>
          <a:bodyPr>
            <a:normAutofit/>
          </a:bodyPr>
          <a:lstStyle/>
          <a:p>
            <a:pPr>
              <a:lnSpc>
                <a:spcPct val="90000"/>
              </a:lnSpc>
            </a:pPr>
            <a:r>
              <a:rPr lang="en-CA" sz="2400" b="1" i="1" dirty="0"/>
              <a:t>Academic achievement</a:t>
            </a:r>
            <a:r>
              <a:rPr lang="en-CA" sz="2400" dirty="0"/>
              <a:t> (e.g., grades, test scores, staying in school, graduating from high school)</a:t>
            </a:r>
          </a:p>
          <a:p>
            <a:pPr>
              <a:lnSpc>
                <a:spcPct val="90000"/>
              </a:lnSpc>
            </a:pPr>
            <a:r>
              <a:rPr lang="en-CA" sz="2400" b="1" i="1" dirty="0"/>
              <a:t>Conduct </a:t>
            </a:r>
            <a:r>
              <a:rPr lang="en-CA" sz="2400" dirty="0"/>
              <a:t>(rule-abiding vs. anti-social)</a:t>
            </a:r>
          </a:p>
          <a:p>
            <a:pPr>
              <a:lnSpc>
                <a:spcPct val="90000"/>
              </a:lnSpc>
            </a:pPr>
            <a:r>
              <a:rPr lang="en-CA" sz="2400" b="1" i="1" dirty="0"/>
              <a:t>Peer acceptance &amp; friendship</a:t>
            </a:r>
          </a:p>
          <a:p>
            <a:pPr>
              <a:lnSpc>
                <a:spcPct val="90000"/>
              </a:lnSpc>
            </a:pPr>
            <a:r>
              <a:rPr lang="en-CA" sz="2400" b="1" i="1" dirty="0"/>
              <a:t>Normative mental health</a:t>
            </a:r>
            <a:r>
              <a:rPr lang="en-CA" sz="2400" dirty="0"/>
              <a:t> (few symptoms of </a:t>
            </a:r>
            <a:r>
              <a:rPr lang="en-CA" sz="2400" dirty="0" smtClean="0"/>
              <a:t>depression or aggressive behaviour)</a:t>
            </a:r>
            <a:endParaRPr lang="en-CA" sz="2400" dirty="0"/>
          </a:p>
          <a:p>
            <a:pPr>
              <a:lnSpc>
                <a:spcPct val="90000"/>
              </a:lnSpc>
            </a:pPr>
            <a:r>
              <a:rPr lang="en-CA" sz="2400" b="1" i="1" dirty="0"/>
              <a:t>Involvement in age-appropriate healthy activities</a:t>
            </a:r>
            <a:r>
              <a:rPr lang="en-CA" sz="2400" dirty="0"/>
              <a:t> (e.g., extracurricular activities, sports, community service) </a:t>
            </a: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57200" y="274638"/>
            <a:ext cx="8229600" cy="1426170"/>
          </a:xfrm>
        </p:spPr>
        <p:txBody>
          <a:bodyPr>
            <a:noAutofit/>
          </a:bodyPr>
          <a:lstStyle/>
          <a:p>
            <a:r>
              <a:rPr lang="fr-CA" sz="3600" b="1" dirty="0" err="1" smtClean="0">
                <a:solidFill>
                  <a:srgbClr val="0070C0"/>
                </a:solidFill>
              </a:rPr>
              <a:t>Recurring</a:t>
            </a:r>
            <a:r>
              <a:rPr lang="fr-CA" sz="3600" b="1" dirty="0" smtClean="0">
                <a:solidFill>
                  <a:srgbClr val="0070C0"/>
                </a:solidFill>
              </a:rPr>
              <a:t> </a:t>
            </a:r>
            <a:r>
              <a:rPr lang="fr-CA" sz="3600" b="1" dirty="0">
                <a:solidFill>
                  <a:srgbClr val="0070C0"/>
                </a:solidFill>
              </a:rPr>
              <a:t>protective </a:t>
            </a:r>
            <a:r>
              <a:rPr lang="fr-CA" sz="3600" b="1" dirty="0" err="1">
                <a:solidFill>
                  <a:srgbClr val="0070C0"/>
                </a:solidFill>
              </a:rPr>
              <a:t>factors</a:t>
            </a:r>
            <a:r>
              <a:rPr lang="fr-CA" sz="3600" b="1" dirty="0">
                <a:solidFill>
                  <a:srgbClr val="0070C0"/>
                </a:solidFill>
              </a:rPr>
              <a:t> </a:t>
            </a:r>
            <a:r>
              <a:rPr lang="fr-CA" sz="3600" b="1" dirty="0" err="1" smtClean="0">
                <a:solidFill>
                  <a:srgbClr val="0070C0"/>
                </a:solidFill>
              </a:rPr>
              <a:t>that</a:t>
            </a:r>
            <a:r>
              <a:rPr lang="fr-CA" sz="3600" b="1" dirty="0" smtClean="0">
                <a:solidFill>
                  <a:srgbClr val="0070C0"/>
                </a:solidFill>
              </a:rPr>
              <a:t> </a:t>
            </a:r>
            <a:r>
              <a:rPr lang="fr-CA" sz="3600" b="1" dirty="0" err="1" smtClean="0">
                <a:solidFill>
                  <a:srgbClr val="0070C0"/>
                </a:solidFill>
              </a:rPr>
              <a:t>promote</a:t>
            </a:r>
            <a:r>
              <a:rPr lang="fr-CA" sz="3600" b="1" dirty="0" smtClean="0">
                <a:solidFill>
                  <a:srgbClr val="0070C0"/>
                </a:solidFill>
              </a:rPr>
              <a:t> </a:t>
            </a:r>
            <a:r>
              <a:rPr lang="fr-CA" sz="3600" b="1" dirty="0" err="1" smtClean="0">
                <a:solidFill>
                  <a:srgbClr val="0070C0"/>
                </a:solidFill>
              </a:rPr>
              <a:t>resilience</a:t>
            </a:r>
            <a:r>
              <a:rPr lang="fr-CA" sz="3600" b="1" dirty="0" smtClean="0">
                <a:solidFill>
                  <a:srgbClr val="0070C0"/>
                </a:solidFill>
              </a:rPr>
              <a:t> </a:t>
            </a:r>
            <a:r>
              <a:rPr lang="fr-CA" sz="3600" b="1" dirty="0">
                <a:solidFill>
                  <a:srgbClr val="0070C0"/>
                </a:solidFill>
              </a:rPr>
              <a:t>in </a:t>
            </a:r>
            <a:r>
              <a:rPr lang="fr-CA" sz="3600" b="1" dirty="0" err="1">
                <a:solidFill>
                  <a:srgbClr val="0070C0"/>
                </a:solidFill>
              </a:rPr>
              <a:t>children</a:t>
            </a:r>
            <a:r>
              <a:rPr lang="fr-CA" sz="3600" b="1" dirty="0">
                <a:solidFill>
                  <a:srgbClr val="0070C0"/>
                </a:solidFill>
              </a:rPr>
              <a:t> &amp; </a:t>
            </a:r>
            <a:r>
              <a:rPr lang="fr-CA" sz="3600" b="1" dirty="0" err="1" smtClean="0">
                <a:solidFill>
                  <a:srgbClr val="0070C0"/>
                </a:solidFill>
              </a:rPr>
              <a:t>youth</a:t>
            </a:r>
            <a:r>
              <a:rPr lang="fr-CA" sz="3600" b="1" dirty="0" smtClean="0">
                <a:solidFill>
                  <a:srgbClr val="0070C0"/>
                </a:solidFill>
              </a:rPr>
              <a:t> (</a:t>
            </a:r>
            <a:r>
              <a:rPr lang="fr-CA" sz="3600" b="1" dirty="0" err="1" smtClean="0">
                <a:solidFill>
                  <a:srgbClr val="0070C0"/>
                </a:solidFill>
              </a:rPr>
              <a:t>Masten</a:t>
            </a:r>
            <a:r>
              <a:rPr lang="fr-CA" sz="3600" b="1" dirty="0" smtClean="0">
                <a:solidFill>
                  <a:srgbClr val="0070C0"/>
                </a:solidFill>
              </a:rPr>
              <a:t>)</a:t>
            </a:r>
            <a:endParaRPr lang="en-US" sz="3600" b="1" dirty="0">
              <a:solidFill>
                <a:srgbClr val="0070C0"/>
              </a:solidFill>
            </a:endParaRPr>
          </a:p>
        </p:txBody>
      </p:sp>
      <p:sp>
        <p:nvSpPr>
          <p:cNvPr id="91139" name="Rectangle 3"/>
          <p:cNvSpPr>
            <a:spLocks noGrp="1" noChangeArrowheads="1"/>
          </p:cNvSpPr>
          <p:nvPr>
            <p:ph type="body" idx="1"/>
          </p:nvPr>
        </p:nvSpPr>
        <p:spPr>
          <a:xfrm>
            <a:off x="457200" y="2060848"/>
            <a:ext cx="8435280" cy="4065315"/>
          </a:xfrm>
        </p:spPr>
        <p:txBody>
          <a:bodyPr/>
          <a:lstStyle/>
          <a:p>
            <a:pPr>
              <a:lnSpc>
                <a:spcPct val="80000"/>
              </a:lnSpc>
            </a:pPr>
            <a:r>
              <a:rPr lang="fr-CA" sz="2800" b="1" i="1" dirty="0" err="1"/>
              <a:t>Within</a:t>
            </a:r>
            <a:r>
              <a:rPr lang="fr-CA" sz="2800" b="1" i="1" dirty="0"/>
              <a:t> the </a:t>
            </a:r>
            <a:r>
              <a:rPr lang="fr-CA" sz="2800" b="1" i="1" dirty="0" err="1"/>
              <a:t>child</a:t>
            </a:r>
            <a:r>
              <a:rPr lang="fr-CA" sz="2800" b="1" i="1" dirty="0" smtClean="0"/>
              <a:t>:</a:t>
            </a:r>
          </a:p>
          <a:p>
            <a:pPr>
              <a:lnSpc>
                <a:spcPct val="80000"/>
              </a:lnSpc>
            </a:pPr>
            <a:endParaRPr lang="fr-CA" sz="2800" b="1" i="1" dirty="0"/>
          </a:p>
          <a:p>
            <a:pPr lvl="1">
              <a:lnSpc>
                <a:spcPct val="80000"/>
              </a:lnSpc>
            </a:pPr>
            <a:r>
              <a:rPr lang="fr-CA" sz="2400" dirty="0"/>
              <a:t>Good cognitive </a:t>
            </a:r>
            <a:r>
              <a:rPr lang="fr-CA" sz="2400" dirty="0" err="1" smtClean="0"/>
              <a:t>skills</a:t>
            </a:r>
            <a:r>
              <a:rPr lang="fr-CA" sz="2400" dirty="0" smtClean="0"/>
              <a:t>, </a:t>
            </a:r>
            <a:r>
              <a:rPr lang="fr-CA" sz="2400" dirty="0" err="1" smtClean="0"/>
              <a:t>including</a:t>
            </a:r>
            <a:r>
              <a:rPr lang="fr-CA" sz="2400" dirty="0" smtClean="0"/>
              <a:t> </a:t>
            </a:r>
            <a:r>
              <a:rPr lang="fr-CA" sz="2400" dirty="0" err="1"/>
              <a:t>problem-solving</a:t>
            </a:r>
            <a:r>
              <a:rPr lang="fr-CA" sz="2400" dirty="0"/>
              <a:t> </a:t>
            </a:r>
            <a:r>
              <a:rPr lang="fr-CA" sz="2400" dirty="0" smtClean="0"/>
              <a:t>&amp; attention</a:t>
            </a:r>
          </a:p>
          <a:p>
            <a:pPr lvl="1">
              <a:lnSpc>
                <a:spcPct val="80000"/>
              </a:lnSpc>
            </a:pPr>
            <a:r>
              <a:rPr lang="fr-CA" sz="2400" dirty="0" err="1" smtClean="0"/>
              <a:t>Easy</a:t>
            </a:r>
            <a:r>
              <a:rPr lang="fr-CA" sz="2400" dirty="0" smtClean="0"/>
              <a:t> </a:t>
            </a:r>
            <a:r>
              <a:rPr lang="fr-CA" sz="2400" dirty="0" err="1"/>
              <a:t>temperament</a:t>
            </a:r>
            <a:r>
              <a:rPr lang="fr-CA" sz="2400" dirty="0"/>
              <a:t>, adaptable </a:t>
            </a:r>
            <a:r>
              <a:rPr lang="fr-CA" sz="2400" dirty="0" err="1"/>
              <a:t>personality</a:t>
            </a:r>
            <a:endParaRPr lang="fr-CA" sz="2400" dirty="0"/>
          </a:p>
          <a:p>
            <a:pPr lvl="1">
              <a:lnSpc>
                <a:spcPct val="80000"/>
              </a:lnSpc>
            </a:pPr>
            <a:r>
              <a:rPr lang="fr-CA" sz="2400" dirty="0"/>
              <a:t>Positive self-perception &amp; </a:t>
            </a:r>
            <a:r>
              <a:rPr lang="fr-CA" sz="2400" dirty="0" smtClean="0"/>
              <a:t>self-confidence </a:t>
            </a:r>
            <a:endParaRPr lang="fr-CA" sz="2400" dirty="0"/>
          </a:p>
          <a:p>
            <a:pPr lvl="1">
              <a:lnSpc>
                <a:spcPct val="80000"/>
              </a:lnSpc>
            </a:pPr>
            <a:r>
              <a:rPr lang="fr-CA" sz="2400" dirty="0" smtClean="0"/>
              <a:t>Positive </a:t>
            </a:r>
            <a:r>
              <a:rPr lang="fr-CA" sz="2400" dirty="0" err="1" smtClean="0"/>
              <a:t>outlook</a:t>
            </a:r>
            <a:r>
              <a:rPr lang="fr-CA" sz="2400" dirty="0" smtClean="0"/>
              <a:t>, </a:t>
            </a:r>
            <a:r>
              <a:rPr lang="fr-CA" sz="2400" dirty="0" err="1" smtClean="0"/>
              <a:t>sense</a:t>
            </a:r>
            <a:r>
              <a:rPr lang="fr-CA" sz="2400" dirty="0" smtClean="0"/>
              <a:t> </a:t>
            </a:r>
            <a:r>
              <a:rPr lang="fr-CA" sz="2400" dirty="0"/>
              <a:t>of </a:t>
            </a:r>
            <a:r>
              <a:rPr lang="fr-CA" sz="2400" dirty="0" err="1"/>
              <a:t>meaning</a:t>
            </a:r>
            <a:r>
              <a:rPr lang="fr-CA" sz="2400" dirty="0"/>
              <a:t> in </a:t>
            </a:r>
            <a:r>
              <a:rPr lang="fr-CA" sz="2400" dirty="0" smtClean="0"/>
              <a:t>life</a:t>
            </a:r>
            <a:endParaRPr lang="fr-CA" sz="2400" dirty="0"/>
          </a:p>
          <a:p>
            <a:pPr lvl="1">
              <a:lnSpc>
                <a:spcPct val="80000"/>
              </a:lnSpc>
            </a:pPr>
            <a:r>
              <a:rPr lang="fr-CA" sz="2400" dirty="0" smtClean="0"/>
              <a:t>Good </a:t>
            </a:r>
            <a:r>
              <a:rPr lang="fr-CA" sz="2400" dirty="0" err="1" smtClean="0"/>
              <a:t>emotional</a:t>
            </a:r>
            <a:r>
              <a:rPr lang="fr-CA" sz="2400" dirty="0" smtClean="0"/>
              <a:t> self-</a:t>
            </a:r>
            <a:r>
              <a:rPr lang="fr-CA" sz="2400" dirty="0" err="1" smtClean="0"/>
              <a:t>regulation</a:t>
            </a:r>
            <a:r>
              <a:rPr lang="fr-CA" sz="2400" dirty="0" smtClean="0"/>
              <a:t> &amp; impulse control </a:t>
            </a:r>
          </a:p>
          <a:p>
            <a:pPr lvl="1">
              <a:lnSpc>
                <a:spcPct val="80000"/>
              </a:lnSpc>
            </a:pPr>
            <a:r>
              <a:rPr lang="fr-CA" sz="2400" dirty="0" smtClean="0"/>
              <a:t>Talents </a:t>
            </a:r>
            <a:r>
              <a:rPr lang="fr-CA" sz="2400" dirty="0" err="1"/>
              <a:t>valued</a:t>
            </a:r>
            <a:r>
              <a:rPr lang="fr-CA" sz="2400" dirty="0"/>
              <a:t> by self &amp; society</a:t>
            </a:r>
          </a:p>
          <a:p>
            <a:pPr lvl="1">
              <a:lnSpc>
                <a:spcPct val="80000"/>
              </a:lnSpc>
            </a:pPr>
            <a:r>
              <a:rPr lang="fr-CA" sz="2400" dirty="0"/>
              <a:t>Good </a:t>
            </a:r>
            <a:r>
              <a:rPr lang="fr-CA" sz="2400" dirty="0" err="1"/>
              <a:t>sense</a:t>
            </a:r>
            <a:r>
              <a:rPr lang="fr-CA" sz="2400" dirty="0"/>
              <a:t> of humour</a:t>
            </a:r>
          </a:p>
          <a:p>
            <a:pPr lvl="1">
              <a:lnSpc>
                <a:spcPct val="80000"/>
              </a:lnSpc>
            </a:pPr>
            <a:r>
              <a:rPr lang="fr-CA" sz="2400" dirty="0"/>
              <a:t>General </a:t>
            </a:r>
            <a:r>
              <a:rPr lang="fr-CA" sz="2400" dirty="0" err="1"/>
              <a:t>appeal</a:t>
            </a:r>
            <a:r>
              <a:rPr lang="fr-CA" sz="2400" dirty="0"/>
              <a:t> or </a:t>
            </a:r>
            <a:r>
              <a:rPr lang="fr-CA" sz="2400" dirty="0" err="1"/>
              <a:t>attractiveness</a:t>
            </a:r>
            <a:r>
              <a:rPr lang="fr-CA" sz="2400" dirty="0"/>
              <a:t> to </a:t>
            </a:r>
            <a:r>
              <a:rPr lang="fr-CA" sz="2400" dirty="0" err="1"/>
              <a:t>others</a:t>
            </a:r>
            <a:endParaRPr lang="fr-CA" sz="2400" dirty="0"/>
          </a:p>
          <a:p>
            <a:pPr lvl="1">
              <a:lnSpc>
                <a:spcPct val="80000"/>
              </a:lnSpc>
            </a:pP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2561</TotalTime>
  <Words>2352</Words>
  <Application>Microsoft Macintosh PowerPoint</Application>
  <PresentationFormat>On-screen Show (4:3)</PresentationFormat>
  <Paragraphs>361</Paragraphs>
  <Slides>44</Slides>
  <Notes>28</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How can carers contribute to the development of educational resilience in children in care? Some key lessons from the Ontario Looking After Children project &amp; associcated school-related initiatives </vt:lpstr>
      <vt:lpstr>Ontario &amp; Canada</vt:lpstr>
      <vt:lpstr>Outline</vt:lpstr>
      <vt:lpstr>1. Overview of Ontario Looking After Children (OnLAC) Project, 2000-present</vt:lpstr>
      <vt:lpstr>PowerPoint Presentation</vt:lpstr>
      <vt:lpstr>2.1 What is resilience? </vt:lpstr>
      <vt:lpstr>General criteria for saying that a young person in care is resilient</vt:lpstr>
      <vt:lpstr>Specific criteria of resilience (good outcomes) for a young person in care </vt:lpstr>
      <vt:lpstr>Recurring protective factors that promote resilience in children &amp; youth (Masten)</vt:lpstr>
      <vt:lpstr>Recurring protective factors that promote resilience in children &amp; youth (cont’d)</vt:lpstr>
      <vt:lpstr>Recurring protective factors that promote resilience in children &amp; youth (cont’d)</vt:lpstr>
      <vt:lpstr>Recurring protective factors that promote resilience in children &amp; youth (cont’d)</vt:lpstr>
      <vt:lpstr>PowerPoint Presentation</vt:lpstr>
      <vt:lpstr>Low educational achievement of many young people in care: UK</vt:lpstr>
      <vt:lpstr>Low educational achievement of many young people in care: USA</vt:lpstr>
      <vt:lpstr>Low educational achievement of many young people in care: Canada</vt:lpstr>
      <vt:lpstr> </vt:lpstr>
      <vt:lpstr>But: many young people in care in Ontario  also report positive experiences (in last 12 months) related to carers or school</vt:lpstr>
      <vt:lpstr> </vt:lpstr>
      <vt:lpstr>Tutoring viewed favourably in two reviews of interventions to improve educational outcomes of young people in care</vt:lpstr>
      <vt:lpstr>Magnitude of effect size needed for an educational intervention to be defined as effective</vt:lpstr>
      <vt:lpstr>Tutoring of children in the general population has been found to be effective (Ritter et al., 2006) </vt:lpstr>
      <vt:lpstr>Our randomized trial of tutoring with children in care, aged 6-13, in Ontario, in 2008-2009</vt:lpstr>
      <vt:lpstr>Our randomized effectiveness trial of direct-instruction tutoring in Ontario (2008-2009) (Flynn et al., 2012)</vt:lpstr>
      <vt:lpstr>Method used in our tutoring RCT</vt:lpstr>
      <vt:lpstr>PowerPoint Presentation</vt:lpstr>
      <vt:lpstr>Analysis sample in our tutoring RCT</vt:lpstr>
      <vt:lpstr>Results of tutoring RCT</vt:lpstr>
      <vt:lpstr>WRAT4 Word Reading:   Results at post-test (N = 64)</vt:lpstr>
      <vt:lpstr>WRAT4 Reading Comprehension: Results at post-test (N=64)</vt:lpstr>
      <vt:lpstr>WRAT4 Reading Composite: Results at post-test (N = 64)</vt:lpstr>
      <vt:lpstr>Spelling:  Results at post-test (N = 64)</vt:lpstr>
      <vt:lpstr>WRAT4 Math Computation: Results at post-test (N = 64)</vt:lpstr>
      <vt:lpstr>Summary regarding question 1</vt:lpstr>
      <vt:lpstr>Results of tutoring RCT (continued)</vt:lpstr>
      <vt:lpstr>PowerPoint Presentation</vt:lpstr>
      <vt:lpstr>PowerPoint Presentation</vt:lpstr>
      <vt:lpstr>PowerPoint Presentation</vt:lpstr>
      <vt:lpstr>PowerPoint Presentation</vt:lpstr>
      <vt:lpstr>WRAT4 Math Computation: Pre/post change, by gender &amp; condition</vt:lpstr>
      <vt:lpstr>Summary regarding question 2</vt:lpstr>
      <vt:lpstr>New tutoring RCTs with children in care </vt:lpstr>
      <vt:lpstr>Concluding thoughts</vt:lpstr>
      <vt:lpstr>Thank you for your attention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40 Developmental Assets for Adolescents (http://www.search-institute.org/content/40-developmental-assets-adolescents-ages-12-18#)   Search Institute has identified the following building blocks of healthy development—known as Developmental Assets—that help young children grow up healthy, caring, and responsible. This particular list is intended for adolescents (age 12-18). If you'd like to see the lists for other age groups, you can find them on the Developmental Assets Lists page. For more information on the assets and the research behind them, see the Developmental Assets research page.</dc:title>
  <dc:creator>user1</dc:creator>
  <cp:lastModifiedBy>Judy Sebba</cp:lastModifiedBy>
  <cp:revision>239</cp:revision>
  <cp:lastPrinted>2014-03-21T08:14:09Z</cp:lastPrinted>
  <dcterms:created xsi:type="dcterms:W3CDTF">2014-03-16T17:54:22Z</dcterms:created>
  <dcterms:modified xsi:type="dcterms:W3CDTF">2014-03-21T08:16:17Z</dcterms:modified>
</cp:coreProperties>
</file>