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4" r:id="rId2"/>
    <p:sldMasterId id="2147483707" r:id="rId3"/>
    <p:sldMasterId id="2147483755" r:id="rId4"/>
    <p:sldMasterId id="2147483767" r:id="rId5"/>
  </p:sldMasterIdLst>
  <p:notesMasterIdLst>
    <p:notesMasterId r:id="rId34"/>
  </p:notesMasterIdLst>
  <p:handoutMasterIdLst>
    <p:handoutMasterId r:id="rId35"/>
  </p:handoutMasterIdLst>
  <p:sldIdLst>
    <p:sldId id="415" r:id="rId6"/>
    <p:sldId id="450" r:id="rId7"/>
    <p:sldId id="516" r:id="rId8"/>
    <p:sldId id="526" r:id="rId9"/>
    <p:sldId id="528" r:id="rId10"/>
    <p:sldId id="529" r:id="rId11"/>
    <p:sldId id="530" r:id="rId12"/>
    <p:sldId id="536" r:id="rId13"/>
    <p:sldId id="517" r:id="rId14"/>
    <p:sldId id="456" r:id="rId15"/>
    <p:sldId id="486" r:id="rId16"/>
    <p:sldId id="493" r:id="rId17"/>
    <p:sldId id="496" r:id="rId18"/>
    <p:sldId id="497" r:id="rId19"/>
    <p:sldId id="498" r:id="rId20"/>
    <p:sldId id="499" r:id="rId21"/>
    <p:sldId id="490" r:id="rId22"/>
    <p:sldId id="491" r:id="rId23"/>
    <p:sldId id="407" r:id="rId24"/>
    <p:sldId id="420" r:id="rId25"/>
    <p:sldId id="426" r:id="rId26"/>
    <p:sldId id="425" r:id="rId27"/>
    <p:sldId id="429" r:id="rId28"/>
    <p:sldId id="459" r:id="rId29"/>
    <p:sldId id="472" r:id="rId30"/>
    <p:sldId id="549" r:id="rId31"/>
    <p:sldId id="550" r:id="rId32"/>
    <p:sldId id="419"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lie Selwyn" initials="JS" lastIdx="5" clrIdx="6"/>
  <p:cmAuthor id="1" name="Linda Briheim" initials="LB" lastIdx="25" clrIdx="0"/>
  <p:cmAuthor id="8" name="Linda Briheim-Crookall" initials="LB" lastIdx="4" clrIdx="7"/>
  <p:cmAuthor id="2" name="Susanna Larsson" initials="SL" lastIdx="51" clrIdx="1"/>
  <p:cmAuthor id="9" name="Windows User" initials="WU" lastIdx="1" clrIdx="8"/>
  <p:cmAuthor id="3" name="JT Selwyn" initials="JTS" lastIdx="19" clrIdx="2"/>
  <p:cmAuthor id="10" name="Coram Visitor" initials="CV" lastIdx="1" clrIdx="9"/>
  <p:cmAuthor id="4" name="JT Selwyn" initials="JS" lastIdx="3" clrIdx="3"/>
  <p:cmAuthor id="5" name="Linda Briheim-Crookall" initials="LBC" lastIdx="42" clrIdx="4"/>
  <p:cmAuthor id="6" name="Shaneese Barrett" initials="SB" lastIdx="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88D"/>
    <a:srgbClr val="F8D500"/>
    <a:srgbClr val="6B2F75"/>
    <a:srgbClr val="C4D600"/>
    <a:srgbClr val="FFD100"/>
    <a:srgbClr val="EF7723"/>
    <a:srgbClr val="87CBD8"/>
    <a:srgbClr val="F0FF4D"/>
    <a:srgbClr val="FFDD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000" autoAdjust="0"/>
  </p:normalViewPr>
  <p:slideViewPr>
    <p:cSldViewPr>
      <p:cViewPr varScale="1">
        <p:scale>
          <a:sx n="85" d="100"/>
          <a:sy n="85" d="100"/>
        </p:scale>
        <p:origin x="590"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324"/>
    </p:cViewPr>
  </p:sorterViewPr>
  <p:notesViewPr>
    <p:cSldViewPr>
      <p:cViewPr varScale="1">
        <p:scale>
          <a:sx n="48" d="100"/>
          <a:sy n="48" d="100"/>
        </p:scale>
        <p:origin x="-28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r>
              <a:rPr lang="en-US" b="1" dirty="0">
                <a:solidFill>
                  <a:srgbClr val="6B2F75"/>
                </a:solidFill>
                <a:latin typeface="Arial" panose="020B0604020202020204" pitchFamily="34" charset="0"/>
                <a:cs typeface="Arial" panose="020B0604020202020204" pitchFamily="34" charset="0"/>
              </a:rPr>
              <a:t>4-7 year olds</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5853543307086613"/>
          <c:y val="0.13978125"/>
          <c:w val="0.49959596456692912"/>
          <c:h val="0.74939394685039373"/>
        </c:manualLayout>
      </c:layout>
      <c:doughnutChart>
        <c:varyColors val="1"/>
        <c:ser>
          <c:idx val="0"/>
          <c:order val="0"/>
          <c:tx>
            <c:strRef>
              <c:f>Sheet1!$B$1</c:f>
              <c:strCache>
                <c:ptCount val="1"/>
                <c:pt idx="0">
                  <c:v>low well-being</c:v>
                </c:pt>
              </c:strCache>
            </c:strRef>
          </c:tx>
          <c:spPr>
            <a:solidFill>
              <a:schemeClr val="accent3"/>
            </a:solidFill>
            <a:ln w="25400" cap="flat" cmpd="sng" algn="ctr">
              <a:solidFill>
                <a:schemeClr val="bg1"/>
              </a:solidFill>
              <a:prstDash val="solid"/>
            </a:ln>
            <a:effectLst/>
          </c:spPr>
          <c:dPt>
            <c:idx val="0"/>
            <c:bubble3D val="0"/>
            <c:spPr>
              <a:solidFill>
                <a:schemeClr val="accent3"/>
              </a:solidFill>
              <a:ln w="25400" cap="flat" cmpd="sng" algn="ctr">
                <a:solidFill>
                  <a:schemeClr val="bg1"/>
                </a:solidFill>
                <a:prstDash val="solid"/>
              </a:ln>
              <a:effectLst/>
            </c:spPr>
            <c:extLst>
              <c:ext xmlns:c16="http://schemas.microsoft.com/office/drawing/2014/chart" uri="{C3380CC4-5D6E-409C-BE32-E72D297353CC}">
                <c16:uniqueId val="{00000001-8754-4B1B-8447-CDF0E3BC643A}"/>
              </c:ext>
            </c:extLst>
          </c:dPt>
          <c:dPt>
            <c:idx val="1"/>
            <c:bubble3D val="0"/>
            <c:spPr>
              <a:solidFill>
                <a:schemeClr val="accent2"/>
              </a:solidFill>
              <a:ln w="25400" cap="flat" cmpd="sng" algn="ctr">
                <a:solidFill>
                  <a:schemeClr val="bg1"/>
                </a:solidFill>
                <a:prstDash val="solid"/>
              </a:ln>
              <a:effectLst/>
            </c:spPr>
            <c:extLst>
              <c:ext xmlns:c16="http://schemas.microsoft.com/office/drawing/2014/chart" uri="{C3380CC4-5D6E-409C-BE32-E72D297353CC}">
                <c16:uniqueId val="{00000003-8754-4B1B-8447-CDF0E3BC643A}"/>
              </c:ext>
            </c:extLst>
          </c:dPt>
          <c:cat>
            <c:strRef>
              <c:f>Sheet1!$A$2:$A$3</c:f>
              <c:strCache>
                <c:ptCount val="2"/>
                <c:pt idx="0">
                  <c:v>no</c:v>
                </c:pt>
                <c:pt idx="1">
                  <c:v>yes</c:v>
                </c:pt>
              </c:strCache>
            </c:strRef>
          </c:cat>
          <c:val>
            <c:numRef>
              <c:f>Sheet1!$B$2:$B$3</c:f>
              <c:numCache>
                <c:formatCode>General</c:formatCode>
                <c:ptCount val="2"/>
                <c:pt idx="0">
                  <c:v>97</c:v>
                </c:pt>
                <c:pt idx="1">
                  <c:v>3</c:v>
                </c:pt>
              </c:numCache>
            </c:numRef>
          </c:val>
          <c:extLst>
            <c:ext xmlns:c16="http://schemas.microsoft.com/office/drawing/2014/chart" uri="{C3380CC4-5D6E-409C-BE32-E72D297353CC}">
              <c16:uniqueId val="{00000004-8754-4B1B-8447-CDF0E3BC643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r>
              <a:rPr lang="en-US" b="1" dirty="0">
                <a:solidFill>
                  <a:srgbClr val="6B2F75"/>
                </a:solidFill>
                <a:latin typeface="Arial" panose="020B0604020202020204" pitchFamily="34" charset="0"/>
                <a:cs typeface="Arial" panose="020B0604020202020204" pitchFamily="34" charset="0"/>
              </a:rPr>
              <a:t>8-11 year olds</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5853543307086613"/>
          <c:y val="0.13978125"/>
          <c:w val="0.49959596456692912"/>
          <c:h val="0.74939394685039373"/>
        </c:manualLayout>
      </c:layout>
      <c:doughnutChart>
        <c:varyColors val="1"/>
        <c:ser>
          <c:idx val="0"/>
          <c:order val="0"/>
          <c:tx>
            <c:strRef>
              <c:f>Sheet1!$B$1</c:f>
              <c:strCache>
                <c:ptCount val="1"/>
                <c:pt idx="0">
                  <c:v>low well-being</c:v>
                </c:pt>
              </c:strCache>
            </c:strRef>
          </c:tx>
          <c:spPr>
            <a:solidFill>
              <a:schemeClr val="accent3"/>
            </a:solidFill>
            <a:ln w="25400" cap="flat" cmpd="sng" algn="ctr">
              <a:solidFill>
                <a:schemeClr val="bg1"/>
              </a:solidFill>
              <a:prstDash val="solid"/>
            </a:ln>
            <a:effectLst/>
          </c:spPr>
          <c:dPt>
            <c:idx val="0"/>
            <c:bubble3D val="0"/>
            <c:spPr>
              <a:solidFill>
                <a:schemeClr val="accent3"/>
              </a:solidFill>
              <a:ln w="25400" cap="flat" cmpd="sng" algn="ctr">
                <a:solidFill>
                  <a:schemeClr val="bg1"/>
                </a:solidFill>
                <a:prstDash val="solid"/>
              </a:ln>
              <a:effectLst/>
            </c:spPr>
            <c:extLst>
              <c:ext xmlns:c16="http://schemas.microsoft.com/office/drawing/2014/chart" uri="{C3380CC4-5D6E-409C-BE32-E72D297353CC}">
                <c16:uniqueId val="{00000001-3363-441A-BFB7-4104F683A6DD}"/>
              </c:ext>
            </c:extLst>
          </c:dPt>
          <c:dPt>
            <c:idx val="1"/>
            <c:bubble3D val="0"/>
            <c:spPr>
              <a:solidFill>
                <a:schemeClr val="accent2"/>
              </a:solidFill>
              <a:ln w="25400" cap="flat" cmpd="sng" algn="ctr">
                <a:solidFill>
                  <a:schemeClr val="bg1"/>
                </a:solidFill>
                <a:prstDash val="solid"/>
              </a:ln>
              <a:effectLst/>
            </c:spPr>
            <c:extLst>
              <c:ext xmlns:c16="http://schemas.microsoft.com/office/drawing/2014/chart" uri="{C3380CC4-5D6E-409C-BE32-E72D297353CC}">
                <c16:uniqueId val="{00000003-3363-441A-BFB7-4104F683A6DD}"/>
              </c:ext>
            </c:extLst>
          </c:dPt>
          <c:cat>
            <c:strRef>
              <c:f>Sheet1!$A$2:$A$3</c:f>
              <c:strCache>
                <c:ptCount val="2"/>
                <c:pt idx="0">
                  <c:v>no</c:v>
                </c:pt>
                <c:pt idx="1">
                  <c:v>yes</c:v>
                </c:pt>
              </c:strCache>
            </c:strRef>
          </c:cat>
          <c:val>
            <c:numRef>
              <c:f>Sheet1!$B$2:$B$3</c:f>
              <c:numCache>
                <c:formatCode>General</c:formatCode>
                <c:ptCount val="2"/>
                <c:pt idx="0">
                  <c:v>96</c:v>
                </c:pt>
                <c:pt idx="1">
                  <c:v>4</c:v>
                </c:pt>
              </c:numCache>
            </c:numRef>
          </c:val>
          <c:extLst>
            <c:ext xmlns:c16="http://schemas.microsoft.com/office/drawing/2014/chart" uri="{C3380CC4-5D6E-409C-BE32-E72D297353CC}">
              <c16:uniqueId val="{00000004-3363-441A-BFB7-4104F683A6D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r>
              <a:rPr lang="en-US" b="1" dirty="0">
                <a:solidFill>
                  <a:srgbClr val="6B2F75"/>
                </a:solidFill>
                <a:latin typeface="Arial" panose="020B0604020202020204" pitchFamily="34" charset="0"/>
                <a:cs typeface="Arial" panose="020B0604020202020204" pitchFamily="34" charset="0"/>
              </a:rPr>
              <a:t>11-18 year olds</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5853543307086613"/>
          <c:y val="0.13978125"/>
          <c:w val="0.49959596456692912"/>
          <c:h val="0.74939394685039373"/>
        </c:manualLayout>
      </c:layout>
      <c:doughnutChart>
        <c:varyColors val="1"/>
        <c:ser>
          <c:idx val="0"/>
          <c:order val="0"/>
          <c:tx>
            <c:strRef>
              <c:f>Sheet1!$B$1</c:f>
              <c:strCache>
                <c:ptCount val="1"/>
                <c:pt idx="0">
                  <c:v>low well-being</c:v>
                </c:pt>
              </c:strCache>
            </c:strRef>
          </c:tx>
          <c:spPr>
            <a:solidFill>
              <a:schemeClr val="accent3"/>
            </a:solidFill>
            <a:ln w="25400" cap="flat" cmpd="sng" algn="ctr">
              <a:solidFill>
                <a:schemeClr val="bg1"/>
              </a:solidFill>
              <a:prstDash val="solid"/>
            </a:ln>
            <a:effectLst/>
          </c:spPr>
          <c:dPt>
            <c:idx val="0"/>
            <c:bubble3D val="0"/>
            <c:spPr>
              <a:solidFill>
                <a:schemeClr val="accent3"/>
              </a:solidFill>
              <a:ln w="25400" cap="flat" cmpd="sng" algn="ctr">
                <a:solidFill>
                  <a:schemeClr val="bg1"/>
                </a:solidFill>
                <a:prstDash val="solid"/>
              </a:ln>
              <a:effectLst/>
            </c:spPr>
            <c:extLst>
              <c:ext xmlns:c16="http://schemas.microsoft.com/office/drawing/2014/chart" uri="{C3380CC4-5D6E-409C-BE32-E72D297353CC}">
                <c16:uniqueId val="{00000001-5726-49D7-9532-410646E1BFA2}"/>
              </c:ext>
            </c:extLst>
          </c:dPt>
          <c:dPt>
            <c:idx val="1"/>
            <c:bubble3D val="0"/>
            <c:spPr>
              <a:solidFill>
                <a:schemeClr val="accent2"/>
              </a:solidFill>
              <a:ln w="25400" cap="flat" cmpd="sng" algn="ctr">
                <a:solidFill>
                  <a:schemeClr val="bg1"/>
                </a:solidFill>
                <a:prstDash val="solid"/>
              </a:ln>
              <a:effectLst/>
            </c:spPr>
            <c:extLst>
              <c:ext xmlns:c16="http://schemas.microsoft.com/office/drawing/2014/chart" uri="{C3380CC4-5D6E-409C-BE32-E72D297353CC}">
                <c16:uniqueId val="{00000003-5726-49D7-9532-410646E1BFA2}"/>
              </c:ext>
            </c:extLst>
          </c:dPt>
          <c:cat>
            <c:strRef>
              <c:f>Sheet1!$A$2:$A$3</c:f>
              <c:strCache>
                <c:ptCount val="2"/>
                <c:pt idx="0">
                  <c:v>no</c:v>
                </c:pt>
                <c:pt idx="1">
                  <c:v>yes</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5726-49D7-9532-410646E1BFA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r>
              <a:rPr lang="en-US" b="1" dirty="0">
                <a:solidFill>
                  <a:srgbClr val="6B2F75"/>
                </a:solidFill>
                <a:latin typeface="Arial" panose="020B0604020202020204" pitchFamily="34" charset="0"/>
                <a:cs typeface="Arial" panose="020B0604020202020204" pitchFamily="34" charset="0"/>
              </a:rPr>
              <a:t>4-7 year olds</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5853543307086613"/>
          <c:y val="0.13978125"/>
          <c:w val="0.49959596456692912"/>
          <c:h val="0.74939394685039373"/>
        </c:manualLayout>
      </c:layout>
      <c:doughnutChart>
        <c:varyColors val="1"/>
        <c:ser>
          <c:idx val="0"/>
          <c:order val="0"/>
          <c:tx>
            <c:strRef>
              <c:f>Sheet1!$B$1</c:f>
              <c:strCache>
                <c:ptCount val="1"/>
                <c:pt idx="0">
                  <c:v>low well-being</c:v>
                </c:pt>
              </c:strCache>
            </c:strRef>
          </c:tx>
          <c:spPr>
            <a:solidFill>
              <a:schemeClr val="accent3"/>
            </a:solidFill>
            <a:ln w="25400" cap="flat" cmpd="sng" algn="ctr">
              <a:solidFill>
                <a:schemeClr val="bg1"/>
              </a:solidFill>
              <a:prstDash val="solid"/>
            </a:ln>
            <a:effectLst/>
          </c:spPr>
          <c:dPt>
            <c:idx val="0"/>
            <c:bubble3D val="0"/>
            <c:spPr>
              <a:solidFill>
                <a:schemeClr val="accent3"/>
              </a:solidFill>
              <a:ln w="25400" cap="flat" cmpd="sng" algn="ctr">
                <a:solidFill>
                  <a:schemeClr val="bg1"/>
                </a:solidFill>
                <a:prstDash val="solid"/>
              </a:ln>
              <a:effectLst/>
            </c:spPr>
            <c:extLst>
              <c:ext xmlns:c16="http://schemas.microsoft.com/office/drawing/2014/chart" uri="{C3380CC4-5D6E-409C-BE32-E72D297353CC}">
                <c16:uniqueId val="{00000001-F5F9-4705-A1CC-60F18CDB5F20}"/>
              </c:ext>
            </c:extLst>
          </c:dPt>
          <c:dPt>
            <c:idx val="1"/>
            <c:bubble3D val="0"/>
            <c:spPr>
              <a:solidFill>
                <a:schemeClr val="accent2"/>
              </a:solidFill>
              <a:ln w="25400" cap="flat" cmpd="sng" algn="ctr">
                <a:solidFill>
                  <a:schemeClr val="bg1"/>
                </a:solidFill>
                <a:prstDash val="solid"/>
              </a:ln>
              <a:effectLst/>
            </c:spPr>
            <c:extLst>
              <c:ext xmlns:c16="http://schemas.microsoft.com/office/drawing/2014/chart" uri="{C3380CC4-5D6E-409C-BE32-E72D297353CC}">
                <c16:uniqueId val="{00000003-F5F9-4705-A1CC-60F18CDB5F20}"/>
              </c:ext>
            </c:extLst>
          </c:dPt>
          <c:cat>
            <c:strRef>
              <c:f>Sheet1!$A$2:$A$3</c:f>
              <c:strCache>
                <c:ptCount val="2"/>
                <c:pt idx="0">
                  <c:v>no</c:v>
                </c:pt>
                <c:pt idx="1">
                  <c:v>yes</c:v>
                </c:pt>
              </c:strCache>
            </c:strRef>
          </c:cat>
          <c:val>
            <c:numRef>
              <c:f>Sheet1!$B$2:$B$3</c:f>
              <c:numCache>
                <c:formatCode>General</c:formatCode>
                <c:ptCount val="2"/>
                <c:pt idx="0">
                  <c:v>97</c:v>
                </c:pt>
                <c:pt idx="1">
                  <c:v>3</c:v>
                </c:pt>
              </c:numCache>
            </c:numRef>
          </c:val>
          <c:extLst>
            <c:ext xmlns:c16="http://schemas.microsoft.com/office/drawing/2014/chart" uri="{C3380CC4-5D6E-409C-BE32-E72D297353CC}">
              <c16:uniqueId val="{00000004-F5F9-4705-A1CC-60F18CDB5F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r>
              <a:rPr lang="en-US" b="1" dirty="0">
                <a:solidFill>
                  <a:srgbClr val="6B2F75"/>
                </a:solidFill>
                <a:latin typeface="Arial" panose="020B0604020202020204" pitchFamily="34" charset="0"/>
                <a:cs typeface="Arial" panose="020B0604020202020204" pitchFamily="34" charset="0"/>
              </a:rPr>
              <a:t>8-11 year olds</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5853543307086613"/>
          <c:y val="0.13978125"/>
          <c:w val="0.49959596456692912"/>
          <c:h val="0.74939394685039373"/>
        </c:manualLayout>
      </c:layout>
      <c:doughnutChart>
        <c:varyColors val="1"/>
        <c:ser>
          <c:idx val="0"/>
          <c:order val="0"/>
          <c:tx>
            <c:strRef>
              <c:f>Sheet1!$B$1</c:f>
              <c:strCache>
                <c:ptCount val="1"/>
                <c:pt idx="0">
                  <c:v>low well-being</c:v>
                </c:pt>
              </c:strCache>
            </c:strRef>
          </c:tx>
          <c:spPr>
            <a:solidFill>
              <a:schemeClr val="accent3"/>
            </a:solidFill>
            <a:ln w="25400" cap="flat" cmpd="sng" algn="ctr">
              <a:solidFill>
                <a:schemeClr val="bg1"/>
              </a:solidFill>
              <a:prstDash val="solid"/>
            </a:ln>
            <a:effectLst/>
          </c:spPr>
          <c:dPt>
            <c:idx val="0"/>
            <c:bubble3D val="0"/>
            <c:spPr>
              <a:solidFill>
                <a:schemeClr val="accent3"/>
              </a:solidFill>
              <a:ln w="25400" cap="flat" cmpd="sng" algn="ctr">
                <a:solidFill>
                  <a:schemeClr val="bg1"/>
                </a:solidFill>
                <a:prstDash val="solid"/>
              </a:ln>
              <a:effectLst/>
            </c:spPr>
            <c:extLst>
              <c:ext xmlns:c16="http://schemas.microsoft.com/office/drawing/2014/chart" uri="{C3380CC4-5D6E-409C-BE32-E72D297353CC}">
                <c16:uniqueId val="{00000001-5373-47A5-85A1-F1A7C8647C17}"/>
              </c:ext>
            </c:extLst>
          </c:dPt>
          <c:dPt>
            <c:idx val="1"/>
            <c:bubble3D val="0"/>
            <c:spPr>
              <a:solidFill>
                <a:schemeClr val="accent2"/>
              </a:solidFill>
              <a:ln w="25400" cap="flat" cmpd="sng" algn="ctr">
                <a:solidFill>
                  <a:schemeClr val="bg1"/>
                </a:solidFill>
                <a:prstDash val="solid"/>
              </a:ln>
              <a:effectLst/>
            </c:spPr>
            <c:extLst>
              <c:ext xmlns:c16="http://schemas.microsoft.com/office/drawing/2014/chart" uri="{C3380CC4-5D6E-409C-BE32-E72D297353CC}">
                <c16:uniqueId val="{00000003-5373-47A5-85A1-F1A7C8647C17}"/>
              </c:ext>
            </c:extLst>
          </c:dPt>
          <c:cat>
            <c:strRef>
              <c:f>Sheet1!$A$2:$A$3</c:f>
              <c:strCache>
                <c:ptCount val="2"/>
                <c:pt idx="0">
                  <c:v>no</c:v>
                </c:pt>
                <c:pt idx="1">
                  <c:v>yes</c:v>
                </c:pt>
              </c:strCache>
            </c:strRef>
          </c:cat>
          <c:val>
            <c:numRef>
              <c:f>Sheet1!$B$2:$B$3</c:f>
              <c:numCache>
                <c:formatCode>General</c:formatCode>
                <c:ptCount val="2"/>
                <c:pt idx="0">
                  <c:v>96</c:v>
                </c:pt>
                <c:pt idx="1">
                  <c:v>4</c:v>
                </c:pt>
              </c:numCache>
            </c:numRef>
          </c:val>
          <c:extLst>
            <c:ext xmlns:c16="http://schemas.microsoft.com/office/drawing/2014/chart" uri="{C3380CC4-5D6E-409C-BE32-E72D297353CC}">
              <c16:uniqueId val="{00000004-5373-47A5-85A1-F1A7C8647C1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r>
              <a:rPr lang="en-US" b="1" dirty="0">
                <a:solidFill>
                  <a:srgbClr val="6B2F75"/>
                </a:solidFill>
                <a:latin typeface="Arial" panose="020B0604020202020204" pitchFamily="34" charset="0"/>
                <a:cs typeface="Arial" panose="020B0604020202020204" pitchFamily="34" charset="0"/>
              </a:rPr>
              <a:t>11-18 year olds</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6B2F75"/>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5853543307086613"/>
          <c:y val="0.13978125"/>
          <c:w val="0.49959596456692912"/>
          <c:h val="0.74939394685039373"/>
        </c:manualLayout>
      </c:layout>
      <c:doughnutChart>
        <c:varyColors val="1"/>
        <c:ser>
          <c:idx val="0"/>
          <c:order val="0"/>
          <c:tx>
            <c:strRef>
              <c:f>Sheet1!$B$1</c:f>
              <c:strCache>
                <c:ptCount val="1"/>
                <c:pt idx="0">
                  <c:v>low well-being</c:v>
                </c:pt>
              </c:strCache>
            </c:strRef>
          </c:tx>
          <c:spPr>
            <a:solidFill>
              <a:schemeClr val="accent3"/>
            </a:solidFill>
            <a:ln w="25400" cap="flat" cmpd="sng" algn="ctr">
              <a:solidFill>
                <a:schemeClr val="bg1"/>
              </a:solidFill>
              <a:prstDash val="solid"/>
            </a:ln>
            <a:effectLst/>
          </c:spPr>
          <c:dPt>
            <c:idx val="0"/>
            <c:bubble3D val="0"/>
            <c:spPr>
              <a:solidFill>
                <a:schemeClr val="accent3"/>
              </a:solidFill>
              <a:ln w="25400" cap="flat" cmpd="sng" algn="ctr">
                <a:solidFill>
                  <a:schemeClr val="bg1"/>
                </a:solidFill>
                <a:prstDash val="solid"/>
              </a:ln>
              <a:effectLst/>
            </c:spPr>
            <c:extLst>
              <c:ext xmlns:c16="http://schemas.microsoft.com/office/drawing/2014/chart" uri="{C3380CC4-5D6E-409C-BE32-E72D297353CC}">
                <c16:uniqueId val="{00000001-09DF-4637-994A-2BE7813B27A6}"/>
              </c:ext>
            </c:extLst>
          </c:dPt>
          <c:dPt>
            <c:idx val="1"/>
            <c:bubble3D val="0"/>
            <c:spPr>
              <a:solidFill>
                <a:schemeClr val="accent2"/>
              </a:solidFill>
              <a:ln w="25400" cap="flat" cmpd="sng" algn="ctr">
                <a:solidFill>
                  <a:schemeClr val="bg1"/>
                </a:solidFill>
                <a:prstDash val="solid"/>
              </a:ln>
              <a:effectLst/>
            </c:spPr>
            <c:extLst>
              <c:ext xmlns:c16="http://schemas.microsoft.com/office/drawing/2014/chart" uri="{C3380CC4-5D6E-409C-BE32-E72D297353CC}">
                <c16:uniqueId val="{00000003-09DF-4637-994A-2BE7813B27A6}"/>
              </c:ext>
            </c:extLst>
          </c:dPt>
          <c:cat>
            <c:strRef>
              <c:f>Sheet1!$A$2:$A$3</c:f>
              <c:strCache>
                <c:ptCount val="2"/>
                <c:pt idx="0">
                  <c:v>no</c:v>
                </c:pt>
                <c:pt idx="1">
                  <c:v>yes</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09DF-4637-994A-2BE7813B27A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4272562-0A3A-4AB4-BC50-E60B23C155AC}" type="datetimeFigureOut">
              <a:rPr lang="en-GB" smtClean="0"/>
              <a:pPr/>
              <a:t>16/06/2025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50FF530-3021-4178-8231-3639731D567F}" type="slidenum">
              <a:rPr lang="en-GB" smtClean="0"/>
              <a:pPr/>
              <a:t>‹#›</a:t>
            </a:fld>
            <a:endParaRPr lang="en-GB"/>
          </a:p>
        </p:txBody>
      </p:sp>
    </p:spTree>
    <p:extLst>
      <p:ext uri="{BB962C8B-B14F-4D97-AF65-F5344CB8AC3E}">
        <p14:creationId xmlns:p14="http://schemas.microsoft.com/office/powerpoint/2010/main" val="2507476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5D399E-EECB-44CF-8550-B4314E4F2ED2}" type="datetimeFigureOut">
              <a:rPr lang="en-GB" smtClean="0"/>
              <a:pPr/>
              <a:t>16/06/2025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507CFE-2768-4FE9-A772-596AC82D9DD7}" type="slidenum">
              <a:rPr lang="en-GB" smtClean="0"/>
              <a:pPr/>
              <a:t>‹#›</a:t>
            </a:fld>
            <a:endParaRPr lang="en-GB" dirty="0"/>
          </a:p>
        </p:txBody>
      </p:sp>
    </p:spTree>
    <p:extLst>
      <p:ext uri="{BB962C8B-B14F-4D97-AF65-F5344CB8AC3E}">
        <p14:creationId xmlns:p14="http://schemas.microsoft.com/office/powerpoint/2010/main" val="388852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pPr/>
              <a:t>1</a:t>
            </a:fld>
            <a:endParaRPr lang="en-GB" dirty="0"/>
          </a:p>
        </p:txBody>
      </p:sp>
    </p:spTree>
    <p:extLst>
      <p:ext uri="{BB962C8B-B14F-4D97-AF65-F5344CB8AC3E}">
        <p14:creationId xmlns:p14="http://schemas.microsoft.com/office/powerpoint/2010/main" val="386057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a:t>
            </a:r>
            <a:r>
              <a:rPr lang="en-US" baseline="0" dirty="0"/>
              <a:t> study for presentations or online </a:t>
            </a:r>
            <a:r>
              <a:rPr lang="en-US" dirty="0"/>
              <a:t>video</a:t>
            </a:r>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pPr/>
              <a:t>24</a:t>
            </a:fld>
            <a:endParaRPr lang="en-GB" dirty="0"/>
          </a:p>
        </p:txBody>
      </p:sp>
    </p:spTree>
    <p:extLst>
      <p:ext uri="{BB962C8B-B14F-4D97-AF65-F5344CB8AC3E}">
        <p14:creationId xmlns:p14="http://schemas.microsoft.com/office/powerpoint/2010/main" val="25407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a:t>
            </a:r>
            <a:r>
              <a:rPr lang="en-US" baseline="0" dirty="0"/>
              <a:t> study for presentations or online </a:t>
            </a:r>
            <a:r>
              <a:rPr lang="en-US" dirty="0"/>
              <a:t>video</a:t>
            </a:r>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85498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pPr/>
              <a:t>3</a:t>
            </a:fld>
            <a:endParaRPr lang="en-GB" dirty="0"/>
          </a:p>
        </p:txBody>
      </p:sp>
    </p:spTree>
    <p:extLst>
      <p:ext uri="{BB962C8B-B14F-4D97-AF65-F5344CB8AC3E}">
        <p14:creationId xmlns:p14="http://schemas.microsoft.com/office/powerpoint/2010/main" val="353084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238250"/>
            <a:ext cx="5942012" cy="3343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77CC6-3CA2-1B43-9248-E5C32151BF9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59145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0" y="1336675"/>
            <a:ext cx="6416675" cy="3609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BA29576-930E-4245-8678-5F38671CEC5D}"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14114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r>
              <a:rPr lang="en-GB" dirty="0"/>
              <a:t>Here are the Bright Spots well-being indicators produced with children in care </a:t>
            </a:r>
          </a:p>
          <a:p>
            <a:r>
              <a:rPr lang="en-GB" dirty="0"/>
              <a:t>Based on what they say matters to their well-being</a:t>
            </a:r>
          </a:p>
          <a:p>
            <a:endParaRPr lang="en-GB" dirty="0"/>
          </a:p>
          <a:p>
            <a:r>
              <a:rPr lang="en-US" sz="1200" b="0" i="0" u="none" strike="noStrike" kern="1200" dirty="0">
                <a:solidFill>
                  <a:schemeClr val="tx1"/>
                </a:solidFill>
                <a:effectLst/>
                <a:latin typeface="+mn-lt"/>
                <a:ea typeface="+mn-ea"/>
                <a:cs typeface="+mn-cs"/>
              </a:rPr>
              <a:t>Being in care</a:t>
            </a:r>
          </a:p>
          <a:p>
            <a:r>
              <a:rPr lang="en-US" sz="1200" b="0" i="0" u="none" strike="noStrike" kern="1200" dirty="0">
                <a:solidFill>
                  <a:schemeClr val="tx1"/>
                </a:solidFill>
                <a:effectLst/>
                <a:latin typeface="+mn-lt"/>
                <a:ea typeface="+mn-ea"/>
                <a:cs typeface="+mn-cs"/>
              </a:rPr>
              <a:t>Your feelings</a:t>
            </a:r>
          </a:p>
          <a:p>
            <a:r>
              <a:rPr lang="en-US" sz="1200" b="0" i="0" u="none" strike="noStrike" kern="1200" dirty="0">
                <a:solidFill>
                  <a:schemeClr val="tx1"/>
                </a:solidFill>
                <a:effectLst/>
                <a:latin typeface="+mn-lt"/>
                <a:ea typeface="+mn-ea"/>
                <a:cs typeface="+mn-cs"/>
              </a:rPr>
              <a:t>People you know</a:t>
            </a:r>
          </a:p>
          <a:p>
            <a:r>
              <a:rPr lang="en-US" sz="1200" b="0" i="0" u="none" strike="noStrike" kern="1200" dirty="0">
                <a:solidFill>
                  <a:schemeClr val="tx1"/>
                </a:solidFill>
                <a:effectLst/>
                <a:latin typeface="+mn-lt"/>
                <a:ea typeface="+mn-ea"/>
                <a:cs typeface="+mn-cs"/>
              </a:rPr>
              <a:t>Chances you have to do things</a:t>
            </a:r>
          </a:p>
          <a:p>
            <a:endParaRPr lang="en-GB" dirty="0"/>
          </a:p>
          <a:p>
            <a:r>
              <a:rPr lang="en-GB" dirty="0"/>
              <a:t>Some of the questions are the same questions used in surveys to the general population – this lets us directly compare how children in care are doing compared to children in general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Lots of things in survey be familiar e.g. how involved feel in decision making – whether they have stable placements</a:t>
            </a:r>
            <a:r>
              <a:rPr lang="en-GB" baseline="0" dirty="0"/>
              <a:t> and workers. </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Trust was a really core issues for children in care and we</a:t>
            </a:r>
            <a:r>
              <a:rPr lang="en-GB" baseline="0" dirty="0"/>
              <a:t> ask about whether they have an adult they can trust, </a:t>
            </a:r>
            <a:r>
              <a:rPr lang="en-GB" dirty="0"/>
              <a:t>trust social worker and</a:t>
            </a:r>
            <a:r>
              <a:rPr lang="en-GB" baseline="0" dirty="0"/>
              <a:t> their carers, as well as whether they get opportunities to be trusted.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of the areas included are ones that children said were important to them but they may not be areas that services regularly look at </a:t>
            </a:r>
          </a:p>
          <a:p>
            <a:endParaRPr lang="en-GB" dirty="0"/>
          </a:p>
          <a:p>
            <a:r>
              <a:rPr lang="en-GB" dirty="0"/>
              <a:t>e.g. pets – children said they were important – they love you unconditionally, they don’t judge you – they can teach you things like responsibility but as services do we acknowledge their importance to some children e.g. when children have moved placements and left a pet behind have we asked about this ? For children who want a pet but do not have one – has anyone explored other options ? For example in one LA who undertook the survey some of those living in children’ home would like a pet – staff have taken own dog in to meet children and manager looking at whether home could get a children home dog of own</a:t>
            </a:r>
          </a:p>
          <a:p>
            <a:endParaRPr lang="en-GB" dirty="0"/>
          </a:p>
          <a:p>
            <a:r>
              <a:rPr lang="en-GB" dirty="0"/>
              <a:t>Friends – really important to all of us – including children – in the care leaver survey results in other LAs friends are often the top source of emotional support once children leave care – but as services do we support children to maintain / strengthen friendships – and recognise their importance?</a:t>
            </a:r>
          </a:p>
          <a:p>
            <a:endParaRPr lang="en-GB" dirty="0"/>
          </a:p>
          <a:p>
            <a:r>
              <a:rPr lang="en-GB" dirty="0"/>
              <a:t>Reason</a:t>
            </a:r>
            <a:r>
              <a:rPr lang="en-GB" baseline="0" dirty="0"/>
              <a:t> </a:t>
            </a:r>
            <a:endParaRPr lang="en-GB" dirty="0"/>
          </a:p>
          <a:p>
            <a:endParaRPr lang="en-GB" dirty="0"/>
          </a:p>
          <a:p>
            <a:r>
              <a:rPr lang="en-GB" dirty="0"/>
              <a:t>TAKE COPIES OF SNAPSHOT WITH YOU? If there copies on table then tell people to look inside red booklet and can see poster with the indicators</a:t>
            </a:r>
          </a:p>
          <a:p>
            <a:endParaRPr lang="en-GB" dirty="0"/>
          </a:p>
          <a:p>
            <a:r>
              <a:rPr lang="en-GB" dirty="0"/>
              <a:t>Encourage people to look closely at the areas – now going to look at how your children in East Sussex doing in relation to these well-being indicators</a:t>
            </a:r>
          </a:p>
        </p:txBody>
      </p:sp>
      <p:sp>
        <p:nvSpPr>
          <p:cNvPr id="4" name="Slide Number Placeholder 3"/>
          <p:cNvSpPr>
            <a:spLocks noGrp="1"/>
          </p:cNvSpPr>
          <p:nvPr>
            <p:ph type="sldNum" sz="quarter" idx="10"/>
          </p:nvPr>
        </p:nvSpPr>
        <p:spPr/>
        <p:txBody>
          <a:bodyPr/>
          <a:lstStyle/>
          <a:p>
            <a:fld id="{E4E77CC6-3CA2-1B43-9248-E5C32151BF9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291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pPr/>
              <a:t>9</a:t>
            </a:fld>
            <a:endParaRPr lang="en-GB" dirty="0"/>
          </a:p>
        </p:txBody>
      </p:sp>
    </p:spTree>
    <p:extLst>
      <p:ext uri="{BB962C8B-B14F-4D97-AF65-F5344CB8AC3E}">
        <p14:creationId xmlns:p14="http://schemas.microsoft.com/office/powerpoint/2010/main" val="333423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ﬁve years, we have sought to address this gap by collecting over 14,000 care experienced voices through our Your Life, Your Care and Your Life Beyond Care surveys. </a:t>
            </a:r>
          </a:p>
          <a:p>
            <a:endParaRPr lang="en-US" dirty="0"/>
          </a:p>
          <a:p>
            <a:r>
              <a:rPr lang="en-US" dirty="0"/>
              <a:t>These ‘voices’ give an unprecedented insight into children in care and care leavers’ subjective well-being. The surveys were developed together with almost 200 children and young people as part of the Bright Spots </a:t>
            </a:r>
            <a:r>
              <a:rPr lang="en-US" dirty="0" err="1"/>
              <a:t>programme</a:t>
            </a:r>
            <a:r>
              <a:rPr lang="en-US" dirty="0"/>
              <a:t>, a partnership between Coram Voice and the University of Oxford. </a:t>
            </a:r>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17650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t>13</a:t>
            </a:fld>
            <a:endParaRPr lang="en-GB" dirty="0"/>
          </a:p>
        </p:txBody>
      </p:sp>
    </p:spTree>
    <p:extLst>
      <p:ext uri="{BB962C8B-B14F-4D97-AF65-F5344CB8AC3E}">
        <p14:creationId xmlns:p14="http://schemas.microsoft.com/office/powerpoint/2010/main" val="29952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Many care leavers do worse than young people in the general population – experience higher anxiety, feel unhappy, dissatisfied with life and that the</a:t>
            </a:r>
            <a:r>
              <a:rPr lang="en-GB" sz="1200" baseline="0" dirty="0"/>
              <a:t> things they do in their life are not worthwhile. </a:t>
            </a:r>
            <a:endParaRPr lang="en-GB" sz="1200" dirty="0"/>
          </a:p>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pPr/>
              <a:t>20</a:t>
            </a:fld>
            <a:endParaRPr lang="en-GB" dirty="0"/>
          </a:p>
        </p:txBody>
      </p:sp>
    </p:spTree>
    <p:extLst>
      <p:ext uri="{BB962C8B-B14F-4D97-AF65-F5344CB8AC3E}">
        <p14:creationId xmlns:p14="http://schemas.microsoft.com/office/powerpoint/2010/main" val="385985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88A5DB-E5AB-44FC-9B80-7A4E538D4AD7}" type="datetime1">
              <a:rPr lang="en-GB" smtClean="0"/>
              <a:pPr/>
              <a:t>16/06/2025</a:t>
            </a:fld>
            <a:endParaRPr lang="en-GB" dirty="0"/>
          </a:p>
        </p:txBody>
      </p:sp>
      <p:sp>
        <p:nvSpPr>
          <p:cNvPr id="5" name="Footer Placeholder 4"/>
          <p:cNvSpPr>
            <a:spLocks noGrp="1"/>
          </p:cNvSpPr>
          <p:nvPr>
            <p:ph type="ftr" sz="quarter" idx="11"/>
          </p:nvPr>
        </p:nvSpPr>
        <p:spPr/>
        <p:txBody>
          <a:bodyPr/>
          <a:lstStyle/>
          <a:p>
            <a:r>
              <a:rPr lang="en-GB"/>
              <a:t>www.coramvoice.org.uk/brightspots</a:t>
            </a:r>
            <a:endParaRPr lang="en-GB" dirty="0"/>
          </a:p>
        </p:txBody>
      </p:sp>
      <p:sp>
        <p:nvSpPr>
          <p:cNvPr id="6" name="Slide Number Placeholder 5"/>
          <p:cNvSpPr>
            <a:spLocks noGrp="1"/>
          </p:cNvSpPr>
          <p:nvPr>
            <p:ph type="sldNum" sz="quarter" idx="12"/>
          </p:nvPr>
        </p:nvSpPr>
        <p:spPr>
          <a:xfrm>
            <a:off x="9168341" y="6381329"/>
            <a:ext cx="2844800" cy="365125"/>
          </a:xfrm>
        </p:spPr>
        <p:txBody>
          <a:body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544978564"/>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381" y="1268760"/>
            <a:ext cx="5467019"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1" y="1268760"/>
            <a:ext cx="5390389"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7" name="Slide Number Placeholder 6"/>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370786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23392" y="126876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2012" y="126876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9" name="Slide Number Placeholder 8"/>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3700457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371"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1371" y="2132857"/>
            <a:ext cx="366219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4271798" y="2132857"/>
            <a:ext cx="3648407" cy="3993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9" name="Slide Number Placeholder 8"/>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
        <p:nvSpPr>
          <p:cNvPr id="10" name="Content Placeholder 5"/>
          <p:cNvSpPr>
            <a:spLocks noGrp="1"/>
          </p:cNvSpPr>
          <p:nvPr>
            <p:ph sz="quarter" idx="13"/>
          </p:nvPr>
        </p:nvSpPr>
        <p:spPr>
          <a:xfrm>
            <a:off x="8112224" y="2132856"/>
            <a:ext cx="3648405" cy="40232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idx="14"/>
          </p:nvPr>
        </p:nvSpPr>
        <p:spPr>
          <a:xfrm>
            <a:off x="4271798"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p:cNvSpPr>
            <a:spLocks noGrp="1"/>
          </p:cNvSpPr>
          <p:nvPr>
            <p:ph type="body" idx="15"/>
          </p:nvPr>
        </p:nvSpPr>
        <p:spPr>
          <a:xfrm>
            <a:off x="8112224" y="1268760"/>
            <a:ext cx="3648405" cy="864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989047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5" name="Slide Number Placeholder 4"/>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308880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4" name="Slide Number Placeholder 3"/>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3951884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Autofit/>
          </a:bodyPr>
          <a:lstStyle>
            <a:lvl1pPr algn="l">
              <a:defRPr sz="2400" b="1"/>
            </a:lvl1pPr>
          </a:lstStyle>
          <a:p>
            <a:r>
              <a:rPr lang="en-US" dirty="0"/>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7" name="Slide Number Placeholder 6"/>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1183357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4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7" name="Slide Number Placeholder 6"/>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638650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3294897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1250946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379902-740A-4F06-8E73-3CFD24F14E80}" type="datetimeFigureOut">
              <a:rPr lang="en-GB" smtClean="0">
                <a:solidFill>
                  <a:prstClr val="black">
                    <a:tint val="75000"/>
                  </a:prstClr>
                </a:solidFill>
              </a:rPr>
              <a:pPr/>
              <a:t>16/06/2025</a:t>
            </a:fld>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
        <p:nvSpPr>
          <p:cNvPr id="7"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sz="3600" dirty="0">
                <a:solidFill>
                  <a:prstClr val="white"/>
                </a:solidFill>
              </a:rPr>
              <a:t>Click to edit Master title style</a:t>
            </a:r>
            <a:endParaRPr lang="en-GB" sz="3600" dirty="0">
              <a:solidFill>
                <a:prstClr val="white"/>
              </a:solidFill>
            </a:endParaRPr>
          </a:p>
        </p:txBody>
      </p:sp>
    </p:spTree>
    <p:extLst>
      <p:ext uri="{BB962C8B-B14F-4D97-AF65-F5344CB8AC3E}">
        <p14:creationId xmlns:p14="http://schemas.microsoft.com/office/powerpoint/2010/main" val="268452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4BAEA4-D045-4A31-B148-B9C279F05581}" type="datetime1">
              <a:rPr lang="en-GB" smtClean="0"/>
              <a:pPr/>
              <a:t>16/06/2025</a:t>
            </a:fld>
            <a:endParaRPr lang="en-GB" dirty="0"/>
          </a:p>
        </p:txBody>
      </p:sp>
      <p:sp>
        <p:nvSpPr>
          <p:cNvPr id="5" name="Footer Placeholder 4"/>
          <p:cNvSpPr>
            <a:spLocks noGrp="1"/>
          </p:cNvSpPr>
          <p:nvPr>
            <p:ph type="ftr" sz="quarter" idx="11"/>
          </p:nvPr>
        </p:nvSpPr>
        <p:spPr/>
        <p:txBody>
          <a:bodyPr/>
          <a:lstStyle/>
          <a:p>
            <a:r>
              <a:rPr lang="en-GB"/>
              <a:t>www.coramvoice.org.uk/brightspots</a:t>
            </a:r>
            <a:endParaRPr lang="en-GB" dirty="0"/>
          </a:p>
        </p:txBody>
      </p:sp>
      <p:sp>
        <p:nvSpPr>
          <p:cNvPr id="6" name="Slide Number Placeholder 5"/>
          <p:cNvSpPr>
            <a:spLocks noGrp="1"/>
          </p:cNvSpPr>
          <p:nvPr>
            <p:ph type="sldNum" sz="quarter" idx="12"/>
          </p:nvPr>
        </p:nvSpPr>
        <p:spPr>
          <a:xfrm>
            <a:off x="9168341" y="6366022"/>
            <a:ext cx="2844800" cy="365125"/>
          </a:xfrm>
        </p:spPr>
        <p:txBody>
          <a:body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1385299550"/>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120858"/>
            <a:ext cx="11521280" cy="5116454"/>
          </a:xfr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7379902-740A-4F06-8E73-3CFD24F14E80}" type="datetimeFigureOut">
              <a:rPr lang="en-GB" smtClean="0">
                <a:solidFill>
                  <a:prstClr val="black">
                    <a:tint val="75000"/>
                  </a:prstClr>
                </a:solidFill>
              </a:rPr>
              <a:pPr/>
              <a:t>16/06/2025</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011840" y="6356353"/>
            <a:ext cx="2844800" cy="365125"/>
          </a:xfrm>
        </p:spPr>
        <p:txBody>
          <a:bodyPr/>
          <a:lstStyle>
            <a:lvl1pPr algn="r">
              <a:defRPr/>
            </a:lvl1p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
        <p:nvSpPr>
          <p:cNvPr id="10" name="Title 1"/>
          <p:cNvSpPr>
            <a:spLocks noGrp="1"/>
          </p:cNvSpPr>
          <p:nvPr>
            <p:ph type="title"/>
          </p:nvPr>
        </p:nvSpPr>
        <p:spPr>
          <a:xfrm>
            <a:off x="239349" y="44624"/>
            <a:ext cx="11617291" cy="936104"/>
          </a:xfrm>
          <a:prstGeom prst="rect">
            <a:avLst/>
          </a:prstGeom>
        </p:spPr>
        <p:txBody>
          <a:bodyPr anchor="ct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718071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379902-740A-4F06-8E73-3CFD24F14E80}" type="datetimeFigureOut">
              <a:rPr lang="en-GB" smtClean="0">
                <a:solidFill>
                  <a:prstClr val="black">
                    <a:tint val="75000"/>
                  </a:prstClr>
                </a:solidFill>
              </a:rPr>
              <a:pPr/>
              <a:t>16/06/2025</a:t>
            </a:fld>
            <a:endParaRPr lang="en-GB"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7042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79902-740A-4F06-8E73-3CFD24F14E80}" type="datetimeFigureOut">
              <a:rPr lang="en-GB" smtClean="0">
                <a:solidFill>
                  <a:prstClr val="black">
                    <a:tint val="75000"/>
                  </a:prstClr>
                </a:solidFill>
              </a:rPr>
              <a:pPr/>
              <a:t>16/06/2025</a:t>
            </a:fld>
            <a:endParaRPr lang="en-GB"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
        <p:nvSpPr>
          <p:cNvPr id="7"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sz="3600" dirty="0">
                <a:solidFill>
                  <a:prstClr val="white"/>
                </a:solidFill>
              </a:rPr>
              <a:t>Click to edit Master title style</a:t>
            </a:r>
            <a:endParaRPr lang="en-GB" sz="3600" dirty="0">
              <a:solidFill>
                <a:prstClr val="white"/>
              </a:solidFill>
            </a:endParaRPr>
          </a:p>
        </p:txBody>
      </p:sp>
    </p:spTree>
    <p:extLst>
      <p:ext uri="{BB962C8B-B14F-4D97-AF65-F5344CB8AC3E}">
        <p14:creationId xmlns:p14="http://schemas.microsoft.com/office/powerpoint/2010/main" val="2223993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379902-740A-4F06-8E73-3CFD24F14E80}" type="datetimeFigureOut">
              <a:rPr lang="en-GB" smtClean="0">
                <a:solidFill>
                  <a:prstClr val="black">
                    <a:tint val="75000"/>
                  </a:prstClr>
                </a:solidFill>
              </a:rPr>
              <a:pPr/>
              <a:t>16/06/2025</a:t>
            </a:fld>
            <a:endParaRPr lang="en-GB" dirty="0">
              <a:solidFill>
                <a:prstClr val="black">
                  <a:tint val="75000"/>
                </a:prstClr>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
        <p:nvSpPr>
          <p:cNvPr id="8"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sz="3600" dirty="0">
                <a:solidFill>
                  <a:prstClr val="white"/>
                </a:solidFill>
              </a:rPr>
              <a:t>Click to edit Master title style</a:t>
            </a:r>
            <a:endParaRPr lang="en-GB" sz="3600" dirty="0">
              <a:solidFill>
                <a:prstClr val="white"/>
              </a:solidFill>
            </a:endParaRPr>
          </a:p>
        </p:txBody>
      </p:sp>
    </p:spTree>
    <p:extLst>
      <p:ext uri="{BB962C8B-B14F-4D97-AF65-F5344CB8AC3E}">
        <p14:creationId xmlns:p14="http://schemas.microsoft.com/office/powerpoint/2010/main" val="447664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379902-740A-4F06-8E73-3CFD24F14E80}" type="datetimeFigureOut">
              <a:rPr lang="en-GB" smtClean="0">
                <a:solidFill>
                  <a:prstClr val="black">
                    <a:tint val="75000"/>
                  </a:prstClr>
                </a:solidFill>
              </a:rPr>
              <a:pPr/>
              <a:t>16/06/2025</a:t>
            </a:fld>
            <a:endParaRPr lang="en-GB" dirty="0">
              <a:solidFill>
                <a:prstClr val="black">
                  <a:tint val="75000"/>
                </a:prstClr>
              </a:solidFill>
            </a:endParaRPr>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9" name="Slide Number Placeholder 8"/>
          <p:cNvSpPr>
            <a:spLocks noGrp="1"/>
          </p:cNvSpPr>
          <p:nvPr>
            <p:ph type="sldNum" sz="quarter" idx="12"/>
          </p:nvPr>
        </p:nvSpPr>
        <p:spPr/>
        <p:txBody>
          <a:body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
        <p:nvSpPr>
          <p:cNvPr id="11" name="Title 1"/>
          <p:cNvSpPr>
            <a:spLocks noGrp="1"/>
          </p:cNvSpPr>
          <p:nvPr>
            <p:ph type="title"/>
          </p:nvPr>
        </p:nvSpPr>
        <p:spPr>
          <a:xfrm>
            <a:off x="239349" y="44624"/>
            <a:ext cx="11617291" cy="936104"/>
          </a:xfrm>
          <a:prstGeom prst="rect">
            <a:avLst/>
          </a:prstGeom>
        </p:spPr>
        <p:txBody>
          <a:bodyPr anchor="ct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684988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379902-740A-4F06-8E73-3CFD24F14E80}" type="datetimeFigureOut">
              <a:rPr lang="en-GB" smtClean="0">
                <a:solidFill>
                  <a:prstClr val="black">
                    <a:tint val="75000"/>
                  </a:prstClr>
                </a:solidFill>
              </a:rPr>
              <a:pPr/>
              <a:t>16/06/2025</a:t>
            </a:fld>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
        <p:nvSpPr>
          <p:cNvPr id="6" name="Text Placeholder 2"/>
          <p:cNvSpPr>
            <a:spLocks noGrp="1"/>
          </p:cNvSpPr>
          <p:nvPr>
            <p:ph type="body" idx="1" hasCustomPrompt="1"/>
          </p:nvPr>
        </p:nvSpPr>
        <p:spPr>
          <a:xfrm>
            <a:off x="346948" y="1150800"/>
            <a:ext cx="3456384" cy="1134418"/>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p:cNvSpPr>
            <a:spLocks noGrp="1"/>
          </p:cNvSpPr>
          <p:nvPr>
            <p:ph sz="half" idx="2"/>
          </p:nvPr>
        </p:nvSpPr>
        <p:spPr>
          <a:xfrm>
            <a:off x="346948" y="2246884"/>
            <a:ext cx="3456384"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p:cNvSpPr>
            <a:spLocks noGrp="1"/>
          </p:cNvSpPr>
          <p:nvPr>
            <p:ph type="body" sz="quarter" idx="3" hasCustomPrompt="1"/>
          </p:nvPr>
        </p:nvSpPr>
        <p:spPr>
          <a:xfrm>
            <a:off x="4227523" y="1158297"/>
            <a:ext cx="3527515" cy="1126921"/>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5"/>
          <p:cNvSpPr>
            <a:spLocks noGrp="1"/>
          </p:cNvSpPr>
          <p:nvPr>
            <p:ph sz="quarter" idx="4"/>
          </p:nvPr>
        </p:nvSpPr>
        <p:spPr>
          <a:xfrm>
            <a:off x="4297296" y="2246884"/>
            <a:ext cx="3457741"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4"/>
          <p:cNvSpPr>
            <a:spLocks noGrp="1"/>
          </p:cNvSpPr>
          <p:nvPr>
            <p:ph type="body" sz="quarter" idx="13" hasCustomPrompt="1"/>
          </p:nvPr>
        </p:nvSpPr>
        <p:spPr>
          <a:xfrm>
            <a:off x="8302888" y="1150800"/>
            <a:ext cx="3457741" cy="1134418"/>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p:cNvSpPr>
            <a:spLocks noGrp="1"/>
          </p:cNvSpPr>
          <p:nvPr>
            <p:ph sz="quarter" idx="14"/>
          </p:nvPr>
        </p:nvSpPr>
        <p:spPr>
          <a:xfrm>
            <a:off x="8302888" y="2246884"/>
            <a:ext cx="3457741" cy="39904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itle 1"/>
          <p:cNvSpPr txBox="1">
            <a:spLocks/>
          </p:cNvSpPr>
          <p:nvPr userDrawn="1"/>
        </p:nvSpPr>
        <p:spPr>
          <a:xfrm>
            <a:off x="143339" y="-62695"/>
            <a:ext cx="11809312" cy="1043423"/>
          </a:xfrm>
          <a:prstGeom prst="rect">
            <a:avLst/>
          </a:prstGeom>
        </p:spPr>
        <p:txBody>
          <a:bodyPr anchor="ct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sz="3600" dirty="0">
                <a:solidFill>
                  <a:prstClr val="white"/>
                </a:solidFill>
              </a:rPr>
              <a:t>Click to edit Master title style</a:t>
            </a:r>
            <a:endParaRPr lang="en-GB" sz="3600" dirty="0">
              <a:solidFill>
                <a:prstClr val="white"/>
              </a:solidFill>
            </a:endParaRPr>
          </a:p>
        </p:txBody>
      </p:sp>
      <p:sp>
        <p:nvSpPr>
          <p:cNvPr id="14" name="Rectangle 13"/>
          <p:cNvSpPr/>
          <p:nvPr userDrawn="1"/>
        </p:nvSpPr>
        <p:spPr>
          <a:xfrm>
            <a:off x="0" y="-27384"/>
            <a:ext cx="12192000" cy="1033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prstClr val="white"/>
              </a:solidFill>
            </a:endParaRPr>
          </a:p>
        </p:txBody>
      </p:sp>
    </p:spTree>
    <p:extLst>
      <p:ext uri="{BB962C8B-B14F-4D97-AF65-F5344CB8AC3E}">
        <p14:creationId xmlns:p14="http://schemas.microsoft.com/office/powerpoint/2010/main" val="2057390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79902-740A-4F06-8E73-3CFD24F14E80}" type="datetimeFigureOut">
              <a:rPr lang="en-GB" smtClean="0">
                <a:solidFill>
                  <a:prstClr val="black">
                    <a:tint val="75000"/>
                  </a:prstClr>
                </a:solidFill>
              </a:rPr>
              <a:pPr/>
              <a:t>16/06/2025</a:t>
            </a:fld>
            <a:endParaRPr lang="en-GB" dirty="0">
              <a:solidFill>
                <a:prstClr val="black">
                  <a:tint val="75000"/>
                </a:prstClr>
              </a:solidFill>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4" name="Slide Number Placeholder 3"/>
          <p:cNvSpPr>
            <a:spLocks noGrp="1"/>
          </p:cNvSpPr>
          <p:nvPr>
            <p:ph type="sldNum" sz="quarter" idx="12"/>
          </p:nvPr>
        </p:nvSpPr>
        <p:spPr/>
        <p:txBody>
          <a:body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8995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379902-740A-4F06-8E73-3CFD24F14E80}" type="datetimeFigureOut">
              <a:rPr lang="en-GB" smtClean="0">
                <a:solidFill>
                  <a:prstClr val="black">
                    <a:tint val="75000"/>
                  </a:prstClr>
                </a:solidFill>
              </a:rPr>
              <a:pPr/>
              <a:t>16/06/2025</a:t>
            </a:fld>
            <a:endParaRPr lang="en-GB" dirty="0">
              <a:solidFill>
                <a:prstClr val="black">
                  <a:tint val="75000"/>
                </a:prstClr>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99517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9332"/>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609600" y="1352769"/>
            <a:ext cx="5384800" cy="4525963"/>
          </a:xfrm>
        </p:spPr>
        <p:txBody>
          <a:bodyPr>
            <a:normAutofit/>
          </a:bodyPr>
          <a:lstStyle>
            <a:lvl1pPr indent="-360000">
              <a:lnSpc>
                <a:spcPct val="110000"/>
              </a:lnSpc>
              <a:buClr>
                <a:srgbClr val="B20E10"/>
              </a:buClr>
              <a:defRPr sz="1600">
                <a:solidFill>
                  <a:schemeClr val="bg2"/>
                </a:solidFill>
                <a:latin typeface="Arial" panose="020B0604020202020204" pitchFamily="34" charset="0"/>
                <a:cs typeface="Arial" panose="020B0604020202020204" pitchFamily="34" charset="0"/>
              </a:defRPr>
            </a:lvl1pPr>
            <a:lvl2pPr>
              <a:lnSpc>
                <a:spcPct val="110000"/>
              </a:lnSpc>
              <a:defRPr sz="1600">
                <a:solidFill>
                  <a:schemeClr val="bg2"/>
                </a:solidFill>
                <a:latin typeface="Arial" panose="020B0604020202020204" pitchFamily="34" charset="0"/>
                <a:cs typeface="Arial" panose="020B0604020202020204" pitchFamily="34" charset="0"/>
              </a:defRPr>
            </a:lvl2pPr>
            <a:lvl3pPr>
              <a:lnSpc>
                <a:spcPct val="110000"/>
              </a:lnSpc>
              <a:defRPr sz="1600">
                <a:solidFill>
                  <a:schemeClr val="bg2"/>
                </a:solidFill>
                <a:latin typeface="Arial" panose="020B0604020202020204" pitchFamily="34" charset="0"/>
                <a:cs typeface="Arial" panose="020B0604020202020204" pitchFamily="34" charset="0"/>
              </a:defRPr>
            </a:lvl3pPr>
            <a:lvl4pPr>
              <a:lnSpc>
                <a:spcPct val="110000"/>
              </a:lnSpc>
              <a:defRPr sz="1600">
                <a:solidFill>
                  <a:schemeClr val="bg2"/>
                </a:solidFill>
                <a:latin typeface="Arial" panose="020B0604020202020204" pitchFamily="34" charset="0"/>
                <a:cs typeface="Arial" panose="020B0604020202020204" pitchFamily="34" charset="0"/>
              </a:defRPr>
            </a:lvl4pPr>
            <a:lvl5pPr>
              <a:lnSpc>
                <a:spcPct val="110000"/>
              </a:lnSpc>
              <a:defRPr sz="16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352769"/>
            <a:ext cx="5384800" cy="4525963"/>
          </a:xfrm>
        </p:spPr>
        <p:txBody>
          <a:bodyPr>
            <a:normAutofit/>
          </a:bodyPr>
          <a:lstStyle>
            <a:lvl1pPr marL="360000" indent="-360000">
              <a:lnSpc>
                <a:spcPct val="110000"/>
              </a:lnSpc>
              <a:spcBef>
                <a:spcPts val="384"/>
              </a:spcBef>
              <a:buClr>
                <a:srgbClr val="B20E10"/>
              </a:buClr>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1pPr>
            <a:lvl2pPr>
              <a:lnSpc>
                <a:spcPct val="110000"/>
              </a:lnSpc>
              <a:defRPr sz="1600">
                <a:solidFill>
                  <a:schemeClr val="bg2"/>
                </a:solidFill>
                <a:latin typeface="Arial" panose="020B0604020202020204" pitchFamily="34" charset="0"/>
                <a:cs typeface="Arial" panose="020B0604020202020204" pitchFamily="34" charset="0"/>
              </a:defRPr>
            </a:lvl2pPr>
            <a:lvl3pPr>
              <a:lnSpc>
                <a:spcPct val="110000"/>
              </a:lnSpc>
              <a:defRPr sz="1600">
                <a:solidFill>
                  <a:schemeClr val="bg2"/>
                </a:solidFill>
                <a:latin typeface="Arial" panose="020B0604020202020204" pitchFamily="34" charset="0"/>
                <a:cs typeface="Arial" panose="020B0604020202020204" pitchFamily="34" charset="0"/>
              </a:defRPr>
            </a:lvl3pPr>
            <a:lvl4pPr>
              <a:lnSpc>
                <a:spcPct val="110000"/>
              </a:lnSpc>
              <a:defRPr sz="1600">
                <a:solidFill>
                  <a:schemeClr val="bg2"/>
                </a:solidFill>
                <a:latin typeface="Arial" panose="020B0604020202020204" pitchFamily="34" charset="0"/>
                <a:cs typeface="Arial" panose="020B0604020202020204" pitchFamily="34" charset="0"/>
              </a:defRPr>
            </a:lvl4pPr>
            <a:lvl5pPr>
              <a:lnSpc>
                <a:spcPct val="110000"/>
              </a:lnSpc>
              <a:defRPr sz="16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609600" y="6356353"/>
            <a:ext cx="28448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609600" y="6375198"/>
            <a:ext cx="38608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32124" y="6356353"/>
            <a:ext cx="1203569" cy="365125"/>
          </a:xfrm>
          <a:prstGeom prst="rect">
            <a:avLst/>
          </a:prstGeom>
        </p:spPr>
        <p:txBody>
          <a:bodyPr/>
          <a:lstStyle>
            <a:lvl1pPr algn="r">
              <a:defRPr sz="1600">
                <a:solidFill>
                  <a:srgbClr val="7F7F7F"/>
                </a:solidFill>
              </a:defRPr>
            </a:lvl1pPr>
          </a:lstStyle>
          <a:p>
            <a:pPr defTabSz="457200"/>
            <a:endParaRPr lang="en-US" dirty="0"/>
          </a:p>
        </p:txBody>
      </p:sp>
    </p:spTree>
    <p:extLst>
      <p:ext uri="{BB962C8B-B14F-4D97-AF65-F5344CB8AC3E}">
        <p14:creationId xmlns:p14="http://schemas.microsoft.com/office/powerpoint/2010/main" val="1709880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741" y="2276873"/>
            <a:ext cx="5853675" cy="1658615"/>
          </a:xfrm>
          <a:prstGeom prst="rect">
            <a:avLst/>
          </a:prstGeom>
          <a:noFill/>
        </p:spPr>
        <p:txBody>
          <a:bodyPr>
            <a:normAutofit/>
          </a:bodyPr>
          <a:lstStyle>
            <a:lvl1pPr>
              <a:defRPr sz="3600" b="1">
                <a:solidFill>
                  <a:schemeClr val="tx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623392" y="4797153"/>
            <a:ext cx="10561173" cy="1218705"/>
          </a:xfrm>
        </p:spPr>
        <p:txBody>
          <a:bodyPr>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email</a:t>
            </a:r>
            <a:endParaRPr lang="en-GB" dirty="0"/>
          </a:p>
        </p:txBody>
      </p:sp>
      <p:sp>
        <p:nvSpPr>
          <p:cNvPr id="6" name="Slide Number Placeholder 5"/>
          <p:cNvSpPr>
            <a:spLocks noGrp="1"/>
          </p:cNvSpPr>
          <p:nvPr>
            <p:ph type="sldNum" sz="quarter" idx="12"/>
          </p:nvPr>
        </p:nvSpPr>
        <p:spPr/>
        <p:txBody>
          <a:bodyPr/>
          <a:lstStyle/>
          <a:p>
            <a:fld id="{9201EF4E-6A8A-4257-B778-8273BC464938}" type="slidenum">
              <a:rPr lang="en-GB" smtClean="0">
                <a:solidFill>
                  <a:prstClr val="black">
                    <a:tint val="75000"/>
                  </a:prstClr>
                </a:solidFill>
              </a:rPr>
              <a:pPr/>
              <a:t>‹#›</a:t>
            </a:fld>
            <a:endParaRPr lang="en-GB" dirty="0">
              <a:solidFill>
                <a:prstClr val="black">
                  <a:tint val="75000"/>
                </a:prstClr>
              </a:solidFill>
            </a:endParaRPr>
          </a:p>
        </p:txBody>
      </p:sp>
      <p:sp>
        <p:nvSpPr>
          <p:cNvPr id="7" name="Picture Placeholder 2"/>
          <p:cNvSpPr>
            <a:spLocks noGrp="1"/>
          </p:cNvSpPr>
          <p:nvPr>
            <p:ph type="pic" idx="13"/>
          </p:nvPr>
        </p:nvSpPr>
        <p:spPr>
          <a:xfrm>
            <a:off x="6576053" y="1628801"/>
            <a:ext cx="4665035" cy="3176265"/>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pic>
        <p:nvPicPr>
          <p:cNvPr id="8" name="Picture 7"/>
          <p:cNvPicPr>
            <a:picLocks noChangeAspect="1"/>
          </p:cNvPicPr>
          <p:nvPr userDrawn="1"/>
        </p:nvPicPr>
        <p:blipFill>
          <a:blip r:embed="rId2"/>
          <a:srcRect/>
          <a:stretch>
            <a:fillRect/>
          </a:stretch>
        </p:blipFill>
        <p:spPr bwMode="auto">
          <a:xfrm>
            <a:off x="527382" y="404664"/>
            <a:ext cx="2400300" cy="1079500"/>
          </a:xfrm>
          <a:prstGeom prst="rect">
            <a:avLst/>
          </a:prstGeom>
          <a:noFill/>
          <a:ln w="9525">
            <a:noFill/>
            <a:miter lim="800000"/>
            <a:headEnd/>
            <a:tailEnd/>
          </a:ln>
        </p:spPr>
      </p:pic>
      <p:pic>
        <p:nvPicPr>
          <p:cNvPr id="4" name="Picture 3"/>
          <p:cNvPicPr>
            <a:picLocks noChangeAspect="1"/>
          </p:cNvPicPr>
          <p:nvPr userDrawn="1"/>
        </p:nvPicPr>
        <p:blipFill>
          <a:blip r:embed="rId3"/>
          <a:stretch>
            <a:fillRect/>
          </a:stretch>
        </p:blipFill>
        <p:spPr>
          <a:xfrm>
            <a:off x="3407701" y="418008"/>
            <a:ext cx="5472608" cy="903858"/>
          </a:xfrm>
          <a:prstGeom prst="rect">
            <a:avLst/>
          </a:prstGeom>
        </p:spPr>
      </p:pic>
    </p:spTree>
    <p:extLst>
      <p:ext uri="{BB962C8B-B14F-4D97-AF65-F5344CB8AC3E}">
        <p14:creationId xmlns:p14="http://schemas.microsoft.com/office/powerpoint/2010/main" val="139281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9D873614-D828-406D-B63C-8B8417E77E11}" type="datetime1">
              <a:rPr lang="en-GB" smtClean="0"/>
              <a:pPr/>
              <a:t>16/06/2025</a:t>
            </a:fld>
            <a:endParaRPr lang="en-GB" dirty="0"/>
          </a:p>
        </p:txBody>
      </p:sp>
      <p:sp>
        <p:nvSpPr>
          <p:cNvPr id="6" name="Footer Placeholder 5"/>
          <p:cNvSpPr>
            <a:spLocks noGrp="1"/>
          </p:cNvSpPr>
          <p:nvPr>
            <p:ph type="ftr" sz="quarter" idx="11"/>
          </p:nvPr>
        </p:nvSpPr>
        <p:spPr/>
        <p:txBody>
          <a:bodyPr/>
          <a:lstStyle/>
          <a:p>
            <a:r>
              <a:rPr lang="en-GB"/>
              <a:t>www.coramvoice.org.uk/brightspots</a:t>
            </a:r>
            <a:endParaRPr lang="en-GB" dirty="0"/>
          </a:p>
        </p:txBody>
      </p:sp>
      <p:sp>
        <p:nvSpPr>
          <p:cNvPr id="7" name="Slide Number Placeholder 6"/>
          <p:cNvSpPr>
            <a:spLocks noGrp="1"/>
          </p:cNvSpPr>
          <p:nvPr>
            <p:ph type="sldNum" sz="quarter" idx="12"/>
          </p:nvPr>
        </p:nvSpPr>
        <p:spPr>
          <a:xfrm>
            <a:off x="9168341" y="6381329"/>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1041764572"/>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FE72-163C-478E-B595-43E61E8BFD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174C69-3319-4A64-961C-937222176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84C207-DE1C-41A7-83A7-F1425E53D889}"/>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9602CA6-229C-460B-85AB-93BDD955268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21ADA17-8ACA-47C0-9CA4-9CFE1BD05F33}"/>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2460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A69B-7D03-4B1F-8EEB-7FE19153FB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DFECD2-DAF6-4BD3-8484-DDA1EB6FE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447990-4E6F-4504-B6A9-BABC35397AAB}"/>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C70787-1FB2-46A7-8E30-E410E7850E1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A6A04E49-A08E-4267-8606-47BB271ED614}"/>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6940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A3CC-B0AA-45D5-848F-B0E466AC1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B7F9E4-DD16-46D2-BA37-F417165482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D8BA73-ADAA-4486-90BF-B939697EB296}"/>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A31B5511-498B-480A-A935-CEF089B82A9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BEF3763-7E91-475D-B799-89288C2959D4}"/>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2619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EC2B-8C5E-479B-B561-167BDCA702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08CF71-763C-466C-805D-A89709EE7B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DC3DB1-DC07-48B7-98C0-CC9AE1D85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398A3C-E876-4C05-9CDB-ABF762891877}"/>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671E8D59-7F0A-4ED0-AACC-11929433CD3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7D01E51D-3F47-4372-B43C-5F602F24CF89}"/>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647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F971-ECC1-413A-8A12-A75615E265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9CAA54-6AAF-4390-AC1F-4CF8A764B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EA89C-9F86-413E-A609-1C4438FFC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CC9452-6954-40DC-854B-33B834D26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03F677-7EE5-4B80-8DF6-764037F5E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57F895-0386-4057-B4BE-D57347F6CB1D}"/>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F99165CD-A2C9-4D1D-BEF9-897708D4AA4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F358359C-8CD6-4508-8E30-753F6BF61E70}"/>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5788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16DE-C093-4284-93B7-411063FA44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B4A544-B6EE-496A-A9C1-B40B1DFD1F80}"/>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1657DE2E-551A-4BB5-AFCB-113991592047}"/>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F68BDB8D-5955-4157-A8C6-A9E7EAB5C9CE}"/>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3977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88606-A901-459A-AFBB-C7673F540AAD}"/>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CA2AB394-4B66-437C-A75B-A4752E8E2F29}"/>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6855E51E-26C7-4BE0-877E-8171E523A5B3}"/>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2252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114C-046F-4049-8639-C0EB20879D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FCFA4C-6A55-4FCA-BA57-31D439BC5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C6CC19-B708-4123-A199-7DF902936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E2B8D-B56F-48E9-9675-88C5BAD3B86D}"/>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28CAEFA1-C4B7-441C-ADCF-B424FA920C4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3C4AF79D-9E70-4519-9FEB-932078C0C5DD}"/>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8955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8A4E-2925-4729-AE11-1D11F4427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10DA45-97DD-4C01-A658-24FD8A116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ACEA77-07F4-48CA-8C10-950CFD3FE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8E256-29CE-4C62-847D-F8610E491E17}"/>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EC2D2D26-3E19-46B1-BC0A-4753FFA10DEA}"/>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DE4DB3E1-EDD5-44DB-8830-B3E2773BCE63}"/>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7019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5B2C-3DE7-4AD6-A4F8-46081F374D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99CB63-CE81-46FB-AADC-C7532A8F9F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978A1C-0255-4028-9E5F-1641A51160AF}"/>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1728F4A-40AC-4F5D-BEFA-C388E738EEE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EF85A05-4C15-4B47-9D77-E642D71A0172}"/>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833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8293"/>
            <a:ext cx="10972800" cy="1143000"/>
          </a:xfrm>
        </p:spPr>
        <p:txBody>
          <a:bodyPr/>
          <a:lstStyle>
            <a:lvl1pPr>
              <a:defRPr b="1">
                <a:solidFill>
                  <a:srgbClr val="80388D"/>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196752"/>
            <a:ext cx="5386917"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36514"/>
            <a:ext cx="5386917"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196752"/>
            <a:ext cx="5389033"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36514"/>
            <a:ext cx="5389033"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FEAC3E-A275-46E7-8D1F-D4A591F1F90E}" type="datetime1">
              <a:rPr lang="en-GB" smtClean="0"/>
              <a:pPr/>
              <a:t>16/06/2025</a:t>
            </a:fld>
            <a:endParaRPr lang="en-GB" dirty="0"/>
          </a:p>
        </p:txBody>
      </p:sp>
      <p:sp>
        <p:nvSpPr>
          <p:cNvPr id="8" name="Footer Placeholder 7"/>
          <p:cNvSpPr>
            <a:spLocks noGrp="1"/>
          </p:cNvSpPr>
          <p:nvPr>
            <p:ph type="ftr" sz="quarter" idx="11"/>
          </p:nvPr>
        </p:nvSpPr>
        <p:spPr/>
        <p:txBody>
          <a:bodyPr/>
          <a:lstStyle/>
          <a:p>
            <a:r>
              <a:rPr lang="en-GB"/>
              <a:t>www.coramvoice.org.uk/brightspots</a:t>
            </a:r>
            <a:endParaRPr lang="en-GB" dirty="0"/>
          </a:p>
        </p:txBody>
      </p:sp>
      <p:sp>
        <p:nvSpPr>
          <p:cNvPr id="9" name="Slide Number Placeholder 8"/>
          <p:cNvSpPr>
            <a:spLocks noGrp="1"/>
          </p:cNvSpPr>
          <p:nvPr>
            <p:ph type="sldNum" sz="quarter" idx="12"/>
          </p:nvPr>
        </p:nvSpPr>
        <p:spPr>
          <a:xfrm>
            <a:off x="9072331" y="636430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1833786331"/>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55D235-1573-442F-BE0E-06D4CE8A2B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BAE6AB-3495-4FF8-85AF-DB1D426EA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FDDDA8-40EC-4266-9D87-07C61B3B678E}"/>
              </a:ext>
            </a:extLst>
          </p:cNvPr>
          <p:cNvSpPr>
            <a:spLocks noGrp="1"/>
          </p:cNvSpPr>
          <p:nvPr>
            <p:ph type="dt" sz="half" idx="10"/>
          </p:nvPr>
        </p:nvSpPr>
        <p:spPr/>
        <p:txBody>
          <a:body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FD8D6C9-756F-4B9A-9F02-0C146D00AE1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90D1A11-61FC-4BC0-B10F-CDD496FC2CAD}"/>
              </a:ext>
            </a:extLst>
          </p:cNvPr>
          <p:cNvSpPr>
            <a:spLocks noGrp="1"/>
          </p:cNvSpPr>
          <p:nvPr>
            <p:ph type="sldNum" sz="quarter" idx="12"/>
          </p:nvPr>
        </p:nvSpPr>
        <p:spPr/>
        <p:txBody>
          <a:body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4940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424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7412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6382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9139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7454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8058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6431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7128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74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72765C-87E5-4EA0-B4F4-9C6D76ADC3AC}" type="datetime1">
              <a:rPr lang="en-GB" smtClean="0"/>
              <a:pPr/>
              <a:t>16/06/2025</a:t>
            </a:fld>
            <a:endParaRPr lang="en-GB" dirty="0"/>
          </a:p>
        </p:txBody>
      </p:sp>
      <p:sp>
        <p:nvSpPr>
          <p:cNvPr id="4" name="Footer Placeholder 3"/>
          <p:cNvSpPr>
            <a:spLocks noGrp="1"/>
          </p:cNvSpPr>
          <p:nvPr>
            <p:ph type="ftr" sz="quarter" idx="11"/>
          </p:nvPr>
        </p:nvSpPr>
        <p:spPr/>
        <p:txBody>
          <a:bodyPr/>
          <a:lstStyle/>
          <a:p>
            <a:r>
              <a:rPr lang="en-GB"/>
              <a:t>www.coramvoice.org.uk/brightspots</a:t>
            </a:r>
            <a:endParaRPr lang="en-GB" dirty="0"/>
          </a:p>
        </p:txBody>
      </p:sp>
      <p:sp>
        <p:nvSpPr>
          <p:cNvPr id="5" name="Slide Number Placeholder 4"/>
          <p:cNvSpPr>
            <a:spLocks noGrp="1"/>
          </p:cNvSpPr>
          <p:nvPr>
            <p:ph type="sldNum" sz="quarter" idx="12"/>
          </p:nvPr>
        </p:nvSpPr>
        <p:spPr>
          <a:xfrm>
            <a:off x="9168341" y="6362253"/>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pPr/>
              <a:t>‹#›</a:t>
            </a:fld>
            <a:endParaRPr lang="en-GB" dirty="0"/>
          </a:p>
        </p:txBody>
      </p:sp>
      <p:sp>
        <p:nvSpPr>
          <p:cNvPr id="6" name="Oval 5"/>
          <p:cNvSpPr/>
          <p:nvPr userDrawn="1"/>
        </p:nvSpPr>
        <p:spPr>
          <a:xfrm>
            <a:off x="1765943" y="1782425"/>
            <a:ext cx="3527619" cy="277386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946919977"/>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3187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101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866F-39C4-4FA0-953C-EFF5256D74A4}" type="datetime1">
              <a:rPr lang="en-GB" smtClean="0"/>
              <a:pPr/>
              <a:t>16/06/2025</a:t>
            </a:fld>
            <a:endParaRPr lang="en-GB" dirty="0"/>
          </a:p>
        </p:txBody>
      </p:sp>
      <p:sp>
        <p:nvSpPr>
          <p:cNvPr id="3" name="Footer Placeholder 2"/>
          <p:cNvSpPr>
            <a:spLocks noGrp="1"/>
          </p:cNvSpPr>
          <p:nvPr>
            <p:ph type="ftr" sz="quarter" idx="11"/>
          </p:nvPr>
        </p:nvSpPr>
        <p:spPr/>
        <p:txBody>
          <a:bodyPr/>
          <a:lstStyle/>
          <a:p>
            <a:r>
              <a:rPr lang="en-GB"/>
              <a:t>www.coramvoice.org.uk/brightspots</a:t>
            </a:r>
            <a:endParaRPr lang="en-GB" dirty="0"/>
          </a:p>
        </p:txBody>
      </p:sp>
      <p:sp>
        <p:nvSpPr>
          <p:cNvPr id="4" name="Slide Number Placeholder 3"/>
          <p:cNvSpPr>
            <a:spLocks noGrp="1"/>
          </p:cNvSpPr>
          <p:nvPr>
            <p:ph type="sldNum" sz="quarter" idx="12"/>
          </p:nvPr>
        </p:nvSpPr>
        <p:spPr>
          <a:xfrm>
            <a:off x="9168341" y="636430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3626400695"/>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741" y="2276873"/>
            <a:ext cx="5853675" cy="1658615"/>
          </a:xfrm>
          <a:noFill/>
        </p:spPr>
        <p:txBody>
          <a:bodyPr>
            <a:normAutofit/>
          </a:bodyPr>
          <a:lstStyle>
            <a:lvl1pPr>
              <a:defRPr sz="3600" b="1">
                <a:solidFill>
                  <a:schemeClr val="tx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623392" y="4797153"/>
            <a:ext cx="10561173" cy="1218705"/>
          </a:xfrm>
        </p:spPr>
        <p:txBody>
          <a:bodyPr>
            <a:normAutofit/>
          </a:bodyPr>
          <a:lstStyle>
            <a:lvl1pPr marL="0" indent="0" algn="l">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TITLE</a:t>
            </a:r>
          </a:p>
          <a:p>
            <a:r>
              <a:rPr lang="en-US" dirty="0"/>
              <a:t>email</a:t>
            </a:r>
            <a:endParaRPr lang="en-GB" dirty="0"/>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
        <p:nvSpPr>
          <p:cNvPr id="7" name="Picture Placeholder 2"/>
          <p:cNvSpPr>
            <a:spLocks noGrp="1"/>
          </p:cNvSpPr>
          <p:nvPr>
            <p:ph type="pic" idx="13"/>
          </p:nvPr>
        </p:nvSpPr>
        <p:spPr>
          <a:xfrm>
            <a:off x="6576053" y="1628801"/>
            <a:ext cx="4665035" cy="3176265"/>
          </a:xfr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pic>
        <p:nvPicPr>
          <p:cNvPr id="8" name="Picture 7"/>
          <p:cNvPicPr>
            <a:picLocks noChangeAspect="1"/>
          </p:cNvPicPr>
          <p:nvPr userDrawn="1"/>
        </p:nvPicPr>
        <p:blipFill>
          <a:blip r:embed="rId2"/>
          <a:srcRect/>
          <a:stretch>
            <a:fillRect/>
          </a:stretch>
        </p:blipFill>
        <p:spPr bwMode="auto">
          <a:xfrm>
            <a:off x="527382" y="404664"/>
            <a:ext cx="2400300" cy="1079500"/>
          </a:xfrm>
          <a:prstGeom prst="rect">
            <a:avLst/>
          </a:prstGeom>
          <a:noFill/>
          <a:ln w="9525">
            <a:noFill/>
            <a:miter lim="800000"/>
            <a:headEnd/>
            <a:tailEnd/>
          </a:ln>
        </p:spPr>
      </p:pic>
    </p:spTree>
    <p:extLst>
      <p:ext uri="{BB962C8B-B14F-4D97-AF65-F5344CB8AC3E}">
        <p14:creationId xmlns:p14="http://schemas.microsoft.com/office/powerpoint/2010/main" val="235147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80728"/>
          </a:xfrm>
          <a:ln>
            <a:noFill/>
          </a:ln>
        </p:spPr>
        <p:style>
          <a:lnRef idx="2">
            <a:schemeClr val="accent1">
              <a:shade val="50000"/>
            </a:schemeClr>
          </a:lnRef>
          <a:fillRef idx="1">
            <a:schemeClr val="accent1"/>
          </a:fillRef>
          <a:effectRef idx="0">
            <a:schemeClr val="accent1"/>
          </a:effectRef>
          <a:fontRef idx="none"/>
        </p:style>
        <p:txBody>
          <a:bodyPr>
            <a:normAutofit/>
          </a:bodyPr>
          <a:lstStyle>
            <a:lvl1pPr marL="144000" algn="l">
              <a:defRPr sz="36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143339" y="1124744"/>
            <a:ext cx="11905323" cy="5184576"/>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159994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7EF3E82-F062-4224-867C-6E08C61E1661}" type="datetimeFigureOut">
              <a:rPr lang="en-GB" smtClean="0">
                <a:solidFill>
                  <a:srgbClr val="B20E10"/>
                </a:solidFill>
              </a:rPr>
              <a:pPr/>
              <a:t>16/06/2025</a:t>
            </a:fld>
            <a:endParaRPr lang="en-GB" dirty="0">
              <a:solidFill>
                <a:srgbClr val="B20E1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srgbClr val="B20E10"/>
              </a:solidFill>
            </a:endParaRPr>
          </a:p>
        </p:txBody>
      </p:sp>
      <p:sp>
        <p:nvSpPr>
          <p:cNvPr id="6" name="Slide Number Placeholder 5"/>
          <p:cNvSpPr>
            <a:spLocks noGrp="1"/>
          </p:cNvSpPr>
          <p:nvPr>
            <p:ph type="sldNum" sz="quarter" idx="12"/>
          </p:nvPr>
        </p:nvSpPr>
        <p:spPr/>
        <p:txBody>
          <a:body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472568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6DDE8F97-2FDF-4EC0-9451-DC15B05F168E}" type="datetime1">
              <a:rPr lang="en-GB" smtClean="0"/>
              <a:pPr/>
              <a:t>16/06/2025</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r>
              <a:rPr lang="en-GB"/>
              <a:t>www.coramvoice.org.uk/brightspots</a:t>
            </a:r>
            <a:endParaRPr lang="en-GB" dirty="0"/>
          </a:p>
        </p:txBody>
      </p:sp>
      <p:sp>
        <p:nvSpPr>
          <p:cNvPr id="6" name="Slide Number Placeholder 5"/>
          <p:cNvSpPr>
            <a:spLocks noGrp="1"/>
          </p:cNvSpPr>
          <p:nvPr>
            <p:ph type="sldNum" sz="quarter" idx="4"/>
          </p:nvPr>
        </p:nvSpPr>
        <p:spPr>
          <a:xfrm>
            <a:off x="9168341" y="6381329"/>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D0C90892-02D6-4317-805A-C207FF1EF343}" type="slidenum">
              <a:rPr lang="en-GB" smtClean="0"/>
              <a:pPr/>
              <a:t>‹#›</a:t>
            </a:fld>
            <a:endParaRPr lang="en-GB" dirty="0"/>
          </a:p>
        </p:txBody>
      </p:sp>
    </p:spTree>
    <p:extLst>
      <p:ext uri="{BB962C8B-B14F-4D97-AF65-F5344CB8AC3E}">
        <p14:creationId xmlns:p14="http://schemas.microsoft.com/office/powerpoint/2010/main" val="12090228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691" r:id="rId4"/>
    <p:sldLayoutId id="2147483692" r:id="rId5"/>
    <p:sldLayoutId id="2147483693" r:id="rId6"/>
  </p:sldLayoutIdLst>
  <mc:AlternateContent xmlns:mc="http://schemas.openxmlformats.org/markup-compatibility/2006" xmlns:p14="http://schemas.microsoft.com/office/powerpoint/2010/main">
    <mc:Choice Requires="p14">
      <p:transition p14:dur="0" advTm="38001"/>
    </mc:Choice>
    <mc:Fallback xmlns="">
      <p:transition advTm="38001"/>
    </mc:Fallback>
  </mc:AlternateContent>
  <p:hf sldNum="0" hdr="0" ftr="0" dt="0"/>
  <p:txStyles>
    <p:titleStyle>
      <a:lvl1pPr algn="l" defTabSz="914400" rtl="0" eaLnBrk="1" latinLnBrk="0" hangingPunct="1">
        <a:spcBef>
          <a:spcPct val="0"/>
        </a:spcBef>
        <a:buNone/>
        <a:defRPr sz="3600" b="1" kern="1200">
          <a:solidFill>
            <a:srgbClr val="80388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88"/>
            <a:ext cx="12192000" cy="980140"/>
          </a:xfrm>
          <a:prstGeom prst="rect">
            <a:avLst/>
          </a:prstGeom>
          <a:ln>
            <a:noFill/>
          </a:ln>
        </p:spPr>
        <p:style>
          <a:lnRef idx="2">
            <a:schemeClr val="accent1">
              <a:shade val="50000"/>
            </a:schemeClr>
          </a:lnRef>
          <a:fillRef idx="1">
            <a:schemeClr val="accent1"/>
          </a:fillRef>
          <a:effectRef idx="0">
            <a:schemeClr val="accent1"/>
          </a:effectRef>
          <a:fontRef idx="none"/>
        </p:style>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39350" y="1124744"/>
            <a:ext cx="11713301" cy="5256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9168341" y="638132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1EF4E-6A8A-4257-B778-8273BC464938}" type="slidenum">
              <a:rPr lang="en-GB" smtClean="0">
                <a:solidFill>
                  <a:srgbClr val="B20E10">
                    <a:tint val="75000"/>
                  </a:srgbClr>
                </a:solidFill>
              </a:rPr>
              <a:pPr/>
              <a:t>‹#›</a:t>
            </a:fld>
            <a:endParaRPr lang="en-GB" dirty="0">
              <a:solidFill>
                <a:srgbClr val="B20E10">
                  <a:tint val="75000"/>
                </a:srgbClr>
              </a:solidFill>
            </a:endParaRPr>
          </a:p>
        </p:txBody>
      </p:sp>
    </p:spTree>
    <p:extLst>
      <p:ext uri="{BB962C8B-B14F-4D97-AF65-F5344CB8AC3E}">
        <p14:creationId xmlns:p14="http://schemas.microsoft.com/office/powerpoint/2010/main" val="190839119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marL="144000"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339" y="1124744"/>
            <a:ext cx="11809312" cy="52316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7379902-740A-4F06-8E73-3CFD24F14E80}" type="datetimeFigureOut">
              <a:rPr lang="en-GB" smtClean="0">
                <a:solidFill>
                  <a:prstClr val="black">
                    <a:tint val="75000"/>
                  </a:prstClr>
                </a:solidFill>
              </a:rPr>
              <a:pPr/>
              <a:t>16/06/2025</a:t>
            </a:fld>
            <a:endParaRPr lang="en-GB" dirty="0">
              <a:solidFill>
                <a:prstClr val="black">
                  <a:tint val="75000"/>
                </a:prstClr>
              </a:solidFill>
            </a:endParaRPr>
          </a:p>
        </p:txBody>
      </p:sp>
      <p:sp>
        <p:nvSpPr>
          <p:cNvPr id="6" name="Slide Number Placeholder 5"/>
          <p:cNvSpPr>
            <a:spLocks noGrp="1"/>
          </p:cNvSpPr>
          <p:nvPr>
            <p:ph type="sldNum" sz="quarter" idx="4"/>
          </p:nvPr>
        </p:nvSpPr>
        <p:spPr>
          <a:xfrm>
            <a:off x="9083329"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539720E-A6C6-41DC-A0CE-823AF1B2A98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3268240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C0CD1F-05F4-489B-84FC-5151AD073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9D8937-FCFB-4CDC-9CA0-114BB4C61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667DB9-BDD6-4D31-9638-518DB57686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5272-1150-4502-BAE9-A09F287C92D0}"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9042C93-2515-4184-8EA5-CE49573AD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FA9F347-0459-4E2D-AB58-9ED65CECF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6E8D9-65EA-439B-8310-152AD37D32A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062996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B8154-FA08-4D17-A6BF-B401711B9689}" type="datetimeFigureOut">
              <a:rPr lang="en-GB" smtClean="0">
                <a:solidFill>
                  <a:prstClr val="black">
                    <a:tint val="75000"/>
                  </a:prstClr>
                </a:solidFill>
              </a:rPr>
              <a:pPr/>
              <a:t>16/06/2025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32EBB-9ABE-4845-A14B-2157E185FE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969188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hyperlink" Target="https://bit.ly/2YRJ3NG" TargetMode="External"/><Relationship Id="rId5" Type="http://schemas.openxmlformats.org/officeDocument/2006/relationships/image" Target="../media/image36.emf"/><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ramvoice.org.uk/bright-spots-programme/" TargetMode="External"/><Relationship Id="rId7"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coramvoice.org.uk/resource-library/brightspot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4.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3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714" y="5810707"/>
            <a:ext cx="1376959" cy="876620"/>
          </a:xfrm>
          <a:prstGeom prst="rect">
            <a:avLst/>
          </a:prstGeom>
        </p:spPr>
      </p:pic>
      <p:sp>
        <p:nvSpPr>
          <p:cNvPr id="14" name="Rounded Rectangle 13"/>
          <p:cNvSpPr/>
          <p:nvPr/>
        </p:nvSpPr>
        <p:spPr>
          <a:xfrm>
            <a:off x="119336" y="4537917"/>
            <a:ext cx="7032104" cy="11021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6B2F75"/>
                </a:solidFill>
                <a:latin typeface="Arial" panose="020B0604020202020204" pitchFamily="34" charset="0"/>
                <a:cs typeface="Arial" panose="020B0604020202020204" pitchFamily="34" charset="0"/>
              </a:rPr>
              <a:t>Professor Julie Selwyn, The Rees Centre, Department of Education, University of Oxford,  julie.selwyn@education.ox.ac.uk</a:t>
            </a:r>
            <a:br>
              <a:rPr lang="en-GB" sz="1600" dirty="0">
                <a:solidFill>
                  <a:srgbClr val="6B2F75"/>
                </a:solidFill>
                <a:latin typeface="Arial" panose="020B0604020202020204" pitchFamily="34" charset="0"/>
                <a:cs typeface="Arial" panose="020B0604020202020204" pitchFamily="34" charset="0"/>
              </a:rPr>
            </a:br>
            <a:br>
              <a:rPr lang="en-GB" sz="1600" dirty="0">
                <a:solidFill>
                  <a:srgbClr val="6B2F75"/>
                </a:solidFill>
                <a:latin typeface="Arial" panose="020B0604020202020204" pitchFamily="34" charset="0"/>
                <a:cs typeface="Arial" panose="020B0604020202020204" pitchFamily="34" charset="0"/>
              </a:rPr>
            </a:br>
            <a:endParaRPr lang="en-GB" sz="1600" dirty="0">
              <a:solidFill>
                <a:srgbClr val="6B2F75"/>
              </a:solidFill>
              <a:latin typeface="Arial" panose="020B0604020202020204" pitchFamily="34" charset="0"/>
              <a:cs typeface="Arial" panose="020B0604020202020204" pitchFamily="34" charset="0"/>
            </a:endParaRPr>
          </a:p>
        </p:txBody>
      </p:sp>
      <p:pic>
        <p:nvPicPr>
          <p:cNvPr id="13" name="Picture 2" descr="\\VOISRVFS\Company Shared Folders\London and South East\Policy\Bright Spots Project\External Communications\Branding &amp; Logos\Logos\REES logo lock up_RGB.jpg">
            <a:extLst>
              <a:ext uri="{FF2B5EF4-FFF2-40B4-BE49-F238E27FC236}">
                <a16:creationId xmlns:a16="http://schemas.microsoft.com/office/drawing/2014/main" id="{9AEB5300-8662-374A-99FE-4061C5067F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6836" y="5913220"/>
            <a:ext cx="2776733" cy="61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07568" y="1627585"/>
            <a:ext cx="5780699" cy="954107"/>
          </a:xfrm>
          <a:prstGeom prst="rect">
            <a:avLst/>
          </a:prstGeom>
          <a:noFill/>
        </p:spPr>
        <p:txBody>
          <a:bodyPr wrap="square" rtlCol="0">
            <a:spAutoFit/>
          </a:bodyPr>
          <a:lstStyle/>
          <a:p>
            <a:r>
              <a:rPr lang="en-US" sz="2800" b="1" dirty="0">
                <a:solidFill>
                  <a:srgbClr val="6B2F75"/>
                </a:solidFill>
                <a:latin typeface="Arial" panose="020B0604020202020204" pitchFamily="34" charset="0"/>
                <a:cs typeface="Arial" panose="020B0604020202020204" pitchFamily="34" charset="0"/>
              </a:rPr>
              <a:t>The subjective well-being of  children in care and care leavers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543" y="2740552"/>
            <a:ext cx="1376896" cy="1376896"/>
          </a:xfrm>
          <a:prstGeom prst="rect">
            <a:avLst/>
          </a:prstGeom>
          <a:solidFill>
            <a:schemeClr val="accent5"/>
          </a:solidFill>
          <a:ln w="76200">
            <a:noFill/>
          </a:ln>
        </p:spPr>
      </p:pic>
    </p:spTree>
    <p:custDataLst>
      <p:tags r:id="rId1"/>
    </p:custDataLst>
    <p:extLst>
      <p:ext uri="{BB962C8B-B14F-4D97-AF65-F5344CB8AC3E}">
        <p14:creationId xmlns:p14="http://schemas.microsoft.com/office/powerpoint/2010/main" val="299651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63752" y="260648"/>
            <a:ext cx="4608512" cy="5975052"/>
            <a:chOff x="4363178" y="692696"/>
            <a:chExt cx="3953238" cy="5328592"/>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178" y="692696"/>
              <a:ext cx="3953238" cy="5328592"/>
            </a:xfrm>
            <a:prstGeom prst="rect">
              <a:avLst/>
            </a:prstGeom>
          </p:spPr>
        </p:pic>
        <p:sp>
          <p:nvSpPr>
            <p:cNvPr id="4" name="TextBox 3"/>
            <p:cNvSpPr txBox="1"/>
            <p:nvPr/>
          </p:nvSpPr>
          <p:spPr>
            <a:xfrm>
              <a:off x="5804968" y="5151211"/>
              <a:ext cx="1089529" cy="590475"/>
            </a:xfrm>
            <a:prstGeom prst="rect">
              <a:avLst/>
            </a:prstGeom>
            <a:noFill/>
          </p:spPr>
          <p:txBody>
            <a:bodyPr wrap="none" rtlCol="0">
              <a:spAutoFit/>
            </a:bodyPr>
            <a:lstStyle/>
            <a:p>
              <a:r>
                <a:rPr lang="en-US" sz="3600" dirty="0">
                  <a:solidFill>
                    <a:srgbClr val="FFDD00"/>
                  </a:solidFill>
                  <a:latin typeface="Frankfurter_Medium" panose="020B0500000000000000" pitchFamily="34" charset="0"/>
                </a:rPr>
                <a:t>2021</a:t>
              </a:r>
              <a:endParaRPr lang="en-GB" sz="3600" dirty="0">
                <a:solidFill>
                  <a:srgbClr val="FFDD00"/>
                </a:solidFill>
                <a:latin typeface="Frankfurter_Medium" panose="020B0500000000000000" pitchFamily="34" charset="0"/>
              </a:endParaRPr>
            </a:p>
          </p:txBody>
        </p:sp>
        <p:sp>
          <p:nvSpPr>
            <p:cNvPr id="6" name="TextBox 5"/>
            <p:cNvSpPr txBox="1"/>
            <p:nvPr/>
          </p:nvSpPr>
          <p:spPr>
            <a:xfrm>
              <a:off x="5845642" y="1013782"/>
              <a:ext cx="1089529" cy="590475"/>
            </a:xfrm>
            <a:prstGeom prst="rect">
              <a:avLst/>
            </a:prstGeom>
            <a:noFill/>
          </p:spPr>
          <p:txBody>
            <a:bodyPr wrap="none" rtlCol="0">
              <a:spAutoFit/>
            </a:bodyPr>
            <a:lstStyle/>
            <a:p>
              <a:r>
                <a:rPr lang="en-US" sz="3600" dirty="0">
                  <a:solidFill>
                    <a:prstClr val="white"/>
                  </a:solidFill>
                  <a:latin typeface="Frankfurter_Medium" panose="020B0500000000000000" pitchFamily="34" charset="0"/>
                </a:rPr>
                <a:t>2015</a:t>
              </a:r>
              <a:endParaRPr lang="en-GB" sz="3600" dirty="0">
                <a:solidFill>
                  <a:prstClr val="white"/>
                </a:solidFill>
                <a:latin typeface="Frankfurter_Medium" panose="020B0500000000000000" pitchFamily="34" charset="0"/>
              </a:endParaRPr>
            </a:p>
          </p:txBody>
        </p:sp>
        <p:sp>
          <p:nvSpPr>
            <p:cNvPr id="7" name="TextBox 6"/>
            <p:cNvSpPr txBox="1"/>
            <p:nvPr/>
          </p:nvSpPr>
          <p:spPr>
            <a:xfrm>
              <a:off x="5009236" y="2755783"/>
              <a:ext cx="3060260" cy="590475"/>
            </a:xfrm>
            <a:prstGeom prst="rect">
              <a:avLst/>
            </a:prstGeom>
            <a:noFill/>
          </p:spPr>
          <p:txBody>
            <a:bodyPr wrap="none" rtlCol="0">
              <a:spAutoFit/>
            </a:bodyPr>
            <a:lstStyle/>
            <a:p>
              <a:r>
                <a:rPr lang="en-US" sz="3600" dirty="0">
                  <a:solidFill>
                    <a:srgbClr val="FFDD00"/>
                  </a:solidFill>
                  <a:latin typeface="Frankfurter_Medium" panose="020B0500000000000000" pitchFamily="34" charset="0"/>
                </a:rPr>
                <a:t>local authorities</a:t>
              </a:r>
              <a:endParaRPr lang="en-GB" sz="3600" dirty="0">
                <a:solidFill>
                  <a:srgbClr val="FFDD00"/>
                </a:solidFill>
                <a:latin typeface="Frankfurter_Medium" panose="020B0500000000000000" pitchFamily="34" charset="0"/>
              </a:endParaRPr>
            </a:p>
          </p:txBody>
        </p:sp>
        <p:sp>
          <p:nvSpPr>
            <p:cNvPr id="8" name="TextBox 7"/>
            <p:cNvSpPr txBox="1"/>
            <p:nvPr/>
          </p:nvSpPr>
          <p:spPr>
            <a:xfrm>
              <a:off x="5865241" y="2094063"/>
              <a:ext cx="1115497" cy="1012243"/>
            </a:xfrm>
            <a:prstGeom prst="rect">
              <a:avLst/>
            </a:prstGeom>
            <a:noFill/>
          </p:spPr>
          <p:txBody>
            <a:bodyPr wrap="none" rtlCol="0">
              <a:spAutoFit/>
            </a:bodyPr>
            <a:lstStyle/>
            <a:p>
              <a:r>
                <a:rPr lang="en-US" sz="6600" dirty="0">
                  <a:solidFill>
                    <a:srgbClr val="FFDD00"/>
                  </a:solidFill>
                  <a:latin typeface="Frankfurter_Medium" panose="020B0500000000000000" pitchFamily="34" charset="0"/>
                </a:rPr>
                <a:t>55</a:t>
              </a:r>
              <a:r>
                <a:rPr lang="en-US" sz="3600" dirty="0">
                  <a:solidFill>
                    <a:srgbClr val="FFDD00"/>
                  </a:solidFill>
                  <a:latin typeface="Frankfurter_Medium" panose="020B0500000000000000" pitchFamily="34" charset="0"/>
                </a:rPr>
                <a:t> </a:t>
              </a:r>
            </a:p>
          </p:txBody>
        </p:sp>
        <p:sp>
          <p:nvSpPr>
            <p:cNvPr id="9" name="TextBox 8"/>
            <p:cNvSpPr txBox="1"/>
            <p:nvPr/>
          </p:nvSpPr>
          <p:spPr>
            <a:xfrm>
              <a:off x="5205671" y="3625451"/>
              <a:ext cx="2667845" cy="1012243"/>
            </a:xfrm>
            <a:prstGeom prst="rect">
              <a:avLst/>
            </a:prstGeom>
            <a:noFill/>
          </p:spPr>
          <p:txBody>
            <a:bodyPr wrap="none" rtlCol="0">
              <a:spAutoFit/>
            </a:bodyPr>
            <a:lstStyle/>
            <a:p>
              <a:r>
                <a:rPr lang="en-US" sz="6600" dirty="0">
                  <a:solidFill>
                    <a:srgbClr val="6B2F75"/>
                  </a:solidFill>
                  <a:latin typeface="Frankfurter_Medium" panose="020B0500000000000000" pitchFamily="34" charset="0"/>
                </a:rPr>
                <a:t>15,249*</a:t>
              </a:r>
              <a:endParaRPr lang="en-US" sz="3600" dirty="0">
                <a:solidFill>
                  <a:srgbClr val="6B2F75"/>
                </a:solidFill>
                <a:latin typeface="Frankfurter_Medium" panose="020B0500000000000000" pitchFamily="34" charset="0"/>
              </a:endParaRPr>
            </a:p>
          </p:txBody>
        </p:sp>
      </p:grpSp>
      <p:sp>
        <p:nvSpPr>
          <p:cNvPr id="10" name="TextBox 9"/>
          <p:cNvSpPr txBox="1"/>
          <p:nvPr/>
        </p:nvSpPr>
        <p:spPr>
          <a:xfrm>
            <a:off x="8256240" y="5967409"/>
            <a:ext cx="3637496" cy="584775"/>
          </a:xfrm>
          <a:prstGeom prst="rect">
            <a:avLst/>
          </a:prstGeom>
          <a:noFill/>
        </p:spPr>
        <p:txBody>
          <a:bodyPr wrap="square" rtlCol="0">
            <a:spAutoFit/>
          </a:bodyPr>
          <a:lstStyle/>
          <a:p>
            <a:r>
              <a:rPr lang="en-US" sz="1600" dirty="0"/>
              <a:t>* Total number of responses collected, </a:t>
            </a:r>
            <a:r>
              <a:rPr lang="en-US" sz="1600" dirty="0" err="1"/>
              <a:t>incl</a:t>
            </a:r>
            <a:r>
              <a:rPr lang="en-US" sz="1600" dirty="0"/>
              <a:t> surveys not yet closed</a:t>
            </a:r>
            <a:endParaRPr lang="en-GB" sz="1600" dirty="0"/>
          </a:p>
        </p:txBody>
      </p:sp>
    </p:spTree>
    <p:custDataLst>
      <p:tags r:id="rId1"/>
    </p:custDataLst>
    <p:extLst>
      <p:ext uri="{BB962C8B-B14F-4D97-AF65-F5344CB8AC3E}">
        <p14:creationId xmlns:p14="http://schemas.microsoft.com/office/powerpoint/2010/main" val="349725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012" t="9877" r="14758" b="20133"/>
          <a:stretch/>
        </p:blipFill>
        <p:spPr>
          <a:xfrm>
            <a:off x="1847528" y="1156215"/>
            <a:ext cx="7388198" cy="5569566"/>
          </a:xfrm>
          <a:prstGeom prst="rect">
            <a:avLst/>
          </a:prstGeom>
        </p:spPr>
      </p:pic>
      <p:sp>
        <p:nvSpPr>
          <p:cNvPr id="3" name="Oval 2"/>
          <p:cNvSpPr/>
          <p:nvPr/>
        </p:nvSpPr>
        <p:spPr>
          <a:xfrm>
            <a:off x="1343472" y="980728"/>
            <a:ext cx="1728192" cy="1728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551384" y="288621"/>
            <a:ext cx="11424716" cy="980140"/>
          </a:xfrm>
          <a:prstGeom prst="rect">
            <a:avLst/>
          </a:prstGeom>
          <a:noFill/>
        </p:spPr>
        <p:txBody>
          <a:bodyPr/>
          <a:lstStyle>
            <a:lvl1pPr algn="l" defTabSz="914400" rtl="0" eaLnBrk="1" latinLnBrk="0" hangingPunct="1">
              <a:spcBef>
                <a:spcPct val="0"/>
              </a:spcBef>
              <a:buNone/>
              <a:defRPr sz="3600" b="1" kern="1200">
                <a:solidFill>
                  <a:srgbClr val="80388D"/>
                </a:solidFill>
                <a:latin typeface="Arial" panose="020B0604020202020204" pitchFamily="34" charset="0"/>
                <a:ea typeface="+mj-ea"/>
                <a:cs typeface="Arial" panose="020B0604020202020204" pitchFamily="34" charset="0"/>
              </a:defRPr>
            </a:lvl1pPr>
          </a:lstStyle>
          <a:p>
            <a:r>
              <a:rPr lang="en-US" dirty="0">
                <a:solidFill>
                  <a:srgbClr val="6B2F75"/>
                </a:solidFill>
              </a:rPr>
              <a:t>Many children in care are positive about their lives</a:t>
            </a:r>
            <a:endParaRPr lang="en-GB" dirty="0">
              <a:solidFill>
                <a:srgbClr val="6B2F75"/>
              </a:solidFill>
            </a:endParaRPr>
          </a:p>
        </p:txBody>
      </p:sp>
    </p:spTree>
    <p:extLst>
      <p:ext uri="{BB962C8B-B14F-4D97-AF65-F5344CB8AC3E}">
        <p14:creationId xmlns:p14="http://schemas.microsoft.com/office/powerpoint/2010/main" val="718581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225" t="9999" r="22214" b="20013"/>
          <a:stretch/>
        </p:blipFill>
        <p:spPr>
          <a:xfrm>
            <a:off x="191344" y="1138232"/>
            <a:ext cx="4357456" cy="427031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9997" t="5721" r="16663" b="12863"/>
          <a:stretch/>
        </p:blipFill>
        <p:spPr>
          <a:xfrm>
            <a:off x="6202281" y="336809"/>
            <a:ext cx="5296838" cy="5296838"/>
          </a:xfrm>
          <a:prstGeom prst="rect">
            <a:avLst/>
          </a:prstGeom>
        </p:spPr>
      </p:pic>
      <p:sp>
        <p:nvSpPr>
          <p:cNvPr id="7" name="Oval Callout 7">
            <a:extLst>
              <a:ext uri="{FF2B5EF4-FFF2-40B4-BE49-F238E27FC236}">
                <a16:creationId xmlns:a16="http://schemas.microsoft.com/office/drawing/2014/main" id="{8C1F41FB-0672-42D4-A062-07535FA4EFD8}"/>
              </a:ext>
            </a:extLst>
          </p:cNvPr>
          <p:cNvSpPr txBox="1">
            <a:spLocks/>
          </p:cNvSpPr>
          <p:nvPr/>
        </p:nvSpPr>
        <p:spPr>
          <a:xfrm>
            <a:off x="3860872" y="4433693"/>
            <a:ext cx="2979899" cy="2208407"/>
          </a:xfrm>
          <a:prstGeom prst="wedgeEllipseCallout">
            <a:avLst>
              <a:gd name="adj1" fmla="val -47999"/>
              <a:gd name="adj2" fmla="val 48638"/>
            </a:avLst>
          </a:prstGeom>
          <a:solidFill>
            <a:schemeClr val="tx1">
              <a:lumMod val="50000"/>
              <a:lumOff val="50000"/>
            </a:schemeClr>
          </a:solidFill>
          <a:ln>
            <a:noFill/>
          </a:ln>
        </p:spPr>
        <p:style>
          <a:lnRef idx="2">
            <a:schemeClr val="accent3"/>
          </a:lnRef>
          <a:fillRef idx="1">
            <a:schemeClr val="lt1"/>
          </a:fillRef>
          <a:effectRef idx="0">
            <a:schemeClr val="accent3"/>
          </a:effectRef>
          <a:fontRef idx="minor">
            <a:schemeClr val="dk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spcBef>
                <a:spcPts val="0"/>
              </a:spcBef>
              <a:buNone/>
              <a:defRPr/>
            </a:pPr>
            <a:endParaRPr lang="en-GB" sz="5400" dirty="0">
              <a:solidFill>
                <a:schemeClr val="bg1"/>
              </a:solidFill>
              <a:latin typeface="Arial"/>
            </a:endParaRPr>
          </a:p>
        </p:txBody>
      </p:sp>
      <p:sp>
        <p:nvSpPr>
          <p:cNvPr id="6" name="Rectangle 5"/>
          <p:cNvSpPr/>
          <p:nvPr/>
        </p:nvSpPr>
        <p:spPr>
          <a:xfrm>
            <a:off x="4088309" y="4660733"/>
            <a:ext cx="2525023" cy="1754326"/>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My foster cares </a:t>
            </a:r>
          </a:p>
          <a:p>
            <a:pPr algn="ctr"/>
            <a:r>
              <a:rPr lang="en-US" dirty="0">
                <a:solidFill>
                  <a:schemeClr val="bg1"/>
                </a:solidFill>
                <a:latin typeface="Arial" panose="020B0604020202020204" pitchFamily="34" charset="0"/>
                <a:cs typeface="Arial" panose="020B0604020202020204" pitchFamily="34" charset="0"/>
              </a:rPr>
              <a:t>rear me like their own daughter in the family which is really nice because I feel safe </a:t>
            </a:r>
          </a:p>
          <a:p>
            <a:pPr algn="ctr"/>
            <a:r>
              <a:rPr lang="en-US" dirty="0">
                <a:solidFill>
                  <a:schemeClr val="bg1"/>
                </a:solidFill>
                <a:latin typeface="Arial" panose="020B0604020202020204" pitchFamily="34" charset="0"/>
                <a:cs typeface="Arial" panose="020B0604020202020204" pitchFamily="34" charset="0"/>
              </a:rPr>
              <a:t>(11-18yrs)</a:t>
            </a:r>
          </a:p>
        </p:txBody>
      </p:sp>
      <p:sp>
        <p:nvSpPr>
          <p:cNvPr id="8" name="Title 1"/>
          <p:cNvSpPr txBox="1">
            <a:spLocks/>
          </p:cNvSpPr>
          <p:nvPr/>
        </p:nvSpPr>
        <p:spPr>
          <a:xfrm>
            <a:off x="551384" y="288621"/>
            <a:ext cx="9144000" cy="980140"/>
          </a:xfrm>
          <a:prstGeom prst="rect">
            <a:avLst/>
          </a:prstGeom>
          <a:noFill/>
        </p:spPr>
        <p:txBody>
          <a:bodyPr/>
          <a:lstStyle>
            <a:lvl1pPr algn="l" defTabSz="914400" rtl="0" eaLnBrk="1" latinLnBrk="0" hangingPunct="1">
              <a:spcBef>
                <a:spcPct val="0"/>
              </a:spcBef>
              <a:buNone/>
              <a:defRPr sz="3600" b="1" kern="1200">
                <a:solidFill>
                  <a:srgbClr val="80388D"/>
                </a:solidFill>
                <a:latin typeface="Arial" panose="020B0604020202020204" pitchFamily="34" charset="0"/>
                <a:ea typeface="+mj-ea"/>
                <a:cs typeface="Arial" panose="020B0604020202020204" pitchFamily="34" charset="0"/>
              </a:defRPr>
            </a:lvl1pPr>
          </a:lstStyle>
          <a:p>
            <a:endParaRPr lang="en-GB" dirty="0">
              <a:solidFill>
                <a:srgbClr val="6B2F75"/>
              </a:solidFill>
            </a:endParaRPr>
          </a:p>
        </p:txBody>
      </p:sp>
      <p:sp>
        <p:nvSpPr>
          <p:cNvPr id="4" name="TextBox 3"/>
          <p:cNvSpPr txBox="1"/>
          <p:nvPr/>
        </p:nvSpPr>
        <p:spPr>
          <a:xfrm>
            <a:off x="191344" y="188640"/>
            <a:ext cx="5086279"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Compared with the general population a higher percentage of children in care felt safe where they lived. </a:t>
            </a:r>
            <a:endParaRPr lang="en-GB" b="1" dirty="0">
              <a:latin typeface="Arial" panose="020B0604020202020204" pitchFamily="34" charset="0"/>
              <a:cs typeface="Arial" panose="020B0604020202020204" pitchFamily="34" charset="0"/>
            </a:endParaRPr>
          </a:p>
        </p:txBody>
      </p:sp>
      <p:sp>
        <p:nvSpPr>
          <p:cNvPr id="10" name="TextBox 9"/>
          <p:cNvSpPr txBox="1"/>
          <p:nvPr/>
        </p:nvSpPr>
        <p:spPr>
          <a:xfrm>
            <a:off x="7817923" y="5681835"/>
            <a:ext cx="3754922"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majority of children in care trusted their </a:t>
            </a:r>
            <a:r>
              <a:rPr lang="en-US" b="1" dirty="0" err="1">
                <a:latin typeface="Arial" panose="020B0604020202020204" pitchFamily="34" charset="0"/>
                <a:cs typeface="Arial" panose="020B0604020202020204" pitchFamily="34" charset="0"/>
              </a:rPr>
              <a:t>carers</a:t>
            </a:r>
            <a:r>
              <a:rPr lang="en-US" b="1"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92721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2218" t="8579" r="8885" b="18576"/>
          <a:stretch/>
        </p:blipFill>
        <p:spPr>
          <a:xfrm>
            <a:off x="5567388" y="2415530"/>
            <a:ext cx="5884049" cy="4226570"/>
          </a:xfrm>
          <a:prstGeom prst="rect">
            <a:avLst/>
          </a:prstGeom>
        </p:spPr>
      </p:pic>
      <p:sp>
        <p:nvSpPr>
          <p:cNvPr id="4" name="Oval 3"/>
          <p:cNvSpPr/>
          <p:nvPr/>
        </p:nvSpPr>
        <p:spPr>
          <a:xfrm>
            <a:off x="4829014" y="943823"/>
            <a:ext cx="1279040" cy="2738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D0C90892-02D6-4317-805A-C207FF1EF343}" type="slidenum">
              <a:rPr lang="en-GB" smtClean="0"/>
              <a:pPr/>
              <a:t>13</a:t>
            </a:fld>
            <a:endParaRPr lang="en-GB"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225" t="8570" r="17770" b="14300"/>
          <a:stretch/>
        </p:blipFill>
        <p:spPr>
          <a:xfrm>
            <a:off x="303024" y="1202417"/>
            <a:ext cx="4845750" cy="4845750"/>
          </a:xfrm>
          <a:prstGeom prst="rect">
            <a:avLst/>
          </a:prstGeom>
        </p:spPr>
      </p:pic>
      <p:sp>
        <p:nvSpPr>
          <p:cNvPr id="10" name="Oval 9"/>
          <p:cNvSpPr/>
          <p:nvPr/>
        </p:nvSpPr>
        <p:spPr>
          <a:xfrm rot="581709">
            <a:off x="5587904" y="196595"/>
            <a:ext cx="539552" cy="14634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flipH="1">
            <a:off x="5135414" y="1148617"/>
            <a:ext cx="4638757"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 comparison to young people in the general population, more boys liked school; and more children in care felt that their </a:t>
            </a:r>
            <a:r>
              <a:rPr lang="en-US" b="1" dirty="0" err="1">
                <a:latin typeface="Arial" panose="020B0604020202020204" pitchFamily="34" charset="0"/>
                <a:cs typeface="Arial" panose="020B0604020202020204" pitchFamily="34" charset="0"/>
              </a:rPr>
              <a:t>carers</a:t>
            </a:r>
            <a:r>
              <a:rPr lang="en-US" b="1" dirty="0">
                <a:latin typeface="Arial" panose="020B0604020202020204" pitchFamily="34" charset="0"/>
                <a:cs typeface="Arial" panose="020B0604020202020204" pitchFamily="34" charset="0"/>
              </a:rPr>
              <a:t> were interested in what they  </a:t>
            </a:r>
            <a:r>
              <a:rPr lang="en-GB" b="1" dirty="0">
                <a:latin typeface="Arial" panose="020B0604020202020204" pitchFamily="34" charset="0"/>
                <a:cs typeface="Arial" panose="020B0604020202020204" pitchFamily="34" charset="0"/>
              </a:rPr>
              <a:t>were doing in school.</a:t>
            </a:r>
          </a:p>
        </p:txBody>
      </p:sp>
      <p:sp>
        <p:nvSpPr>
          <p:cNvPr id="17" name="TextBox 16"/>
          <p:cNvSpPr txBox="1"/>
          <p:nvPr/>
        </p:nvSpPr>
        <p:spPr>
          <a:xfrm>
            <a:off x="202417" y="171486"/>
            <a:ext cx="7848872" cy="646331"/>
          </a:xfrm>
          <a:prstGeom prst="rect">
            <a:avLst/>
          </a:prstGeom>
          <a:noFill/>
        </p:spPr>
        <p:txBody>
          <a:bodyPr wrap="square" rtlCol="0">
            <a:spAutoFit/>
          </a:bodyPr>
          <a:lstStyle/>
          <a:p>
            <a:r>
              <a:rPr lang="en-US" sz="3600" b="1" dirty="0">
                <a:solidFill>
                  <a:srgbClr val="6B2F75"/>
                </a:solidFill>
                <a:latin typeface="Arial" panose="020B0604020202020204" pitchFamily="34" charset="0"/>
                <a:cs typeface="Arial" panose="020B0604020202020204" pitchFamily="34" charset="0"/>
              </a:rPr>
              <a:t>School and support with learning</a:t>
            </a:r>
            <a:endParaRPr lang="en-GB" sz="3600" b="1" dirty="0">
              <a:solidFill>
                <a:srgbClr val="6B2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948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6634"/>
          <a:stretch/>
        </p:blipFill>
        <p:spPr>
          <a:xfrm>
            <a:off x="8331131" y="853672"/>
            <a:ext cx="3502358" cy="327441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859" t="7141" r="12023" b="15728"/>
          <a:stretch/>
        </p:blipFill>
        <p:spPr>
          <a:xfrm>
            <a:off x="201499" y="2674150"/>
            <a:ext cx="4767598" cy="4022661"/>
          </a:xfrm>
          <a:prstGeom prst="rect">
            <a:avLst/>
          </a:prstGeom>
        </p:spPr>
      </p:pic>
      <p:sp>
        <p:nvSpPr>
          <p:cNvPr id="5" name="Oval Callout 4"/>
          <p:cNvSpPr/>
          <p:nvPr/>
        </p:nvSpPr>
        <p:spPr>
          <a:xfrm>
            <a:off x="4171300" y="2888255"/>
            <a:ext cx="4115554" cy="1566845"/>
          </a:xfrm>
          <a:prstGeom prst="wedgeEllipseCallout">
            <a:avLst>
              <a:gd name="adj1" fmla="val -36519"/>
              <a:gd name="adj2" fmla="val 6046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I would like to see my family for longer than the 2 hours at a time. Ideally I would like to see them for a whole day. </a:t>
            </a:r>
          </a:p>
          <a:p>
            <a:pPr algn="ctr"/>
            <a:r>
              <a:rPr lang="en-US" sz="1600" dirty="0">
                <a:solidFill>
                  <a:schemeClr val="bg1"/>
                </a:solidFill>
                <a:latin typeface="Arial" panose="020B0604020202020204" pitchFamily="34" charset="0"/>
                <a:cs typeface="Arial" panose="020B0604020202020204" pitchFamily="34" charset="0"/>
              </a:rPr>
              <a:t>(8-11yrs)</a:t>
            </a:r>
          </a:p>
        </p:txBody>
      </p:sp>
      <p:sp>
        <p:nvSpPr>
          <p:cNvPr id="6" name="Oval Callout 5"/>
          <p:cNvSpPr/>
          <p:nvPr/>
        </p:nvSpPr>
        <p:spPr>
          <a:xfrm>
            <a:off x="4597753" y="1024670"/>
            <a:ext cx="3240736" cy="1396218"/>
          </a:xfrm>
          <a:prstGeom prst="wedgeEllipseCallout">
            <a:avLst>
              <a:gd name="adj1" fmla="val -36519"/>
              <a:gd name="adj2" fmla="val 604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bg1"/>
              </a:solidFill>
              <a:latin typeface="Arial" panose="020B0604020202020204" pitchFamily="34" charset="0"/>
              <a:cs typeface="Arial" panose="020B0604020202020204" pitchFamily="34" charset="0"/>
            </a:endParaRPr>
          </a:p>
        </p:txBody>
      </p:sp>
      <p:sp>
        <p:nvSpPr>
          <p:cNvPr id="7" name="Oval Callout 6"/>
          <p:cNvSpPr/>
          <p:nvPr/>
        </p:nvSpPr>
        <p:spPr>
          <a:xfrm>
            <a:off x="2428175" y="1844932"/>
            <a:ext cx="2169578" cy="1586192"/>
          </a:xfrm>
          <a:prstGeom prst="wedgeEllipseCallout">
            <a:avLst>
              <a:gd name="adj1" fmla="val -40101"/>
              <a:gd name="adj2" fmla="val 551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grpSp>
        <p:nvGrpSpPr>
          <p:cNvPr id="12" name="Group 11"/>
          <p:cNvGrpSpPr/>
          <p:nvPr/>
        </p:nvGrpSpPr>
        <p:grpSpPr>
          <a:xfrm>
            <a:off x="6048077" y="4599644"/>
            <a:ext cx="2645257" cy="1883374"/>
            <a:chOff x="6048077" y="4599644"/>
            <a:chExt cx="2645257" cy="1883374"/>
          </a:xfrm>
        </p:grpSpPr>
        <p:sp>
          <p:nvSpPr>
            <p:cNvPr id="3" name="Oval Callout 7">
              <a:extLst>
                <a:ext uri="{FF2B5EF4-FFF2-40B4-BE49-F238E27FC236}">
                  <a16:creationId xmlns:a16="http://schemas.microsoft.com/office/drawing/2014/main" id="{8C1F41FB-0672-42D4-A062-07535FA4EFD8}"/>
                </a:ext>
              </a:extLst>
            </p:cNvPr>
            <p:cNvSpPr txBox="1">
              <a:spLocks/>
            </p:cNvSpPr>
            <p:nvPr/>
          </p:nvSpPr>
          <p:spPr>
            <a:xfrm>
              <a:off x="6048077" y="4599644"/>
              <a:ext cx="2645257" cy="1883374"/>
            </a:xfrm>
            <a:prstGeom prst="wedgeEllipseCallout">
              <a:avLst>
                <a:gd name="adj1" fmla="val 54167"/>
                <a:gd name="adj2" fmla="val 51344"/>
              </a:avLst>
            </a:prstGeom>
            <a:solidFill>
              <a:schemeClr val="accent6"/>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spcBef>
                  <a:spcPts val="0"/>
                </a:spcBef>
                <a:buNone/>
                <a:defRPr/>
              </a:pPr>
              <a:endParaRPr lang="en-GB" sz="5400" dirty="0">
                <a:solidFill>
                  <a:schemeClr val="tx1"/>
                </a:solidFill>
                <a:latin typeface="Arial"/>
              </a:endParaRPr>
            </a:p>
          </p:txBody>
        </p:sp>
        <p:sp>
          <p:nvSpPr>
            <p:cNvPr id="8" name="Rectangle 7"/>
            <p:cNvSpPr/>
            <p:nvPr/>
          </p:nvSpPr>
          <p:spPr>
            <a:xfrm>
              <a:off x="6284012" y="4941166"/>
              <a:ext cx="2079302" cy="1200329"/>
            </a:xfrm>
            <a:prstGeom prst="rect">
              <a:avLst/>
            </a:prstGeom>
          </p:spPr>
          <p:txBody>
            <a:bodyPr wrap="square">
              <a:spAutoFit/>
            </a:bodyPr>
            <a:lstStyle/>
            <a:p>
              <a:pPr algn="ctr">
                <a:defRPr/>
              </a:pPr>
              <a:r>
                <a:rPr lang="en-US" dirty="0">
                  <a:latin typeface="Arial"/>
                </a:rPr>
                <a:t>They don’t let u go on the internet or go and see your friends (11-18yrs) </a:t>
              </a:r>
              <a:endParaRPr lang="en-GB" dirty="0">
                <a:latin typeface="Arial"/>
              </a:endParaRPr>
            </a:p>
          </p:txBody>
        </p:sp>
      </p:grpSp>
      <p:sp>
        <p:nvSpPr>
          <p:cNvPr id="9" name="Rectangle 8"/>
          <p:cNvSpPr/>
          <p:nvPr/>
        </p:nvSpPr>
        <p:spPr>
          <a:xfrm>
            <a:off x="3943077" y="1250325"/>
            <a:ext cx="4572000" cy="861774"/>
          </a:xfrm>
          <a:prstGeom prst="rect">
            <a:avLst/>
          </a:prstGeom>
        </p:spPr>
        <p:txBody>
          <a:bodyPr>
            <a:spAutoFit/>
          </a:bodyPr>
          <a:lstStyle/>
          <a:p>
            <a:pPr algn="ctr"/>
            <a:r>
              <a:rPr lang="en-US" sz="1600" dirty="0">
                <a:solidFill>
                  <a:schemeClr val="bg1"/>
                </a:solidFill>
                <a:latin typeface="Arial" panose="020B0604020202020204" pitchFamily="34" charset="0"/>
                <a:cs typeface="Arial" panose="020B0604020202020204" pitchFamily="34" charset="0"/>
              </a:rPr>
              <a:t>It’s sad because I only</a:t>
            </a:r>
          </a:p>
          <a:p>
            <a:pPr algn="ctr"/>
            <a:r>
              <a:rPr lang="en-US" sz="1600" dirty="0">
                <a:solidFill>
                  <a:schemeClr val="bg1"/>
                </a:solidFill>
                <a:latin typeface="Arial" panose="020B0604020202020204" pitchFamily="34" charset="0"/>
                <a:cs typeface="Arial" panose="020B0604020202020204" pitchFamily="34" charset="0"/>
              </a:rPr>
              <a:t>get to see my mum a little.</a:t>
            </a:r>
          </a:p>
          <a:p>
            <a:pPr algn="ctr"/>
            <a:r>
              <a:rPr lang="en-US" sz="1600" dirty="0">
                <a:solidFill>
                  <a:schemeClr val="bg1"/>
                </a:solidFill>
                <a:latin typeface="Arial" panose="020B0604020202020204" pitchFamily="34" charset="0"/>
                <a:cs typeface="Arial" panose="020B0604020202020204" pitchFamily="34" charset="0"/>
              </a:rPr>
              <a:t>I miss my dad too. (4-7 </a:t>
            </a:r>
            <a:r>
              <a:rPr lang="en-US" sz="1600" dirty="0" err="1">
                <a:solidFill>
                  <a:schemeClr val="bg1"/>
                </a:solidFill>
                <a:latin typeface="Arial" panose="020B0604020202020204" pitchFamily="34" charset="0"/>
                <a:cs typeface="Arial" panose="020B0604020202020204" pitchFamily="34" charset="0"/>
              </a:rPr>
              <a:t>yrs</a:t>
            </a:r>
            <a:r>
              <a:rPr lang="en-US" sz="1600" dirty="0">
                <a:solidFill>
                  <a:schemeClr val="bg1"/>
                </a:solidFill>
                <a:latin typeface="Arial" panose="020B0604020202020204" pitchFamily="34" charset="0"/>
                <a:cs typeface="Arial" panose="020B0604020202020204" pitchFamily="34" charset="0"/>
              </a:rPr>
              <a:t>)</a:t>
            </a:r>
            <a:endParaRPr lang="en-GB" sz="1600"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838291" y="1957954"/>
            <a:ext cx="5347518" cy="1323439"/>
          </a:xfrm>
          <a:prstGeom prst="rect">
            <a:avLst/>
          </a:prstGeom>
        </p:spPr>
        <p:txBody>
          <a:bodyPr wrap="square">
            <a:spAutoFit/>
          </a:bodyPr>
          <a:lstStyle/>
          <a:p>
            <a:pPr algn="ctr"/>
            <a:r>
              <a:rPr lang="en-GB" sz="1600" dirty="0">
                <a:solidFill>
                  <a:schemeClr val="bg1"/>
                </a:solidFill>
                <a:latin typeface="Arial" panose="020B0604020202020204" pitchFamily="34" charset="0"/>
                <a:cs typeface="Arial" panose="020B0604020202020204" pitchFamily="34" charset="0"/>
              </a:rPr>
              <a:t>Mum and</a:t>
            </a:r>
          </a:p>
          <a:p>
            <a:pPr algn="ctr"/>
            <a:r>
              <a:rPr lang="en-GB" sz="1600" dirty="0">
                <a:solidFill>
                  <a:schemeClr val="bg1"/>
                </a:solidFill>
                <a:latin typeface="Arial" panose="020B0604020202020204" pitchFamily="34" charset="0"/>
                <a:cs typeface="Arial" panose="020B0604020202020204" pitchFamily="34" charset="0"/>
              </a:rPr>
              <a:t>dad are a</a:t>
            </a:r>
          </a:p>
          <a:p>
            <a:pPr algn="ctr"/>
            <a:r>
              <a:rPr lang="en-GB" sz="1600" dirty="0">
                <a:solidFill>
                  <a:schemeClr val="bg1"/>
                </a:solidFill>
                <a:latin typeface="Arial" panose="020B0604020202020204" pitchFamily="34" charset="0"/>
                <a:cs typeface="Arial" panose="020B0604020202020204" pitchFamily="34" charset="0"/>
              </a:rPr>
              <a:t>waste of space,</a:t>
            </a:r>
          </a:p>
          <a:p>
            <a:pPr algn="ctr"/>
            <a:r>
              <a:rPr lang="en-GB" sz="1600" dirty="0">
                <a:solidFill>
                  <a:schemeClr val="bg1"/>
                </a:solidFill>
                <a:latin typeface="Arial" panose="020B0604020202020204" pitchFamily="34" charset="0"/>
                <a:cs typeface="Arial" panose="020B0604020202020204" pitchFamily="34" charset="0"/>
              </a:rPr>
              <a:t>useless.</a:t>
            </a:r>
          </a:p>
          <a:p>
            <a:pPr algn="ctr"/>
            <a:r>
              <a:rPr lang="en-US" sz="1600" dirty="0">
                <a:solidFill>
                  <a:schemeClr val="bg1"/>
                </a:solidFill>
                <a:latin typeface="Arial" panose="020B0604020202020204" pitchFamily="34" charset="0"/>
                <a:cs typeface="Arial" panose="020B0604020202020204" pitchFamily="34" charset="0"/>
              </a:rPr>
              <a:t>(11-18yrs)</a:t>
            </a:r>
          </a:p>
        </p:txBody>
      </p:sp>
      <p:sp>
        <p:nvSpPr>
          <p:cNvPr id="11" name="TextBox 10"/>
          <p:cNvSpPr txBox="1"/>
          <p:nvPr/>
        </p:nvSpPr>
        <p:spPr>
          <a:xfrm>
            <a:off x="331128" y="263467"/>
            <a:ext cx="9869327" cy="646331"/>
          </a:xfrm>
          <a:prstGeom prst="rect">
            <a:avLst/>
          </a:prstGeom>
          <a:noFill/>
        </p:spPr>
        <p:txBody>
          <a:bodyPr wrap="square" rtlCol="0">
            <a:spAutoFit/>
          </a:bodyPr>
          <a:lstStyle/>
          <a:p>
            <a:r>
              <a:rPr lang="en-US" sz="3600" b="1" dirty="0">
                <a:solidFill>
                  <a:srgbClr val="6B2F75"/>
                </a:solidFill>
                <a:latin typeface="Arial" panose="020B0604020202020204" pitchFamily="34" charset="0"/>
                <a:cs typeface="Arial" panose="020B0604020202020204" pitchFamily="34" charset="0"/>
              </a:rPr>
              <a:t>Relationships – important people in your life</a:t>
            </a:r>
            <a:endParaRPr lang="en-GB" sz="3600" b="1" dirty="0">
              <a:solidFill>
                <a:srgbClr val="6B2F75"/>
              </a:solidFill>
              <a:latin typeface="Arial" panose="020B0604020202020204" pitchFamily="34" charset="0"/>
              <a:cs typeface="Arial" panose="020B0604020202020204" pitchFamily="34" charset="0"/>
            </a:endParaRPr>
          </a:p>
        </p:txBody>
      </p:sp>
      <p:sp>
        <p:nvSpPr>
          <p:cNvPr id="13" name="TextBox 12"/>
          <p:cNvSpPr txBox="1"/>
          <p:nvPr/>
        </p:nvSpPr>
        <p:spPr>
          <a:xfrm flipH="1">
            <a:off x="8901278" y="4507398"/>
            <a:ext cx="2499386"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Being friendless was associated with moves in care and not having access to a computer/tablet outside of school.</a:t>
            </a:r>
          </a:p>
        </p:txBody>
      </p:sp>
      <p:sp>
        <p:nvSpPr>
          <p:cNvPr id="14" name="TextBox 13"/>
          <p:cNvSpPr txBox="1"/>
          <p:nvPr/>
        </p:nvSpPr>
        <p:spPr>
          <a:xfrm>
            <a:off x="407368" y="1151057"/>
            <a:ext cx="2304256"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Contact with family is among the most common issues raised in the survey.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084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4086" t="15720" r="12218" b="24290"/>
          <a:stretch/>
        </p:blipFill>
        <p:spPr>
          <a:xfrm>
            <a:off x="575325" y="1107218"/>
            <a:ext cx="3785041" cy="5242612"/>
          </a:xfrm>
          <a:prstGeom prst="roundRect">
            <a:avLst/>
          </a:prstGeom>
        </p:spPr>
      </p:pic>
      <p:sp>
        <p:nvSpPr>
          <p:cNvPr id="3" name="Rectangle 2"/>
          <p:cNvSpPr/>
          <p:nvPr/>
        </p:nvSpPr>
        <p:spPr>
          <a:xfrm>
            <a:off x="4799856" y="5517232"/>
            <a:ext cx="5436604"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Statistically signiﬁcant association with lack of trust and having had three or more social workers.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028" t="5714" r="28881" b="15728"/>
          <a:stretch/>
        </p:blipFill>
        <p:spPr>
          <a:xfrm>
            <a:off x="8490698" y="1107218"/>
            <a:ext cx="3167741" cy="4293695"/>
          </a:xfrm>
          <a:prstGeom prst="rect">
            <a:avLst/>
          </a:prstGeom>
        </p:spPr>
      </p:pic>
      <p:sp>
        <p:nvSpPr>
          <p:cNvPr id="6" name="Oval Callout 5"/>
          <p:cNvSpPr/>
          <p:nvPr/>
        </p:nvSpPr>
        <p:spPr>
          <a:xfrm>
            <a:off x="4532372" y="980728"/>
            <a:ext cx="3834858" cy="3528391"/>
          </a:xfrm>
          <a:prstGeom prst="wedgeEllipseCallout">
            <a:avLst>
              <a:gd name="adj1" fmla="val 62339"/>
              <a:gd name="adj2" fmla="val -2805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endParaRPr>
          </a:p>
        </p:txBody>
      </p:sp>
      <p:sp>
        <p:nvSpPr>
          <p:cNvPr id="5" name="Rectangle 4"/>
          <p:cNvSpPr/>
          <p:nvPr/>
        </p:nvSpPr>
        <p:spPr>
          <a:xfrm>
            <a:off x="4927202" y="1484784"/>
            <a:ext cx="2996660" cy="286232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I think that social workers shouldn’t move around as much because they just get to know your life story and you have to try to trust them but how can you trust them when you don’t even know them or have hardly ever </a:t>
            </a:r>
            <a:r>
              <a:rPr lang="en-GB" dirty="0">
                <a:latin typeface="Arial" panose="020B0604020202020204" pitchFamily="34" charset="0"/>
                <a:cs typeface="Arial" panose="020B0604020202020204" pitchFamily="34" charset="0"/>
              </a:rPr>
              <a:t>met them? </a:t>
            </a:r>
          </a:p>
          <a:p>
            <a:pPr algn="ctr"/>
            <a:r>
              <a:rPr lang="en-GB" dirty="0">
                <a:latin typeface="Arial" panose="020B0604020202020204" pitchFamily="34" charset="0"/>
                <a:cs typeface="Arial" panose="020B0604020202020204" pitchFamily="34" charset="0"/>
              </a:rPr>
              <a:t>(11-18yrs)</a:t>
            </a:r>
          </a:p>
        </p:txBody>
      </p:sp>
      <p:sp>
        <p:nvSpPr>
          <p:cNvPr id="7" name="TextBox 6"/>
          <p:cNvSpPr txBox="1"/>
          <p:nvPr/>
        </p:nvSpPr>
        <p:spPr>
          <a:xfrm>
            <a:off x="552270" y="162700"/>
            <a:ext cx="7848872" cy="646331"/>
          </a:xfrm>
          <a:prstGeom prst="rect">
            <a:avLst/>
          </a:prstGeom>
          <a:noFill/>
        </p:spPr>
        <p:txBody>
          <a:bodyPr wrap="square" rtlCol="0">
            <a:spAutoFit/>
          </a:bodyPr>
          <a:lstStyle/>
          <a:p>
            <a:r>
              <a:rPr lang="en-US" sz="3600" b="1" dirty="0">
                <a:solidFill>
                  <a:srgbClr val="6B2F75"/>
                </a:solidFill>
                <a:latin typeface="Arial" panose="020B0604020202020204" pitchFamily="34" charset="0"/>
                <a:cs typeface="Arial" panose="020B0604020202020204" pitchFamily="34" charset="0"/>
              </a:rPr>
              <a:t>Relationship with social workers</a:t>
            </a:r>
            <a:endParaRPr lang="en-GB" sz="3600" b="1" dirty="0">
              <a:solidFill>
                <a:srgbClr val="6B2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607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114" t="8398" r="18881" b="14471"/>
          <a:stretch/>
        </p:blipFill>
        <p:spPr>
          <a:xfrm>
            <a:off x="5879976" y="1112905"/>
            <a:ext cx="5328592" cy="5328592"/>
          </a:xfrm>
          <a:prstGeom prst="rect">
            <a:avLst/>
          </a:prstGeom>
        </p:spPr>
      </p:pic>
      <p:sp>
        <p:nvSpPr>
          <p:cNvPr id="4" name="Title 1"/>
          <p:cNvSpPr txBox="1">
            <a:spLocks/>
          </p:cNvSpPr>
          <p:nvPr/>
        </p:nvSpPr>
        <p:spPr>
          <a:xfrm>
            <a:off x="558883" y="319401"/>
            <a:ext cx="8769978" cy="764704"/>
          </a:xfrm>
          <a:prstGeom prst="rect">
            <a:avLst/>
          </a:prstGeom>
        </p:spPr>
        <p:txBody>
          <a:bodyPr>
            <a:noAutofit/>
          </a:bodyPr>
          <a:lstStyle>
            <a:lvl1pPr algn="l" defTabSz="914400" rtl="0" eaLnBrk="1" latinLnBrk="0" hangingPunct="1">
              <a:spcBef>
                <a:spcPct val="0"/>
              </a:spcBef>
              <a:buNone/>
              <a:defRPr sz="3600" b="1" kern="1200">
                <a:solidFill>
                  <a:srgbClr val="80388D"/>
                </a:solidFill>
                <a:latin typeface="Arial" panose="020B0604020202020204" pitchFamily="34" charset="0"/>
                <a:ea typeface="+mj-ea"/>
                <a:cs typeface="Arial" panose="020B0604020202020204" pitchFamily="34" charset="0"/>
              </a:defRPr>
            </a:lvl1pPr>
          </a:lstStyle>
          <a:p>
            <a:r>
              <a:rPr lang="en-US" dirty="0">
                <a:solidFill>
                  <a:schemeClr val="tx2"/>
                </a:solidFill>
              </a:rPr>
              <a:t>Understanding reason for being in care</a:t>
            </a:r>
          </a:p>
        </p:txBody>
      </p:sp>
      <p:sp>
        <p:nvSpPr>
          <p:cNvPr id="5" name="Oval Callout 4"/>
          <p:cNvSpPr/>
          <p:nvPr/>
        </p:nvSpPr>
        <p:spPr>
          <a:xfrm>
            <a:off x="911424" y="1669474"/>
            <a:ext cx="4464496" cy="3978198"/>
          </a:xfrm>
          <a:prstGeom prst="wedgeEllipseCallout">
            <a:avLst>
              <a:gd name="adj1" fmla="val -40324"/>
              <a:gd name="adj2" fmla="val 4816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I would like someone to talk to about my feelings and tell me about my past. I would like to see a picture of my dad so I know what he looks like. I would like to see a picture of me as a baby.   I have never seen a picture of me.  I have a lot of questions that no-one answers</a:t>
            </a:r>
            <a:r>
              <a:rPr lang="en-US" dirty="0">
                <a:solidFill>
                  <a:schemeClr val="bg1"/>
                </a:solidFill>
                <a:latin typeface="Arial" panose="020B0604020202020204" pitchFamily="34" charset="0"/>
                <a:cs typeface="Arial" panose="020B0604020202020204" pitchFamily="34" charset="0"/>
              </a:rPr>
              <a:t>. </a:t>
            </a:r>
          </a:p>
          <a:p>
            <a:pPr algn="ctr"/>
            <a:r>
              <a:rPr lang="en-US" dirty="0">
                <a:solidFill>
                  <a:schemeClr val="bg1"/>
                </a:solidFill>
                <a:latin typeface="Arial" panose="020B0604020202020204" pitchFamily="34" charset="0"/>
                <a:cs typeface="Arial" panose="020B0604020202020204" pitchFamily="34" charset="0"/>
              </a:rPr>
              <a:t>(11-18yrs)</a:t>
            </a:r>
          </a:p>
        </p:txBody>
      </p:sp>
      <p:sp>
        <p:nvSpPr>
          <p:cNvPr id="6" name="Rectangle 5"/>
          <p:cNvSpPr/>
          <p:nvPr/>
        </p:nvSpPr>
        <p:spPr>
          <a:xfrm>
            <a:off x="1593790" y="1300141"/>
            <a:ext cx="3350082" cy="369332"/>
          </a:xfrm>
          <a:prstGeom prst="rect">
            <a:avLst/>
          </a:prstGeom>
        </p:spPr>
        <p:txBody>
          <a:bodyPr wrap="square">
            <a:spAutoFit/>
          </a:bodyPr>
          <a:lstStyle/>
          <a:p>
            <a:pPr lvl="0" algn="ctr">
              <a:defRPr/>
            </a:pPr>
            <a:r>
              <a:rPr lang="en-GB" b="1" dirty="0">
                <a:solidFill>
                  <a:sysClr val="windowText" lastClr="000000"/>
                </a:solidFill>
                <a:latin typeface="Garamond" panose="02020404030301010803" pitchFamily="18" charset="0"/>
              </a:rPr>
              <a:t>.</a:t>
            </a:r>
          </a:p>
        </p:txBody>
      </p:sp>
    </p:spTree>
    <p:extLst>
      <p:ext uri="{BB962C8B-B14F-4D97-AF65-F5344CB8AC3E}">
        <p14:creationId xmlns:p14="http://schemas.microsoft.com/office/powerpoint/2010/main" val="4575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Callout 17"/>
          <p:cNvSpPr/>
          <p:nvPr/>
        </p:nvSpPr>
        <p:spPr>
          <a:xfrm>
            <a:off x="1731768" y="3501008"/>
            <a:ext cx="2780056" cy="2808312"/>
          </a:xfrm>
          <a:prstGeom prst="wedgeEllipseCallout">
            <a:avLst>
              <a:gd name="adj1" fmla="val -50963"/>
              <a:gd name="adj2" fmla="val 5600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endParaRPr>
          </a:p>
        </p:txBody>
      </p:sp>
      <p:sp>
        <p:nvSpPr>
          <p:cNvPr id="19" name="Oval Callout 18"/>
          <p:cNvSpPr/>
          <p:nvPr/>
        </p:nvSpPr>
        <p:spPr>
          <a:xfrm>
            <a:off x="4561135" y="3343063"/>
            <a:ext cx="2495759" cy="2476807"/>
          </a:xfrm>
          <a:prstGeom prst="wedgeEllipseCallout">
            <a:avLst>
              <a:gd name="adj1" fmla="val -50963"/>
              <a:gd name="adj2" fmla="val 5600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endParaRPr>
          </a:p>
        </p:txBody>
      </p:sp>
      <p:sp>
        <p:nvSpPr>
          <p:cNvPr id="20" name="Oval Callout 19"/>
          <p:cNvSpPr/>
          <p:nvPr/>
        </p:nvSpPr>
        <p:spPr>
          <a:xfrm>
            <a:off x="7100658" y="3343062"/>
            <a:ext cx="3458561" cy="3326298"/>
          </a:xfrm>
          <a:prstGeom prst="wedgeEllipseCallout">
            <a:avLst>
              <a:gd name="adj1" fmla="val 46963"/>
              <a:gd name="adj2" fmla="val 5074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endParaRPr>
          </a:p>
        </p:txBody>
      </p:sp>
      <p:graphicFrame>
        <p:nvGraphicFramePr>
          <p:cNvPr id="6" name="Chart 5"/>
          <p:cNvGraphicFramePr/>
          <p:nvPr>
            <p:extLst>
              <p:ext uri="{D42A27DB-BD31-4B8C-83A1-F6EECF244321}">
                <p14:modId xmlns:p14="http://schemas.microsoft.com/office/powerpoint/2010/main" val="3398424149"/>
              </p:ext>
            </p:extLst>
          </p:nvPr>
        </p:nvGraphicFramePr>
        <p:xfrm>
          <a:off x="407368" y="116632"/>
          <a:ext cx="5328592" cy="3487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566342645"/>
              </p:ext>
            </p:extLst>
          </p:nvPr>
        </p:nvGraphicFramePr>
        <p:xfrm>
          <a:off x="3359696" y="116632"/>
          <a:ext cx="5328592" cy="34879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853393690"/>
              </p:ext>
            </p:extLst>
          </p:nvPr>
        </p:nvGraphicFramePr>
        <p:xfrm>
          <a:off x="6312024" y="116632"/>
          <a:ext cx="5328592" cy="348793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063552" y="1196752"/>
            <a:ext cx="2088232" cy="1261884"/>
          </a:xfrm>
          <a:prstGeom prst="rect">
            <a:avLst/>
          </a:prstGeom>
          <a:noFill/>
        </p:spPr>
        <p:txBody>
          <a:bodyPr wrap="square" rtlCol="0" anchor="ctr">
            <a:spAutoFit/>
          </a:bodyPr>
          <a:lstStyle/>
          <a:p>
            <a:pPr algn="ctr"/>
            <a:r>
              <a:rPr lang="en-US" sz="4000" b="1" dirty="0">
                <a:solidFill>
                  <a:srgbClr val="6B2F75"/>
                </a:solidFill>
                <a:latin typeface="Arial" panose="020B0604020202020204" pitchFamily="34" charset="0"/>
                <a:cs typeface="Arial" panose="020B0604020202020204" pitchFamily="34" charset="0"/>
              </a:rPr>
              <a:t>97% </a:t>
            </a:r>
          </a:p>
          <a:p>
            <a:pPr algn="ctr"/>
            <a:r>
              <a:rPr lang="en-US" dirty="0">
                <a:solidFill>
                  <a:srgbClr val="6B2F75"/>
                </a:solidFill>
                <a:latin typeface="Arial" panose="020B0604020202020204" pitchFamily="34" charset="0"/>
                <a:cs typeface="Arial" panose="020B0604020202020204" pitchFamily="34" charset="0"/>
              </a:rPr>
              <a:t>had moderate to high well-being</a:t>
            </a:r>
            <a:endParaRPr lang="en-GB" dirty="0">
              <a:solidFill>
                <a:srgbClr val="6B2F75"/>
              </a:solidFill>
              <a:latin typeface="Arial" panose="020B0604020202020204" pitchFamily="34" charset="0"/>
              <a:cs typeface="Arial" panose="020B0604020202020204" pitchFamily="34" charset="0"/>
            </a:endParaRPr>
          </a:p>
        </p:txBody>
      </p:sp>
      <p:sp>
        <p:nvSpPr>
          <p:cNvPr id="11" name="TextBox 10"/>
          <p:cNvSpPr txBox="1"/>
          <p:nvPr/>
        </p:nvSpPr>
        <p:spPr>
          <a:xfrm>
            <a:off x="5012425" y="1196752"/>
            <a:ext cx="2088232" cy="1261884"/>
          </a:xfrm>
          <a:prstGeom prst="rect">
            <a:avLst/>
          </a:prstGeom>
          <a:noFill/>
        </p:spPr>
        <p:txBody>
          <a:bodyPr wrap="square" rtlCol="0" anchor="ctr">
            <a:spAutoFit/>
          </a:bodyPr>
          <a:lstStyle/>
          <a:p>
            <a:pPr algn="ctr"/>
            <a:r>
              <a:rPr lang="en-US" sz="4000" b="1" dirty="0">
                <a:solidFill>
                  <a:srgbClr val="6B2F75"/>
                </a:solidFill>
                <a:latin typeface="Arial" panose="020B0604020202020204" pitchFamily="34" charset="0"/>
                <a:cs typeface="Arial" panose="020B0604020202020204" pitchFamily="34" charset="0"/>
              </a:rPr>
              <a:t>96% </a:t>
            </a:r>
          </a:p>
          <a:p>
            <a:pPr algn="ctr"/>
            <a:r>
              <a:rPr lang="en-US" dirty="0">
                <a:solidFill>
                  <a:srgbClr val="6B2F75"/>
                </a:solidFill>
                <a:latin typeface="Arial" panose="020B0604020202020204" pitchFamily="34" charset="0"/>
                <a:cs typeface="Arial" panose="020B0604020202020204" pitchFamily="34" charset="0"/>
              </a:rPr>
              <a:t>had moderate to high well-being</a:t>
            </a:r>
            <a:endParaRPr lang="en-GB" dirty="0">
              <a:solidFill>
                <a:srgbClr val="6B2F75"/>
              </a:solidFill>
              <a:latin typeface="Arial" panose="020B0604020202020204" pitchFamily="34" charset="0"/>
              <a:cs typeface="Arial" panose="020B0604020202020204" pitchFamily="34" charset="0"/>
            </a:endParaRPr>
          </a:p>
        </p:txBody>
      </p:sp>
      <p:sp>
        <p:nvSpPr>
          <p:cNvPr id="12" name="TextBox 11"/>
          <p:cNvSpPr txBox="1"/>
          <p:nvPr/>
        </p:nvSpPr>
        <p:spPr>
          <a:xfrm>
            <a:off x="7968208" y="1196752"/>
            <a:ext cx="2088232" cy="1261884"/>
          </a:xfrm>
          <a:prstGeom prst="rect">
            <a:avLst/>
          </a:prstGeom>
          <a:noFill/>
        </p:spPr>
        <p:txBody>
          <a:bodyPr wrap="square" rtlCol="0" anchor="ctr">
            <a:spAutoFit/>
          </a:bodyPr>
          <a:lstStyle/>
          <a:p>
            <a:pPr algn="ctr"/>
            <a:r>
              <a:rPr lang="en-US" sz="4000" b="1" dirty="0">
                <a:solidFill>
                  <a:srgbClr val="6B2F75"/>
                </a:solidFill>
                <a:latin typeface="Arial" panose="020B0604020202020204" pitchFamily="34" charset="0"/>
                <a:cs typeface="Arial" panose="020B0604020202020204" pitchFamily="34" charset="0"/>
              </a:rPr>
              <a:t>82% </a:t>
            </a:r>
          </a:p>
          <a:p>
            <a:pPr algn="ctr"/>
            <a:r>
              <a:rPr lang="en-US" dirty="0">
                <a:solidFill>
                  <a:srgbClr val="6B2F75"/>
                </a:solidFill>
                <a:latin typeface="Arial" panose="020B0604020202020204" pitchFamily="34" charset="0"/>
                <a:cs typeface="Arial" panose="020B0604020202020204" pitchFamily="34" charset="0"/>
              </a:rPr>
              <a:t>had moderate to high well-being</a:t>
            </a:r>
            <a:endParaRPr lang="en-GB" dirty="0">
              <a:solidFill>
                <a:srgbClr val="6B2F75"/>
              </a:solidFill>
              <a:latin typeface="Arial" panose="020B0604020202020204" pitchFamily="34" charset="0"/>
              <a:cs typeface="Arial" panose="020B0604020202020204" pitchFamily="34" charset="0"/>
            </a:endParaRPr>
          </a:p>
        </p:txBody>
      </p:sp>
      <p:sp>
        <p:nvSpPr>
          <p:cNvPr id="15" name="Rectangle 14"/>
          <p:cNvSpPr/>
          <p:nvPr/>
        </p:nvSpPr>
        <p:spPr>
          <a:xfrm>
            <a:off x="3523013" y="3734191"/>
            <a:ext cx="4572000" cy="1754326"/>
          </a:xfrm>
          <a:prstGeom prst="rect">
            <a:avLst/>
          </a:prstGeom>
        </p:spPr>
        <p:txBody>
          <a:bodyPr>
            <a:spAutoFit/>
          </a:bodyPr>
          <a:lstStyle/>
          <a:p>
            <a:pPr algn="ctr"/>
            <a:r>
              <a:rPr lang="en-GB" dirty="0">
                <a:solidFill>
                  <a:srgbClr val="6B2F75"/>
                </a:solidFill>
                <a:latin typeface="ArialMT"/>
              </a:rPr>
              <a:t>I wouldn’t</a:t>
            </a:r>
          </a:p>
          <a:p>
            <a:pPr algn="ctr"/>
            <a:r>
              <a:rPr lang="en-GB" dirty="0">
                <a:solidFill>
                  <a:srgbClr val="6B2F75"/>
                </a:solidFill>
                <a:latin typeface="ArialMT"/>
              </a:rPr>
              <a:t>change anything</a:t>
            </a:r>
          </a:p>
          <a:p>
            <a:pPr algn="ctr"/>
            <a:r>
              <a:rPr lang="en-GB" dirty="0">
                <a:solidFill>
                  <a:srgbClr val="6B2F75"/>
                </a:solidFill>
                <a:latin typeface="ArialMT"/>
              </a:rPr>
              <a:t>except not having</a:t>
            </a:r>
          </a:p>
          <a:p>
            <a:pPr algn="ctr"/>
            <a:r>
              <a:rPr lang="en-GB" dirty="0">
                <a:solidFill>
                  <a:srgbClr val="6B2F75"/>
                </a:solidFill>
                <a:latin typeface="ArialMT"/>
              </a:rPr>
              <a:t>to eat avocados</a:t>
            </a:r>
          </a:p>
          <a:p>
            <a:pPr algn="ctr"/>
            <a:r>
              <a:rPr lang="en-GB" dirty="0">
                <a:solidFill>
                  <a:srgbClr val="6B2F75"/>
                </a:solidFill>
                <a:latin typeface="ArialMT"/>
              </a:rPr>
              <a:t>and courgettes.</a:t>
            </a:r>
          </a:p>
          <a:p>
            <a:pPr algn="ctr"/>
            <a:r>
              <a:rPr lang="en-US" dirty="0">
                <a:solidFill>
                  <a:srgbClr val="6B2F75"/>
                </a:solidFill>
                <a:latin typeface="ArialMT"/>
              </a:rPr>
              <a:t>(8-11 </a:t>
            </a:r>
            <a:r>
              <a:rPr lang="en-US" dirty="0" err="1">
                <a:solidFill>
                  <a:srgbClr val="6B2F75"/>
                </a:solidFill>
                <a:latin typeface="ArialMT"/>
              </a:rPr>
              <a:t>yr</a:t>
            </a:r>
            <a:r>
              <a:rPr lang="en-US" dirty="0">
                <a:solidFill>
                  <a:srgbClr val="6B2F75"/>
                </a:solidFill>
                <a:latin typeface="ArialMT"/>
              </a:rPr>
              <a:t> old)</a:t>
            </a:r>
            <a:endParaRPr lang="en-GB" dirty="0">
              <a:solidFill>
                <a:srgbClr val="6B2F75"/>
              </a:solidFill>
            </a:endParaRPr>
          </a:p>
        </p:txBody>
      </p:sp>
      <p:sp>
        <p:nvSpPr>
          <p:cNvPr id="16" name="Rectangle 15"/>
          <p:cNvSpPr/>
          <p:nvPr/>
        </p:nvSpPr>
        <p:spPr>
          <a:xfrm>
            <a:off x="1919536" y="3751002"/>
            <a:ext cx="2376264" cy="2308324"/>
          </a:xfrm>
          <a:prstGeom prst="rect">
            <a:avLst/>
          </a:prstGeom>
        </p:spPr>
        <p:txBody>
          <a:bodyPr wrap="square">
            <a:spAutoFit/>
          </a:bodyPr>
          <a:lstStyle/>
          <a:p>
            <a:pPr algn="ctr"/>
            <a:r>
              <a:rPr lang="en-US" dirty="0">
                <a:solidFill>
                  <a:srgbClr val="6B2F75"/>
                </a:solidFill>
                <a:latin typeface="ArialMT"/>
              </a:rPr>
              <a:t>I would like to </a:t>
            </a:r>
          </a:p>
          <a:p>
            <a:pPr algn="ctr"/>
            <a:r>
              <a:rPr lang="en-US" dirty="0">
                <a:solidFill>
                  <a:srgbClr val="6B2F75"/>
                </a:solidFill>
                <a:latin typeface="ArialMT"/>
              </a:rPr>
              <a:t>know for absolutely certain that I will</a:t>
            </a:r>
          </a:p>
          <a:p>
            <a:pPr algn="ctr"/>
            <a:r>
              <a:rPr lang="en-GB" dirty="0">
                <a:solidFill>
                  <a:srgbClr val="6B2F75"/>
                </a:solidFill>
                <a:latin typeface="ArialMT"/>
              </a:rPr>
              <a:t>always stay with mummy (foster carer). I love her and she loves me.</a:t>
            </a:r>
          </a:p>
          <a:p>
            <a:pPr algn="ctr"/>
            <a:r>
              <a:rPr lang="en-US" dirty="0">
                <a:solidFill>
                  <a:srgbClr val="6B2F75"/>
                </a:solidFill>
                <a:latin typeface="ArialMT"/>
              </a:rPr>
              <a:t>(4-7 </a:t>
            </a:r>
            <a:r>
              <a:rPr lang="en-US" dirty="0" err="1">
                <a:solidFill>
                  <a:srgbClr val="6B2F75"/>
                </a:solidFill>
                <a:latin typeface="ArialMT"/>
              </a:rPr>
              <a:t>yr</a:t>
            </a:r>
            <a:r>
              <a:rPr lang="en-US" dirty="0">
                <a:solidFill>
                  <a:srgbClr val="6B2F75"/>
                </a:solidFill>
                <a:latin typeface="ArialMT"/>
              </a:rPr>
              <a:t> old)</a:t>
            </a:r>
            <a:endParaRPr lang="en-GB" dirty="0">
              <a:solidFill>
                <a:srgbClr val="6B2F75"/>
              </a:solidFill>
            </a:endParaRPr>
          </a:p>
        </p:txBody>
      </p:sp>
      <p:sp>
        <p:nvSpPr>
          <p:cNvPr id="17" name="Rectangle 16"/>
          <p:cNvSpPr/>
          <p:nvPr/>
        </p:nvSpPr>
        <p:spPr>
          <a:xfrm>
            <a:off x="7176932" y="3645024"/>
            <a:ext cx="3312368" cy="2862322"/>
          </a:xfrm>
          <a:prstGeom prst="rect">
            <a:avLst/>
          </a:prstGeom>
        </p:spPr>
        <p:txBody>
          <a:bodyPr wrap="square">
            <a:spAutoFit/>
          </a:bodyPr>
          <a:lstStyle/>
          <a:p>
            <a:pPr algn="ctr"/>
            <a:r>
              <a:rPr lang="en-US" dirty="0">
                <a:solidFill>
                  <a:srgbClr val="6B2F75"/>
                </a:solidFill>
                <a:latin typeface="ArialMT"/>
              </a:rPr>
              <a:t>Being in care is </a:t>
            </a:r>
          </a:p>
          <a:p>
            <a:pPr algn="ctr"/>
            <a:r>
              <a:rPr lang="en-US" dirty="0">
                <a:solidFill>
                  <a:srgbClr val="6B2F75"/>
                </a:solidFill>
                <a:latin typeface="ArialMT"/>
              </a:rPr>
              <a:t>the best thing that has happened to me. So many amazing opportunities have opened… like my attendance </a:t>
            </a:r>
          </a:p>
          <a:p>
            <a:pPr algn="ctr"/>
            <a:r>
              <a:rPr lang="en-US" dirty="0">
                <a:solidFill>
                  <a:srgbClr val="6B2F75"/>
                </a:solidFill>
                <a:latin typeface="ArialMT"/>
              </a:rPr>
              <a:t>is significantly improved and </a:t>
            </a:r>
          </a:p>
          <a:p>
            <a:pPr algn="ctr"/>
            <a:r>
              <a:rPr lang="en-US" dirty="0">
                <a:solidFill>
                  <a:srgbClr val="6B2F75"/>
                </a:solidFill>
                <a:latin typeface="ArialMT"/>
              </a:rPr>
              <a:t>I have so much support around me. I am </a:t>
            </a:r>
          </a:p>
          <a:p>
            <a:pPr algn="ctr"/>
            <a:r>
              <a:rPr lang="en-US" dirty="0">
                <a:solidFill>
                  <a:srgbClr val="6B2F75"/>
                </a:solidFill>
                <a:latin typeface="ArialMT"/>
              </a:rPr>
              <a:t>very happy.</a:t>
            </a:r>
          </a:p>
          <a:p>
            <a:pPr algn="ctr"/>
            <a:r>
              <a:rPr lang="en-US" dirty="0">
                <a:solidFill>
                  <a:srgbClr val="6B2F75"/>
                </a:solidFill>
                <a:latin typeface="ArialMT"/>
              </a:rPr>
              <a:t>(11-18 </a:t>
            </a:r>
            <a:r>
              <a:rPr lang="en-US" dirty="0" err="1">
                <a:solidFill>
                  <a:srgbClr val="6B2F75"/>
                </a:solidFill>
                <a:latin typeface="ArialMT"/>
              </a:rPr>
              <a:t>yr</a:t>
            </a:r>
            <a:r>
              <a:rPr lang="en-US" dirty="0">
                <a:solidFill>
                  <a:srgbClr val="6B2F75"/>
                </a:solidFill>
                <a:latin typeface="ArialMT"/>
              </a:rPr>
              <a:t> old)</a:t>
            </a:r>
            <a:endParaRPr lang="en-GB" dirty="0">
              <a:solidFill>
                <a:srgbClr val="6B2F75"/>
              </a:solidFill>
            </a:endParaRPr>
          </a:p>
        </p:txBody>
      </p:sp>
    </p:spTree>
    <p:custDataLst>
      <p:tags r:id="rId1"/>
    </p:custDataLst>
    <p:extLst>
      <p:ext uri="{BB962C8B-B14F-4D97-AF65-F5344CB8AC3E}">
        <p14:creationId xmlns:p14="http://schemas.microsoft.com/office/powerpoint/2010/main" val="797015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07368" y="116632"/>
          <a:ext cx="5328592" cy="3487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359696" y="116632"/>
          <a:ext cx="5328592" cy="34879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4274790774"/>
              </p:ext>
            </p:extLst>
          </p:nvPr>
        </p:nvGraphicFramePr>
        <p:xfrm>
          <a:off x="6312024" y="116632"/>
          <a:ext cx="5328592" cy="3487936"/>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4580377" y="3366075"/>
            <a:ext cx="2952328" cy="2693045"/>
          </a:xfrm>
          <a:prstGeom prst="rect">
            <a:avLst/>
          </a:prstGeom>
        </p:spPr>
        <p:txBody>
          <a:bodyPr wrap="square">
            <a:spAutoFit/>
          </a:bodyPr>
          <a:lstStyle/>
          <a:p>
            <a:pPr>
              <a:spcAft>
                <a:spcPts val="600"/>
              </a:spcAft>
            </a:pPr>
            <a:r>
              <a:rPr lang="en-US" sz="1600" dirty="0">
                <a:solidFill>
                  <a:srgbClr val="332C33"/>
                </a:solidFill>
                <a:latin typeface="Arial-BoldMT"/>
              </a:rPr>
              <a:t>Those with low well-being tended to </a:t>
            </a:r>
            <a:endParaRPr lang="en-GB" sz="1600" dirty="0">
              <a:solidFill>
                <a:srgbClr val="332C33"/>
              </a:solidFill>
              <a:latin typeface="Arial-BoldMT"/>
            </a:endParaRPr>
          </a:p>
          <a:p>
            <a:pPr marL="285750" indent="-285750">
              <a:spcAft>
                <a:spcPts val="600"/>
              </a:spcAft>
              <a:buFont typeface="Arial" panose="020B0604020202020204" pitchFamily="34" charset="0"/>
              <a:buChar char="•"/>
            </a:pPr>
            <a:r>
              <a:rPr lang="en-GB" sz="1600" dirty="0">
                <a:solidFill>
                  <a:srgbClr val="332C33"/>
                </a:solidFill>
                <a:latin typeface="Arial-BoldMT"/>
              </a:rPr>
              <a:t>Not feel safe or settled in their placements.</a:t>
            </a:r>
          </a:p>
          <a:p>
            <a:pPr marL="285750" indent="-285750">
              <a:spcAft>
                <a:spcPts val="600"/>
              </a:spcAft>
              <a:buFont typeface="Arial" panose="020B0604020202020204" pitchFamily="34" charset="0"/>
              <a:buChar char="•"/>
            </a:pPr>
            <a:r>
              <a:rPr lang="en-GB" sz="1600" dirty="0">
                <a:solidFill>
                  <a:srgbClr val="332C33"/>
                </a:solidFill>
                <a:latin typeface="Arial-BoldMT"/>
              </a:rPr>
              <a:t>Not have a trusted adult</a:t>
            </a:r>
          </a:p>
          <a:p>
            <a:pPr marL="285750" indent="-285750">
              <a:spcAft>
                <a:spcPts val="600"/>
              </a:spcAft>
              <a:buFont typeface="Arial" panose="020B0604020202020204" pitchFamily="34" charset="0"/>
              <a:buChar char="•"/>
            </a:pPr>
            <a:r>
              <a:rPr lang="en-GB" sz="1600" dirty="0">
                <a:solidFill>
                  <a:srgbClr val="332C33"/>
                </a:solidFill>
                <a:latin typeface="Arial-BoldMT"/>
              </a:rPr>
              <a:t>Not trust their social worker</a:t>
            </a:r>
          </a:p>
          <a:p>
            <a:pPr marL="285750" indent="-285750">
              <a:spcAft>
                <a:spcPts val="600"/>
              </a:spcAft>
              <a:buFont typeface="Arial" panose="020B0604020202020204" pitchFamily="34" charset="0"/>
              <a:buChar char="•"/>
            </a:pPr>
            <a:r>
              <a:rPr lang="en-GB" sz="1600" dirty="0">
                <a:solidFill>
                  <a:srgbClr val="332C33"/>
                </a:solidFill>
                <a:latin typeface="Arial-BoldMT"/>
              </a:rPr>
              <a:t>Not feel included in decision-making.</a:t>
            </a:r>
          </a:p>
          <a:p>
            <a:pPr marL="285750" indent="-285750">
              <a:spcAft>
                <a:spcPts val="600"/>
              </a:spcAft>
              <a:buFont typeface="Arial" panose="020B0604020202020204" pitchFamily="34" charset="0"/>
              <a:buChar char="•"/>
            </a:pPr>
            <a:r>
              <a:rPr lang="en-GB" sz="1600" dirty="0">
                <a:solidFill>
                  <a:srgbClr val="332C33"/>
                </a:solidFill>
                <a:latin typeface="Arial-BoldMT"/>
              </a:rPr>
              <a:t>Not have a good friend.</a:t>
            </a:r>
            <a:endParaRPr lang="en-GB" sz="1600" dirty="0"/>
          </a:p>
        </p:txBody>
      </p:sp>
      <p:sp>
        <p:nvSpPr>
          <p:cNvPr id="10" name="TextBox 9"/>
          <p:cNvSpPr txBox="1"/>
          <p:nvPr/>
        </p:nvSpPr>
        <p:spPr>
          <a:xfrm>
            <a:off x="2063552" y="1196752"/>
            <a:ext cx="2088232" cy="1261884"/>
          </a:xfrm>
          <a:prstGeom prst="rect">
            <a:avLst/>
          </a:prstGeom>
          <a:noFill/>
        </p:spPr>
        <p:txBody>
          <a:bodyPr wrap="square" rtlCol="0" anchor="ctr">
            <a:spAutoFit/>
          </a:bodyPr>
          <a:lstStyle/>
          <a:p>
            <a:pPr algn="ctr"/>
            <a:r>
              <a:rPr lang="en-US" sz="4000" b="1" dirty="0">
                <a:solidFill>
                  <a:srgbClr val="6B2F75"/>
                </a:solidFill>
                <a:latin typeface="Arial" panose="020B0604020202020204" pitchFamily="34" charset="0"/>
                <a:cs typeface="Arial" panose="020B0604020202020204" pitchFamily="34" charset="0"/>
              </a:rPr>
              <a:t>97% </a:t>
            </a:r>
          </a:p>
          <a:p>
            <a:pPr algn="ctr"/>
            <a:r>
              <a:rPr lang="en-US" dirty="0">
                <a:solidFill>
                  <a:srgbClr val="6B2F75"/>
                </a:solidFill>
                <a:latin typeface="Arial" panose="020B0604020202020204" pitchFamily="34" charset="0"/>
                <a:cs typeface="Arial" panose="020B0604020202020204" pitchFamily="34" charset="0"/>
              </a:rPr>
              <a:t>had moderate to high well-being</a:t>
            </a:r>
            <a:endParaRPr lang="en-GB" dirty="0">
              <a:solidFill>
                <a:srgbClr val="6B2F75"/>
              </a:solidFill>
              <a:latin typeface="Arial" panose="020B0604020202020204" pitchFamily="34" charset="0"/>
              <a:cs typeface="Arial" panose="020B0604020202020204" pitchFamily="34" charset="0"/>
            </a:endParaRPr>
          </a:p>
        </p:txBody>
      </p:sp>
      <p:sp>
        <p:nvSpPr>
          <p:cNvPr id="11" name="TextBox 10"/>
          <p:cNvSpPr txBox="1"/>
          <p:nvPr/>
        </p:nvSpPr>
        <p:spPr>
          <a:xfrm>
            <a:off x="5012425" y="1196752"/>
            <a:ext cx="2088232" cy="1261884"/>
          </a:xfrm>
          <a:prstGeom prst="rect">
            <a:avLst/>
          </a:prstGeom>
          <a:noFill/>
        </p:spPr>
        <p:txBody>
          <a:bodyPr wrap="square" rtlCol="0" anchor="ctr">
            <a:spAutoFit/>
          </a:bodyPr>
          <a:lstStyle/>
          <a:p>
            <a:pPr algn="ctr"/>
            <a:r>
              <a:rPr lang="en-US" sz="4000" b="1" dirty="0">
                <a:solidFill>
                  <a:srgbClr val="6B2F75"/>
                </a:solidFill>
                <a:latin typeface="Arial" panose="020B0604020202020204" pitchFamily="34" charset="0"/>
                <a:cs typeface="Arial" panose="020B0604020202020204" pitchFamily="34" charset="0"/>
              </a:rPr>
              <a:t>96% </a:t>
            </a:r>
          </a:p>
          <a:p>
            <a:pPr algn="ctr"/>
            <a:r>
              <a:rPr lang="en-US" dirty="0">
                <a:solidFill>
                  <a:srgbClr val="6B2F75"/>
                </a:solidFill>
                <a:latin typeface="Arial" panose="020B0604020202020204" pitchFamily="34" charset="0"/>
                <a:cs typeface="Arial" panose="020B0604020202020204" pitchFamily="34" charset="0"/>
              </a:rPr>
              <a:t>had moderate to high well-being</a:t>
            </a:r>
            <a:endParaRPr lang="en-GB" dirty="0">
              <a:solidFill>
                <a:srgbClr val="6B2F75"/>
              </a:solidFill>
              <a:latin typeface="Arial" panose="020B0604020202020204" pitchFamily="34" charset="0"/>
              <a:cs typeface="Arial" panose="020B0604020202020204" pitchFamily="34" charset="0"/>
            </a:endParaRPr>
          </a:p>
        </p:txBody>
      </p:sp>
      <p:sp>
        <p:nvSpPr>
          <p:cNvPr id="12" name="TextBox 11"/>
          <p:cNvSpPr txBox="1"/>
          <p:nvPr/>
        </p:nvSpPr>
        <p:spPr>
          <a:xfrm>
            <a:off x="7968208" y="1196752"/>
            <a:ext cx="2088232" cy="1261884"/>
          </a:xfrm>
          <a:prstGeom prst="rect">
            <a:avLst/>
          </a:prstGeom>
          <a:noFill/>
        </p:spPr>
        <p:txBody>
          <a:bodyPr wrap="square" rtlCol="0" anchor="ctr">
            <a:spAutoFit/>
          </a:bodyPr>
          <a:lstStyle/>
          <a:p>
            <a:pPr algn="ctr"/>
            <a:r>
              <a:rPr lang="en-US" sz="4000" b="1" dirty="0">
                <a:solidFill>
                  <a:srgbClr val="6B2F75"/>
                </a:solidFill>
                <a:latin typeface="Arial" panose="020B0604020202020204" pitchFamily="34" charset="0"/>
                <a:cs typeface="Arial" panose="020B0604020202020204" pitchFamily="34" charset="0"/>
              </a:rPr>
              <a:t>82% </a:t>
            </a:r>
          </a:p>
          <a:p>
            <a:pPr algn="ctr"/>
            <a:r>
              <a:rPr lang="en-US" dirty="0">
                <a:solidFill>
                  <a:srgbClr val="6B2F75"/>
                </a:solidFill>
                <a:latin typeface="Arial" panose="020B0604020202020204" pitchFamily="34" charset="0"/>
                <a:cs typeface="Arial" panose="020B0604020202020204" pitchFamily="34" charset="0"/>
              </a:rPr>
              <a:t>had moderate to high well-being</a:t>
            </a:r>
            <a:endParaRPr lang="en-GB" dirty="0">
              <a:solidFill>
                <a:srgbClr val="6B2F75"/>
              </a:solidFill>
              <a:latin typeface="Arial" panose="020B0604020202020204" pitchFamily="34" charset="0"/>
              <a:cs typeface="Arial" panose="020B0604020202020204" pitchFamily="34" charset="0"/>
            </a:endParaRPr>
          </a:p>
        </p:txBody>
      </p:sp>
      <p:sp>
        <p:nvSpPr>
          <p:cNvPr id="13" name="Rectangle 12"/>
          <p:cNvSpPr/>
          <p:nvPr/>
        </p:nvSpPr>
        <p:spPr>
          <a:xfrm>
            <a:off x="983432" y="3374516"/>
            <a:ext cx="3610650" cy="2123658"/>
          </a:xfrm>
          <a:prstGeom prst="rect">
            <a:avLst/>
          </a:prstGeom>
        </p:spPr>
        <p:txBody>
          <a:bodyPr wrap="square">
            <a:spAutoFit/>
          </a:bodyPr>
          <a:lstStyle/>
          <a:p>
            <a:pPr>
              <a:spcAft>
                <a:spcPts val="600"/>
              </a:spcAft>
            </a:pPr>
            <a:r>
              <a:rPr lang="en-US" sz="1600" dirty="0">
                <a:solidFill>
                  <a:srgbClr val="332C33"/>
                </a:solidFill>
                <a:latin typeface="Arial-BoldMT"/>
              </a:rPr>
              <a:t>Of those with low well-being: </a:t>
            </a:r>
            <a:endParaRPr lang="en-GB" sz="1600" dirty="0">
              <a:solidFill>
                <a:srgbClr val="332C33"/>
              </a:solidFill>
              <a:latin typeface="Arial-BoldMT"/>
            </a:endParaRPr>
          </a:p>
          <a:p>
            <a:pPr marL="285750" indent="-285750">
              <a:spcAft>
                <a:spcPts val="600"/>
              </a:spcAft>
              <a:buFont typeface="Arial" panose="020B0604020202020204" pitchFamily="34" charset="0"/>
              <a:buChar char="•"/>
            </a:pPr>
            <a:r>
              <a:rPr lang="en-GB" sz="1600" dirty="0">
                <a:solidFill>
                  <a:srgbClr val="332C33"/>
                </a:solidFill>
                <a:latin typeface="Arial-BoldMT"/>
              </a:rPr>
              <a:t>Didn’t feel why they were in care had been explained</a:t>
            </a:r>
          </a:p>
          <a:p>
            <a:pPr marL="285750" indent="-285750">
              <a:spcAft>
                <a:spcPts val="600"/>
              </a:spcAft>
              <a:buFont typeface="Arial" panose="020B0604020202020204" pitchFamily="34" charset="0"/>
              <a:buChar char="•"/>
            </a:pPr>
            <a:r>
              <a:rPr lang="en-US" sz="1600" dirty="0">
                <a:solidFill>
                  <a:srgbClr val="332C33"/>
                </a:solidFill>
                <a:latin typeface="Arial-BoldMT"/>
              </a:rPr>
              <a:t>Did not know social worker.</a:t>
            </a:r>
          </a:p>
          <a:p>
            <a:pPr marL="285750" indent="-285750">
              <a:spcAft>
                <a:spcPts val="600"/>
              </a:spcAft>
              <a:buFont typeface="Arial" panose="020B0604020202020204" pitchFamily="34" charset="0"/>
              <a:buChar char="•"/>
            </a:pPr>
            <a:r>
              <a:rPr lang="en-US" sz="1600" dirty="0">
                <a:solidFill>
                  <a:srgbClr val="332C33"/>
                </a:solidFill>
                <a:latin typeface="Arial-BoldMT"/>
              </a:rPr>
              <a:t>Felt unsettled, didn’t  trust </a:t>
            </a:r>
            <a:r>
              <a:rPr lang="en-US" sz="1600" dirty="0" err="1">
                <a:solidFill>
                  <a:srgbClr val="332C33"/>
                </a:solidFill>
                <a:latin typeface="Arial-BoldMT"/>
              </a:rPr>
              <a:t>carers</a:t>
            </a:r>
            <a:r>
              <a:rPr lang="en-US" sz="1600" dirty="0">
                <a:solidFill>
                  <a:srgbClr val="332C33"/>
                </a:solidFill>
                <a:latin typeface="Arial-BoldMT"/>
              </a:rPr>
              <a:t> or feel they noticed their feelings</a:t>
            </a:r>
          </a:p>
          <a:p>
            <a:pPr marL="285750" indent="-285750">
              <a:spcAft>
                <a:spcPts val="600"/>
              </a:spcAft>
              <a:buFont typeface="Arial" panose="020B0604020202020204" pitchFamily="34" charset="0"/>
              <a:buChar char="•"/>
            </a:pPr>
            <a:r>
              <a:rPr lang="en-US" sz="1600" dirty="0">
                <a:solidFill>
                  <a:srgbClr val="332C33"/>
                </a:solidFill>
                <a:latin typeface="Arial-BoldMT"/>
              </a:rPr>
              <a:t>Did not have good friend</a:t>
            </a:r>
            <a:endParaRPr lang="en-GB" sz="1600" dirty="0"/>
          </a:p>
        </p:txBody>
      </p:sp>
      <p:sp>
        <p:nvSpPr>
          <p:cNvPr id="14" name="Rectangle 13"/>
          <p:cNvSpPr/>
          <p:nvPr/>
        </p:nvSpPr>
        <p:spPr>
          <a:xfrm>
            <a:off x="7464152" y="3366074"/>
            <a:ext cx="4392488" cy="3262432"/>
          </a:xfrm>
          <a:prstGeom prst="rect">
            <a:avLst/>
          </a:prstGeom>
        </p:spPr>
        <p:txBody>
          <a:bodyPr wrap="square">
            <a:spAutoFit/>
          </a:bodyPr>
          <a:lstStyle/>
          <a:p>
            <a:pPr>
              <a:spcAft>
                <a:spcPts val="400"/>
              </a:spcAft>
            </a:pPr>
            <a:r>
              <a:rPr lang="en-GB" sz="1600" dirty="0">
                <a:solidFill>
                  <a:srgbClr val="332C33"/>
                </a:solidFill>
                <a:latin typeface="Arial-BoldMT"/>
              </a:rPr>
              <a:t>Associated with low well-being </a:t>
            </a:r>
          </a:p>
          <a:p>
            <a:pPr marL="285750" indent="-285750">
              <a:spcAft>
                <a:spcPts val="400"/>
              </a:spcAft>
              <a:buFont typeface="Arial" panose="020B0604020202020204" pitchFamily="34" charset="0"/>
              <a:buChar char="•"/>
            </a:pPr>
            <a:r>
              <a:rPr lang="en-GB" sz="1600" dirty="0">
                <a:solidFill>
                  <a:srgbClr val="332C33"/>
                </a:solidFill>
                <a:latin typeface="Arial-BoldMT"/>
              </a:rPr>
              <a:t>Unhappy with appearance</a:t>
            </a:r>
          </a:p>
          <a:p>
            <a:pPr marL="285750" indent="-285750">
              <a:spcAft>
                <a:spcPts val="400"/>
              </a:spcAft>
              <a:buFont typeface="Arial" panose="020B0604020202020204" pitchFamily="34" charset="0"/>
              <a:buChar char="•"/>
            </a:pPr>
            <a:r>
              <a:rPr lang="en-US" sz="1600" dirty="0">
                <a:solidFill>
                  <a:srgbClr val="332C33"/>
                </a:solidFill>
                <a:latin typeface="Arial-BoldMT"/>
              </a:rPr>
              <a:t>Not given opportunity to be trusted</a:t>
            </a:r>
          </a:p>
          <a:p>
            <a:pPr marL="285750" indent="-285750">
              <a:spcAft>
                <a:spcPts val="400"/>
              </a:spcAft>
              <a:buFont typeface="Arial" panose="020B0604020202020204" pitchFamily="34" charset="0"/>
              <a:buChar char="•"/>
            </a:pPr>
            <a:r>
              <a:rPr lang="en-US" sz="1600" dirty="0">
                <a:solidFill>
                  <a:srgbClr val="332C33"/>
                </a:solidFill>
                <a:latin typeface="Arial-BoldMT"/>
              </a:rPr>
              <a:t>Not like bedrooms or feel safe in placements</a:t>
            </a:r>
          </a:p>
          <a:p>
            <a:pPr marL="285750" indent="-285750">
              <a:spcAft>
                <a:spcPts val="400"/>
              </a:spcAft>
              <a:buFont typeface="Arial" panose="020B0604020202020204" pitchFamily="34" charset="0"/>
              <a:buChar char="•"/>
            </a:pPr>
            <a:r>
              <a:rPr lang="en-US" sz="1600" dirty="0">
                <a:solidFill>
                  <a:srgbClr val="332C33"/>
                </a:solidFill>
                <a:latin typeface="Arial-BoldMT"/>
              </a:rPr>
              <a:t>Not have a trusted adult</a:t>
            </a:r>
          </a:p>
          <a:p>
            <a:pPr marL="285750" indent="-285750">
              <a:spcAft>
                <a:spcPts val="400"/>
              </a:spcAft>
              <a:buFont typeface="Arial" panose="020B0604020202020204" pitchFamily="34" charset="0"/>
              <a:buChar char="•"/>
            </a:pPr>
            <a:r>
              <a:rPr lang="en-US" sz="1600" dirty="0">
                <a:solidFill>
                  <a:srgbClr val="332C33"/>
                </a:solidFill>
                <a:latin typeface="Arial-BoldMT"/>
              </a:rPr>
              <a:t>Not feel included in decision making</a:t>
            </a:r>
          </a:p>
          <a:p>
            <a:pPr marL="285750" indent="-285750">
              <a:spcAft>
                <a:spcPts val="400"/>
              </a:spcAft>
              <a:buFont typeface="Arial" panose="020B0604020202020204" pitchFamily="34" charset="0"/>
              <a:buChar char="•"/>
            </a:pPr>
            <a:r>
              <a:rPr lang="en-US" sz="1600" dirty="0">
                <a:solidFill>
                  <a:srgbClr val="332C33"/>
                </a:solidFill>
                <a:latin typeface="Arial-BoldMT"/>
              </a:rPr>
              <a:t>Not like school</a:t>
            </a:r>
          </a:p>
          <a:p>
            <a:pPr marL="285750" indent="-285750">
              <a:spcAft>
                <a:spcPts val="400"/>
              </a:spcAft>
              <a:buFont typeface="Arial" panose="020B0604020202020204" pitchFamily="34" charset="0"/>
              <a:buChar char="•"/>
            </a:pPr>
            <a:r>
              <a:rPr lang="en-US" sz="1600" dirty="0">
                <a:solidFill>
                  <a:srgbClr val="332C33"/>
                </a:solidFill>
                <a:latin typeface="Arial-BoldMT"/>
              </a:rPr>
              <a:t>Afraid of going to school due to bullying</a:t>
            </a:r>
          </a:p>
          <a:p>
            <a:pPr marL="285750" indent="-285750">
              <a:spcAft>
                <a:spcPts val="400"/>
              </a:spcAft>
              <a:buFont typeface="Arial" panose="020B0604020202020204" pitchFamily="34" charset="0"/>
              <a:buChar char="•"/>
            </a:pPr>
            <a:r>
              <a:rPr lang="en-US" sz="1600" dirty="0">
                <a:solidFill>
                  <a:srgbClr val="332C33"/>
                </a:solidFill>
                <a:latin typeface="Arial-BoldMT"/>
              </a:rPr>
              <a:t>Not taught life skills</a:t>
            </a:r>
          </a:p>
          <a:p>
            <a:pPr marL="285750" indent="-285750">
              <a:spcAft>
                <a:spcPts val="400"/>
              </a:spcAft>
              <a:buFont typeface="Arial" panose="020B0604020202020204" pitchFamily="34" charset="0"/>
              <a:buChar char="•"/>
            </a:pPr>
            <a:endParaRPr lang="en-GB" sz="1600" dirty="0"/>
          </a:p>
        </p:txBody>
      </p:sp>
      <p:sp>
        <p:nvSpPr>
          <p:cNvPr id="2" name="Rectangle 1"/>
          <p:cNvSpPr/>
          <p:nvPr/>
        </p:nvSpPr>
        <p:spPr>
          <a:xfrm>
            <a:off x="5951984" y="4509120"/>
            <a:ext cx="1224136" cy="288032"/>
          </a:xfrm>
          <a:prstGeom prst="rect">
            <a:avLst/>
          </a:prstGeom>
          <a:solidFill>
            <a:schemeClr val="accent6">
              <a:alpha val="3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866170" y="4609953"/>
            <a:ext cx="471507" cy="288032"/>
          </a:xfrm>
          <a:prstGeom prst="rect">
            <a:avLst/>
          </a:prstGeom>
          <a:solidFill>
            <a:schemeClr val="accent6">
              <a:alpha val="3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991545" y="3717032"/>
            <a:ext cx="2487731" cy="504056"/>
          </a:xfrm>
          <a:prstGeom prst="rect">
            <a:avLst/>
          </a:prstGeom>
          <a:solidFill>
            <a:srgbClr val="C4D600">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861615" y="5155709"/>
            <a:ext cx="1983675" cy="504056"/>
          </a:xfrm>
          <a:prstGeom prst="rect">
            <a:avLst/>
          </a:prstGeom>
          <a:solidFill>
            <a:srgbClr val="C4D600">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768009" y="4811185"/>
            <a:ext cx="3440559" cy="344524"/>
          </a:xfrm>
          <a:prstGeom prst="rect">
            <a:avLst/>
          </a:prstGeom>
          <a:solidFill>
            <a:srgbClr val="C4D600">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9" name="Rectangle 18"/>
          <p:cNvSpPr/>
          <p:nvPr/>
        </p:nvSpPr>
        <p:spPr>
          <a:xfrm>
            <a:off x="5621153" y="3933056"/>
            <a:ext cx="1410951" cy="288032"/>
          </a:xfrm>
          <a:prstGeom prst="rect">
            <a:avLst/>
          </a:prstGeom>
          <a:solidFill>
            <a:schemeClr val="accent5">
              <a:alpha val="3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850512" y="3933056"/>
            <a:ext cx="3070024" cy="583082"/>
          </a:xfrm>
          <a:prstGeom prst="rect">
            <a:avLst/>
          </a:prstGeom>
          <a:solidFill>
            <a:schemeClr val="accent5">
              <a:alpha val="3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832304" y="4523152"/>
            <a:ext cx="1224136" cy="288032"/>
          </a:xfrm>
          <a:prstGeom prst="rect">
            <a:avLst/>
          </a:prstGeom>
          <a:solidFill>
            <a:schemeClr val="accent6">
              <a:alpha val="3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285449" y="4653136"/>
            <a:ext cx="937026" cy="221720"/>
          </a:xfrm>
          <a:prstGeom prst="rect">
            <a:avLst/>
          </a:prstGeom>
          <a:solidFill>
            <a:schemeClr val="accent5">
              <a:alpha val="3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117918" y="5407737"/>
            <a:ext cx="1162378" cy="272423"/>
          </a:xfrm>
          <a:prstGeom prst="rect">
            <a:avLst/>
          </a:prstGeom>
          <a:solidFill>
            <a:schemeClr val="tx2">
              <a:lumMod val="60000"/>
              <a:lumOff val="40000"/>
              <a:alpha val="3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951984" y="5718195"/>
            <a:ext cx="1162378" cy="272423"/>
          </a:xfrm>
          <a:prstGeom prst="rect">
            <a:avLst/>
          </a:prstGeom>
          <a:solidFill>
            <a:schemeClr val="tx2">
              <a:lumMod val="60000"/>
              <a:lumOff val="40000"/>
              <a:alpha val="3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934883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V:\London and South East\Policy &amp; Practice Development\Bright Spots Project\External Communications\Icons &amp; Graphics\10,000 voices\WMLG - Care leaver report 2020\QUOTES-Summary\p16-Quo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551" y="1378472"/>
            <a:ext cx="3513869"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7"/>
          <p:cNvSpPr txBox="1">
            <a:spLocks/>
          </p:cNvSpPr>
          <p:nvPr/>
        </p:nvSpPr>
        <p:spPr>
          <a:xfrm>
            <a:off x="479377" y="382420"/>
            <a:ext cx="6032184" cy="23324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There was a steep decline in well-being when young people left care. </a:t>
            </a:r>
          </a:p>
          <a:p>
            <a:pPr marL="0" indent="0">
              <a:buNone/>
            </a:pPr>
            <a:endParaRPr lang="en-US" sz="1100" dirty="0"/>
          </a:p>
        </p:txBody>
      </p:sp>
      <p:pic>
        <p:nvPicPr>
          <p:cNvPr id="7" name="Picture 6" descr="V:\London and South East\Policy &amp; Practice Development\Bright Spots Project\External Communications\Icons &amp; Graphics\10,000 voices\WMLG - Care leaver report 2020\INFOGRAPHICS-Summary\Figure4-WMLG-Comparative-Well-Being.png"/>
          <p:cNvPicPr>
            <a:picLocks noChangeAspect="1" noChangeArrowheads="1"/>
          </p:cNvPicPr>
          <p:nvPr/>
        </p:nvPicPr>
        <p:blipFill rotWithShape="1">
          <a:blip r:embed="rId4">
            <a:extLst>
              <a:ext uri="{28A0092B-C50C-407E-A947-70E740481C1C}">
                <a14:useLocalDpi xmlns:a14="http://schemas.microsoft.com/office/drawing/2010/main" val="0"/>
              </a:ext>
            </a:extLst>
          </a:blip>
          <a:srcRect l="6428" t="7582" r="50000" b="75111"/>
          <a:stretch/>
        </p:blipFill>
        <p:spPr bwMode="auto">
          <a:xfrm>
            <a:off x="6961275" y="216809"/>
            <a:ext cx="3956167" cy="23233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V:\London and South East\Policy &amp; Practice Development\Bright Spots Project\External Communications\Icons &amp; Graphics\10,000 voices\WMLG - Care leaver report 2020\INFOGRAPHICS-Summary\Figure4-WMLG-Comparative-Well-Being.png"/>
          <p:cNvPicPr>
            <a:picLocks noChangeAspect="1" noChangeArrowheads="1"/>
          </p:cNvPicPr>
          <p:nvPr/>
        </p:nvPicPr>
        <p:blipFill rotWithShape="1">
          <a:blip r:embed="rId4">
            <a:extLst>
              <a:ext uri="{28A0092B-C50C-407E-A947-70E740481C1C}">
                <a14:useLocalDpi xmlns:a14="http://schemas.microsoft.com/office/drawing/2010/main" val="0"/>
              </a:ext>
            </a:extLst>
          </a:blip>
          <a:srcRect t="79410" r="50695" b="3283"/>
          <a:stretch/>
        </p:blipFill>
        <p:spPr bwMode="auto">
          <a:xfrm>
            <a:off x="6176051" y="2246511"/>
            <a:ext cx="4741391" cy="24606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London and South East\Policy &amp; Practice Development\Bright Spots Project\External Communications\Icons &amp; Graphics\10,000 voices\WMLG - Care leaver report 2020\INFOGRAPHICS-Summary\Figure4-WMLG-Comparative-Well-Being.png"/>
          <p:cNvPicPr>
            <a:picLocks noChangeAspect="1" noChangeArrowheads="1"/>
          </p:cNvPicPr>
          <p:nvPr/>
        </p:nvPicPr>
        <p:blipFill rotWithShape="1">
          <a:blip r:embed="rId4">
            <a:extLst>
              <a:ext uri="{28A0092B-C50C-407E-A947-70E740481C1C}">
                <a14:useLocalDpi xmlns:a14="http://schemas.microsoft.com/office/drawing/2010/main" val="0"/>
              </a:ext>
            </a:extLst>
          </a:blip>
          <a:srcRect l="51164" t="79410" b="3283"/>
          <a:stretch/>
        </p:blipFill>
        <p:spPr bwMode="auto">
          <a:xfrm>
            <a:off x="6944352" y="4276213"/>
            <a:ext cx="4696264" cy="246067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7"/>
          <p:cNvSpPr txBox="1">
            <a:spLocks/>
          </p:cNvSpPr>
          <p:nvPr/>
        </p:nvSpPr>
        <p:spPr>
          <a:xfrm>
            <a:off x="479377" y="5253888"/>
            <a:ext cx="6032184" cy="8783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100" dirty="0"/>
          </a:p>
          <a:p>
            <a:pPr marL="0" indent="0">
              <a:buNone/>
            </a:pPr>
            <a:r>
              <a:rPr lang="en-US" sz="1800" dirty="0"/>
              <a:t>We found that compared with children in care a higher percentage of care leavers felt unhappy, unsafe and unsettled where they lived. </a:t>
            </a:r>
            <a:endParaRPr lang="en-GB" sz="1800" dirty="0"/>
          </a:p>
        </p:txBody>
      </p:sp>
    </p:spTree>
    <p:custDataLst>
      <p:tags r:id="rId1"/>
    </p:custDataLst>
    <p:extLst>
      <p:ext uri="{BB962C8B-B14F-4D97-AF65-F5344CB8AC3E}">
        <p14:creationId xmlns:p14="http://schemas.microsoft.com/office/powerpoint/2010/main" val="23107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London and South East\Policy &amp; Practice Development\Bright Spots Project\External Communications\Icons &amp; Graphics\10,000 voices\WMLG - Care leaver report 2020\QUOTES-Summary\p8-Quo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708" y="1046744"/>
            <a:ext cx="5256584" cy="54856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1FDF83EC-B5DF-43CB-B8CE-F30364C43C01}"/>
              </a:ext>
            </a:extLst>
          </p:cNvPr>
          <p:cNvSpPr txBox="1">
            <a:spLocks/>
          </p:cNvSpPr>
          <p:nvPr/>
        </p:nvSpPr>
        <p:spPr>
          <a:xfrm>
            <a:off x="191344" y="-171400"/>
            <a:ext cx="12457384" cy="1317605"/>
          </a:xfrm>
          <a:prstGeom prst="rect">
            <a:avLst/>
          </a:prstGeom>
          <a:noFill/>
          <a:ln w="25400" cap="flat" cmpd="sng" algn="ctr">
            <a:noFill/>
            <a:prstDash val="solid"/>
          </a:ln>
          <a:effectLst/>
        </p:spPr>
        <p:txBody>
          <a:bodyPr vert="horz" lIns="91440" tIns="45720" rIns="91440" bIns="45720" rtlCol="0" anchor="ctr">
            <a:normAutofit/>
          </a:bodyPr>
          <a:lstStyle>
            <a:lvl1pPr marL="144000" algn="l" defTabSz="914400" rtl="0" eaLnBrk="1" latinLnBrk="0" hangingPunct="1">
              <a:spcBef>
                <a:spcPct val="0"/>
              </a:spcBef>
              <a:buNone/>
              <a:defRPr sz="36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defRPr/>
            </a:pPr>
            <a:r>
              <a:rPr lang="en-GB" dirty="0">
                <a:solidFill>
                  <a:srgbClr val="671E75"/>
                </a:solidFill>
              </a:rPr>
              <a:t>Children and young people as ‘experts’ in their lives</a:t>
            </a:r>
          </a:p>
        </p:txBody>
      </p:sp>
    </p:spTree>
    <p:custDataLst>
      <p:tags r:id="rId1"/>
    </p:custDataLst>
    <p:extLst>
      <p:ext uri="{BB962C8B-B14F-4D97-AF65-F5344CB8AC3E}">
        <p14:creationId xmlns:p14="http://schemas.microsoft.com/office/powerpoint/2010/main" val="32671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981200" y="3531802"/>
            <a:ext cx="2487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altLang="en-US" sz="1200">
                <a:solidFill>
                  <a:srgbClr val="000000"/>
                </a:solidFill>
                <a:latin typeface="Arial" pitchFamily="34" charset="0"/>
                <a:ea typeface="Calibri" pitchFamily="34" charset="0"/>
                <a:cs typeface="Arial" pitchFamily="34" charset="0"/>
              </a:rPr>
              <a:t> </a:t>
            </a:r>
            <a:r>
              <a:rPr lang="en-GB" altLang="en-US" sz="600">
                <a:latin typeface="Arial" pitchFamily="34" charset="0"/>
                <a:cs typeface="Arial" pitchFamily="34" charset="0"/>
              </a:rPr>
              <a:t> </a:t>
            </a:r>
            <a:endParaRPr lang="en-GB" altLang="en-US">
              <a:latin typeface="Arial" pitchFamily="34" charset="0"/>
              <a:cs typeface="Arial" pitchFamily="34" charset="0"/>
            </a:endParaRPr>
          </a:p>
        </p:txBody>
      </p:sp>
      <p:pic>
        <p:nvPicPr>
          <p:cNvPr id="6147" name="Picture 3" descr="V:\London and South East\Policy &amp; Practice Development\Bright Spots Project\External Communications\Icons &amp; Graphics\10,000 voices\WMLG - Care leaver report 2020\INFOGRAPHICS-Summary\Figure3-WMLG-Comparative-Well-Be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10242" r="25851" b="62298"/>
          <a:stretch/>
        </p:blipFill>
        <p:spPr bwMode="auto">
          <a:xfrm>
            <a:off x="8400257" y="3396812"/>
            <a:ext cx="1944215" cy="2392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6449" y="421256"/>
            <a:ext cx="3262063" cy="341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V:\London and South East\Policy &amp; Practice Development\Bright Spots Project\External Communications\Icons &amp; Graphics\10,000 voices\WMLG - Care leaver report 2020\INFOGRAPHICS-Summary\Figure3-WMLG-Comparative-Well-Be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08" r="74255" b="62298"/>
          <a:stretch/>
        </p:blipFill>
        <p:spPr bwMode="auto">
          <a:xfrm>
            <a:off x="5807968" y="955926"/>
            <a:ext cx="2189044" cy="25759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V:\London and South East\Policy &amp; Practice Development\Bright Spots Project\External Communications\Icons &amp; Graphics\10,000 voices\WMLG - Care leaver report 2020\INFOGRAPHICS-Summary\Figure3-WMLG-Comparative-Well-Be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9948"/>
          <a:stretch/>
        </p:blipFill>
        <p:spPr bwMode="auto">
          <a:xfrm>
            <a:off x="5905090" y="568235"/>
            <a:ext cx="4379309" cy="47640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7"/>
          <p:cNvSpPr>
            <a:spLocks noGrp="1"/>
          </p:cNvSpPr>
          <p:nvPr>
            <p:ph idx="4294967295"/>
          </p:nvPr>
        </p:nvSpPr>
        <p:spPr>
          <a:xfrm>
            <a:off x="695400" y="4120629"/>
            <a:ext cx="4062603" cy="749300"/>
          </a:xfrm>
        </p:spPr>
        <p:txBody>
          <a:bodyPr>
            <a:noAutofit/>
          </a:bodyPr>
          <a:lstStyle/>
          <a:p>
            <a:pPr marL="0" indent="0">
              <a:buNone/>
            </a:pPr>
            <a:r>
              <a:rPr lang="en-US" sz="2000" b="1" dirty="0"/>
              <a:t>Care leavers did worse than the general population on a range of measures.</a:t>
            </a:r>
            <a:endParaRPr lang="en-GB" sz="2000" dirty="0"/>
          </a:p>
        </p:txBody>
      </p:sp>
      <p:pic>
        <p:nvPicPr>
          <p:cNvPr id="11" name="Picture 10" descr="V:\London and South East\Policy &amp; Practice Development\Bright Spots Project\External Communications\Icons &amp; Graphics\10,000 voices\WMLG - Care leaver report 2020\INFOGRAPHICS-Summary\Figure3-WMLG-Comparative-Well-Be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979" r="73907" b="32039"/>
          <a:stretch/>
        </p:blipFill>
        <p:spPr bwMode="auto">
          <a:xfrm>
            <a:off x="8082372" y="856312"/>
            <a:ext cx="2189045" cy="2540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V:\London and South East\Policy &amp; Practice Development\Bright Spots Project\External Communications\Icons &amp; Graphics\10,000 voices\WMLG - Care leaver report 2020\INFOGRAPHICS-Summary\Figure3-WMLG-Comparative-Well-Bein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410" t="39979" b="32039"/>
          <a:stretch/>
        </p:blipFill>
        <p:spPr bwMode="auto">
          <a:xfrm>
            <a:off x="4943872" y="3284984"/>
            <a:ext cx="3724106" cy="2420593"/>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7"/>
          <p:cNvSpPr txBox="1">
            <a:spLocks/>
          </p:cNvSpPr>
          <p:nvPr/>
        </p:nvSpPr>
        <p:spPr>
          <a:xfrm>
            <a:off x="695400" y="5898118"/>
            <a:ext cx="10801200" cy="749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For example, more care leavers had higher anxiety, lower life satisfaction, felt lonely and were less likely to have trusted supportive people in their lives</a:t>
            </a:r>
            <a:endParaRPr lang="en-GB" sz="2000" dirty="0"/>
          </a:p>
        </p:txBody>
      </p:sp>
    </p:spTree>
    <p:custDataLst>
      <p:tags r:id="rId1"/>
    </p:custDataLst>
    <p:extLst>
      <p:ext uri="{BB962C8B-B14F-4D97-AF65-F5344CB8AC3E}">
        <p14:creationId xmlns:p14="http://schemas.microsoft.com/office/powerpoint/2010/main" val="2573008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nvSpPr>
        <p:spPr>
          <a:xfrm>
            <a:off x="479377" y="382420"/>
            <a:ext cx="6476691" cy="23324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Care leavers who reported that they had a disability or long-term health problem were particularly vulnerable. </a:t>
            </a:r>
            <a:endParaRPr lang="en-GB" sz="2000" dirty="0"/>
          </a:p>
        </p:txBody>
      </p:sp>
      <p:pic>
        <p:nvPicPr>
          <p:cNvPr id="10" name="Picture 1" descr="V:\London and South East\Policy &amp; Practice Development\Bright Spots Project\External Communications\Icons &amp; Graphics\10,000 voices\WMLG - Care leaver report 2020\QUOTES-Summary\p18-Quot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595" y="548680"/>
            <a:ext cx="4343261" cy="46423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V:\London and South East\Policy &amp; Practice Development\Bright Spots Project\External Communications\Icons &amp; Graphics\10,000 voices\WMLG - Care leaver report 2020\INFOGRAPHICS-Summary\Care-leavers-report-disability-health-probl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92" y="3283063"/>
            <a:ext cx="6653188" cy="31558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7"/>
          <p:cNvSpPr txBox="1">
            <a:spLocks/>
          </p:cNvSpPr>
          <p:nvPr/>
        </p:nvSpPr>
        <p:spPr>
          <a:xfrm>
            <a:off x="479377" y="1700809"/>
            <a:ext cx="6326568" cy="165235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They had lower well-being and were lonelier and less likely to have goals and plans for the future. Compared with other care leavers fewer felt safe and settled where they lived and more struggled financially.</a:t>
            </a:r>
            <a:endParaRPr lang="en-GB" sz="1800" dirty="0"/>
          </a:p>
        </p:txBody>
      </p:sp>
    </p:spTree>
    <p:custDataLst>
      <p:tags r:id="rId1"/>
    </p:custDataLst>
    <p:extLst>
      <p:ext uri="{BB962C8B-B14F-4D97-AF65-F5344CB8AC3E}">
        <p14:creationId xmlns:p14="http://schemas.microsoft.com/office/powerpoint/2010/main" val="1302317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44" r="2227" b="1532"/>
          <a:stretch/>
        </p:blipFill>
        <p:spPr bwMode="auto">
          <a:xfrm>
            <a:off x="3575720" y="450114"/>
            <a:ext cx="8261042" cy="639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7"/>
          <p:cNvSpPr txBox="1">
            <a:spLocks/>
          </p:cNvSpPr>
          <p:nvPr/>
        </p:nvSpPr>
        <p:spPr>
          <a:xfrm>
            <a:off x="4871864" y="625409"/>
            <a:ext cx="4630046" cy="10860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t>Our analysis identified the factors associated with high and low well-being.</a:t>
            </a:r>
            <a:r>
              <a:rPr lang="en-GB" sz="1800" b="1" dirty="0"/>
              <a:t> </a:t>
            </a:r>
            <a:endParaRPr lang="en-GB" sz="1800" dirty="0"/>
          </a:p>
        </p:txBody>
      </p:sp>
      <p:pic>
        <p:nvPicPr>
          <p:cNvPr id="5" name="Picture 1" descr="V:\London and South East\Policy &amp; Practice Development\Bright Spots Project\External Communications\Icons &amp; Graphics\10,000 voices\WMLG - Care leaver report 2020\INFOGRAPHICS-Summary\Low-well-being-care-leavers-grey+yell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82" y="2177568"/>
            <a:ext cx="3177490" cy="162864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7"/>
          <p:cNvSpPr txBox="1">
            <a:spLocks/>
          </p:cNvSpPr>
          <p:nvPr/>
        </p:nvSpPr>
        <p:spPr>
          <a:xfrm>
            <a:off x="398230" y="299678"/>
            <a:ext cx="3177490" cy="20941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t>Overall, although a majority of care leavers had moderate to high well-being 30% had low well-being. </a:t>
            </a:r>
          </a:p>
        </p:txBody>
      </p:sp>
    </p:spTree>
    <p:custDataLst>
      <p:tags r:id="rId1"/>
    </p:custDataLst>
    <p:extLst>
      <p:ext uri="{BB962C8B-B14F-4D97-AF65-F5344CB8AC3E}">
        <p14:creationId xmlns:p14="http://schemas.microsoft.com/office/powerpoint/2010/main" val="1302317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548" y="473668"/>
            <a:ext cx="10657184" cy="1143000"/>
          </a:xfrm>
        </p:spPr>
        <p:txBody>
          <a:bodyPr>
            <a:normAutofit fontScale="90000"/>
          </a:bodyPr>
          <a:lstStyle/>
          <a:p>
            <a:pPr algn="ctr"/>
            <a:r>
              <a:rPr lang="en-US" dirty="0"/>
              <a:t>Shift in emphasis onto children and young people’s priorities</a:t>
            </a:r>
            <a:endParaRPr lang="en-GB" dirty="0"/>
          </a:p>
        </p:txBody>
      </p:sp>
      <p:sp>
        <p:nvSpPr>
          <p:cNvPr id="4" name="Content Placeholder 7"/>
          <p:cNvSpPr txBox="1">
            <a:spLocks/>
          </p:cNvSpPr>
          <p:nvPr/>
        </p:nvSpPr>
        <p:spPr>
          <a:xfrm>
            <a:off x="1415480" y="1831120"/>
            <a:ext cx="4568893" cy="239441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400"/>
              </a:spcBef>
            </a:pPr>
            <a:endParaRPr lang="en-GB" sz="2000" dirty="0"/>
          </a:p>
        </p:txBody>
      </p:sp>
      <p:grpSp>
        <p:nvGrpSpPr>
          <p:cNvPr id="5" name="Group 4"/>
          <p:cNvGrpSpPr/>
          <p:nvPr/>
        </p:nvGrpSpPr>
        <p:grpSpPr>
          <a:xfrm>
            <a:off x="6486915" y="1844824"/>
            <a:ext cx="3360019" cy="3312368"/>
            <a:chOff x="712080" y="2231794"/>
            <a:chExt cx="3360019" cy="3312368"/>
          </a:xfrm>
        </p:grpSpPr>
        <p:sp>
          <p:nvSpPr>
            <p:cNvPr id="8" name="Oval 7"/>
            <p:cNvSpPr/>
            <p:nvPr/>
          </p:nvSpPr>
          <p:spPr>
            <a:xfrm>
              <a:off x="712080" y="2231794"/>
              <a:ext cx="3360019" cy="33123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4D600"/>
                </a:solidFill>
              </a:endParaRPr>
            </a:p>
          </p:txBody>
        </p:sp>
        <p:sp>
          <p:nvSpPr>
            <p:cNvPr id="7" name="Rectangle 6"/>
            <p:cNvSpPr/>
            <p:nvPr/>
          </p:nvSpPr>
          <p:spPr>
            <a:xfrm>
              <a:off x="1132668" y="2918482"/>
              <a:ext cx="2518841" cy="2308324"/>
            </a:xfrm>
            <a:prstGeom prst="rect">
              <a:avLst/>
            </a:prstGeom>
          </p:spPr>
          <p:txBody>
            <a:bodyPr wrap="square">
              <a:spAutoFit/>
            </a:bodyPr>
            <a:lstStyle/>
            <a:p>
              <a:pPr algn="ctr"/>
              <a:r>
                <a:rPr lang="en-GB" sz="2400" b="1" i="1" dirty="0">
                  <a:solidFill>
                    <a:srgbClr val="6B2F75"/>
                  </a:solidFill>
                  <a:latin typeface="Arial" panose="020B0604020202020204" pitchFamily="34" charset="0"/>
                  <a:ea typeface="Calibri"/>
                  <a:cs typeface="Arial" panose="020B0604020202020204" pitchFamily="34" charset="0"/>
                </a:rPr>
                <a:t>Do children in care and care leavers feel that their lives improved as a result? </a:t>
              </a:r>
            </a:p>
          </p:txBody>
        </p:sp>
      </p:grpSp>
      <p:grpSp>
        <p:nvGrpSpPr>
          <p:cNvPr id="9" name="Group 8"/>
          <p:cNvGrpSpPr/>
          <p:nvPr/>
        </p:nvGrpSpPr>
        <p:grpSpPr>
          <a:xfrm>
            <a:off x="2279576" y="1844824"/>
            <a:ext cx="3360019" cy="3312368"/>
            <a:chOff x="712080" y="2231794"/>
            <a:chExt cx="3360019" cy="3312368"/>
          </a:xfrm>
        </p:grpSpPr>
        <p:sp>
          <p:nvSpPr>
            <p:cNvPr id="10" name="Oval 9"/>
            <p:cNvSpPr/>
            <p:nvPr/>
          </p:nvSpPr>
          <p:spPr>
            <a:xfrm>
              <a:off x="712080" y="2231794"/>
              <a:ext cx="3360019" cy="33123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4D600"/>
                </a:solidFill>
              </a:endParaRPr>
            </a:p>
          </p:txBody>
        </p:sp>
        <p:sp>
          <p:nvSpPr>
            <p:cNvPr id="11" name="Rectangle 10"/>
            <p:cNvSpPr/>
            <p:nvPr/>
          </p:nvSpPr>
          <p:spPr>
            <a:xfrm>
              <a:off x="1132668" y="2733816"/>
              <a:ext cx="2518841" cy="2308324"/>
            </a:xfrm>
            <a:prstGeom prst="rect">
              <a:avLst/>
            </a:prstGeom>
          </p:spPr>
          <p:txBody>
            <a:bodyPr wrap="square">
              <a:spAutoFit/>
            </a:bodyPr>
            <a:lstStyle/>
            <a:p>
              <a:pPr algn="ctr"/>
              <a:r>
                <a:rPr lang="en-GB" sz="2400" b="1" i="1" dirty="0">
                  <a:solidFill>
                    <a:srgbClr val="6B2F75"/>
                  </a:solidFill>
                  <a:latin typeface="Arial" panose="020B0604020202020204" pitchFamily="34" charset="0"/>
                  <a:ea typeface="Calibri"/>
                  <a:cs typeface="Arial" panose="020B0604020202020204" pitchFamily="34" charset="0"/>
                </a:rPr>
                <a:t>Are services focusing on what children and young people say is important? </a:t>
              </a:r>
            </a:p>
          </p:txBody>
        </p:sp>
      </p:grpSp>
    </p:spTree>
    <p:custDataLst>
      <p:tags r:id="rId1"/>
    </p:custDataLst>
    <p:extLst>
      <p:ext uri="{BB962C8B-B14F-4D97-AF65-F5344CB8AC3E}">
        <p14:creationId xmlns:p14="http://schemas.microsoft.com/office/powerpoint/2010/main" val="1721575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16213" y="-5891196"/>
            <a:ext cx="9059272" cy="8640960"/>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1723483" y="1614918"/>
            <a:ext cx="5590429" cy="1007770"/>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Arial" pitchFamily="34" charset="0"/>
                <a:cs typeface="Arial" pitchFamily="34" charset="0"/>
              </a:rPr>
              <a:t>Why? </a:t>
            </a:r>
            <a:r>
              <a:rPr lang="en-GB" dirty="0">
                <a:solidFill>
                  <a:schemeClr val="tx1"/>
                </a:solidFill>
                <a:latin typeface="Arial" pitchFamily="34" charset="0"/>
                <a:cs typeface="Arial" pitchFamily="34" charset="0"/>
              </a:rPr>
              <a:t>Access to nature + hobbies &amp; activities can reduce stress &amp; improve well-being; gardening beneficial for mental health.  </a:t>
            </a:r>
          </a:p>
        </p:txBody>
      </p:sp>
      <p:sp>
        <p:nvSpPr>
          <p:cNvPr id="11" name="Rounded Rectangle 10"/>
          <p:cNvSpPr/>
          <p:nvPr/>
        </p:nvSpPr>
        <p:spPr>
          <a:xfrm>
            <a:off x="1723482" y="2771578"/>
            <a:ext cx="5590429" cy="2297759"/>
          </a:xfrm>
          <a:prstGeom prst="roundRect">
            <a:avLst>
              <a:gd name="adj" fmla="val 8202"/>
            </a:avLst>
          </a:prstGeom>
          <a:solidFill>
            <a:srgbClr val="C4D6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alt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What? </a:t>
            </a:r>
          </a:p>
          <a:p>
            <a:pPr marL="171450" indent="-171450">
              <a:spcAft>
                <a:spcPts val="600"/>
              </a:spcAft>
              <a:buFont typeface="Arial" panose="020B0604020202020204" pitchFamily="34" charset="0"/>
              <a:buChar char="•"/>
            </a:pPr>
            <a:r>
              <a:rPr lang="en-US" alt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Can be used by all children in care &amp; care leavers</a:t>
            </a:r>
          </a:p>
          <a:p>
            <a:pPr marL="171450" indent="-171450">
              <a:spcAft>
                <a:spcPts val="600"/>
              </a:spcAft>
              <a:buFont typeface="Arial" panose="020B0604020202020204" pitchFamily="34" charset="0"/>
              <a:buChar char="•"/>
            </a:pPr>
            <a:r>
              <a:rPr lang="en-US" alt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Rent free, materials &amp; plants raised through community fundraising</a:t>
            </a:r>
          </a:p>
          <a:p>
            <a:pPr marL="171450" indent="-171450">
              <a:spcAft>
                <a:spcPts val="600"/>
              </a:spcAft>
              <a:buFont typeface="Arial" panose="020B0604020202020204" pitchFamily="34" charset="0"/>
              <a:buChar char="•"/>
            </a:pPr>
            <a:r>
              <a:rPr lang="en-US" alt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LA offers award in Horticulture</a:t>
            </a:r>
          </a:p>
          <a:p>
            <a:pPr marL="171450" indent="-171450">
              <a:spcAft>
                <a:spcPts val="600"/>
              </a:spcAft>
              <a:buFont typeface="Arial" panose="020B0604020202020204" pitchFamily="34" charset="0"/>
              <a:buChar char="•"/>
            </a:pPr>
            <a:r>
              <a:rPr lang="en-US" alt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Accessible: Raised beds for Wheelchairs. </a:t>
            </a:r>
            <a:endParaRPr lang="en-GB" altLang="en-US" dirty="0">
              <a:solidFill>
                <a:srgbClr val="222222"/>
              </a:solidFill>
              <a:latin typeface="Helvetica" panose="020B0604020202020204" pitchFamily="34" charset="0"/>
              <a:ea typeface="Times New Roman" panose="02020603050405020304" pitchFamily="18" charset="0"/>
              <a:cs typeface="Times New Roman" panose="02020603050405020304" pitchFamily="18" charset="0"/>
            </a:endParaRPr>
          </a:p>
          <a:p>
            <a:pPr lvl="0"/>
            <a:endParaRPr lang="en-US" sz="1200" dirty="0">
              <a:solidFill>
                <a:srgbClr val="222222"/>
              </a:solidFill>
              <a:latin typeface="Helvetica" panose="020B0604020202020204" pitchFamily="34" charset="0"/>
              <a:cs typeface="Times New Roman" panose="02020603050405020304" pitchFamily="18" charset="0"/>
            </a:endParaRPr>
          </a:p>
        </p:txBody>
      </p:sp>
      <p:sp>
        <p:nvSpPr>
          <p:cNvPr id="12" name="Rounded Rectangle 11"/>
          <p:cNvSpPr/>
          <p:nvPr/>
        </p:nvSpPr>
        <p:spPr>
          <a:xfrm>
            <a:off x="1747872" y="5196413"/>
            <a:ext cx="5569300" cy="1299967"/>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7" name="Rectangle 6"/>
          <p:cNvSpPr/>
          <p:nvPr/>
        </p:nvSpPr>
        <p:spPr>
          <a:xfrm>
            <a:off x="1772557" y="5196413"/>
            <a:ext cx="5541353" cy="1200329"/>
          </a:xfrm>
          <a:prstGeom prst="rect">
            <a:avLst/>
          </a:prstGeom>
        </p:spPr>
        <p:txBody>
          <a:bodyPr wrap="square">
            <a:spAutoFit/>
          </a:bodyPr>
          <a:lstStyle/>
          <a:p>
            <a:pPr>
              <a:defRPr/>
            </a:pPr>
            <a:r>
              <a:rPr lang="en-GB" b="1" dirty="0">
                <a:solidFill>
                  <a:schemeClr val="bg1"/>
                </a:solidFill>
                <a:latin typeface="Arial" panose="020B0604020202020204" pitchFamily="34" charset="0"/>
                <a:cs typeface="Arial" panose="020B0604020202020204" pitchFamily="34" charset="0"/>
              </a:rPr>
              <a:t>Impact: </a:t>
            </a: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GB" i="1" dirty="0">
                <a:solidFill>
                  <a:schemeClr val="bg1"/>
                </a:solidFill>
                <a:latin typeface="Arial" panose="020B0604020202020204" pitchFamily="34" charset="0"/>
                <a:ea typeface="Calibri" panose="020F0502020204030204" pitchFamily="34" charset="0"/>
                <a:cs typeface="Arial" panose="020B0604020202020204" pitchFamily="34" charset="0"/>
              </a:rPr>
              <a:t>It’s a place to go where you can socialise, you can learn. It’s a community allotment, so it offers young people the opportunity to meet other people and learn from them.”</a:t>
            </a:r>
            <a:r>
              <a:rPr lang="en-GB" dirty="0">
                <a:solidFill>
                  <a:schemeClr val="bg1"/>
                </a:solidFill>
                <a:latin typeface="Arial" panose="020B0604020202020204" pitchFamily="34" charset="0"/>
                <a:cs typeface="Arial" panose="020B0604020202020204" pitchFamily="34" charset="0"/>
              </a:rPr>
              <a:t> (Leaving care team leader) </a:t>
            </a:r>
            <a:r>
              <a:rPr lang="en-GB" b="1" dirty="0">
                <a:solidFill>
                  <a:schemeClr val="bg1"/>
                </a:solidFill>
                <a:latin typeface="Arial" panose="020B0604020202020204" pitchFamily="34" charset="0"/>
                <a:cs typeface="Arial" panose="020B0604020202020204" pitchFamily="34" charset="0"/>
              </a:rPr>
              <a:t> </a:t>
            </a:r>
          </a:p>
        </p:txBody>
      </p:sp>
      <p:sp>
        <p:nvSpPr>
          <p:cNvPr id="18" name="Rounded Rectangle 17"/>
          <p:cNvSpPr/>
          <p:nvPr/>
        </p:nvSpPr>
        <p:spPr>
          <a:xfrm>
            <a:off x="7487950" y="4688600"/>
            <a:ext cx="2915075" cy="1836745"/>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b="1" dirty="0">
                <a:solidFill>
                  <a:schemeClr val="tx1"/>
                </a:solidFill>
                <a:latin typeface="Arial" pitchFamily="34" charset="0"/>
                <a:cs typeface="Arial" pitchFamily="34" charset="0"/>
              </a:rPr>
              <a:t>Next?</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therapeutic  mental health group  </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‘shed project’ learn to make things from wood and pallets</a:t>
            </a:r>
          </a:p>
        </p:txBody>
      </p:sp>
      <p:sp>
        <p:nvSpPr>
          <p:cNvPr id="17" name="Rounded Rectangle 16"/>
          <p:cNvSpPr/>
          <p:nvPr/>
        </p:nvSpPr>
        <p:spPr>
          <a:xfrm>
            <a:off x="2979369" y="-740642"/>
            <a:ext cx="7878265" cy="29733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Arial" panose="020B0604020202020204" pitchFamily="34" charset="0"/>
                <a:cs typeface="Arial" panose="020B0604020202020204" pitchFamily="34" charset="0"/>
              </a:rPr>
              <a:t>Isle of Wight</a:t>
            </a:r>
          </a:p>
          <a:p>
            <a:r>
              <a:rPr lang="en-GB" sz="3400" b="1" dirty="0">
                <a:latin typeface="Arial" panose="020B0604020202020204" pitchFamily="34" charset="0"/>
                <a:cs typeface="Arial" panose="020B0604020202020204" pitchFamily="34" charset="0"/>
              </a:rPr>
              <a:t>Community allotment</a:t>
            </a:r>
          </a:p>
        </p:txBody>
      </p:sp>
      <p:sp>
        <p:nvSpPr>
          <p:cNvPr id="20" name="TextBox 19"/>
          <p:cNvSpPr txBox="1"/>
          <p:nvPr/>
        </p:nvSpPr>
        <p:spPr>
          <a:xfrm>
            <a:off x="-2969463" y="2420888"/>
            <a:ext cx="130035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June 2020</a:t>
            </a:r>
            <a:endParaRPr lang="en-GB" b="1"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4"/>
          <a:stretch>
            <a:fillRect/>
          </a:stretch>
        </p:blipFill>
        <p:spPr>
          <a:xfrm>
            <a:off x="1676401" y="99809"/>
            <a:ext cx="1298561" cy="1292464"/>
          </a:xfrm>
          <a:prstGeom prst="rect">
            <a:avLst/>
          </a:prstGeom>
        </p:spPr>
      </p:pic>
      <p:sp>
        <p:nvSpPr>
          <p:cNvPr id="23" name="Oval Callout 22">
            <a:extLst>
              <a:ext uri="{FF2B5EF4-FFF2-40B4-BE49-F238E27FC236}">
                <a16:creationId xmlns:a16="http://schemas.microsoft.com/office/drawing/2014/main" id="{2DBBD340-BEFD-2748-AAF9-F31F1C248B91}"/>
              </a:ext>
            </a:extLst>
          </p:cNvPr>
          <p:cNvSpPr/>
          <p:nvPr/>
        </p:nvSpPr>
        <p:spPr>
          <a:xfrm>
            <a:off x="7493294" y="2858490"/>
            <a:ext cx="2743448" cy="1591582"/>
          </a:xfrm>
          <a:prstGeom prst="wedgeEllipseCallout">
            <a:avLst>
              <a:gd name="adj1" fmla="val -46558"/>
              <a:gd name="adj2" fmla="val 56000"/>
            </a:avLst>
          </a:prstGeom>
          <a:solidFill>
            <a:schemeClr val="accent2">
              <a:lumMod val="40000"/>
              <a:lumOff val="60000"/>
            </a:schemeClr>
          </a:solidFill>
          <a:ln w="25400" cap="flat" cmpd="sng" algn="ctr">
            <a:noFill/>
            <a:prstDash val="solid"/>
          </a:ln>
          <a:effectLst/>
        </p:spPr>
        <p:txBody>
          <a:bodyPr rtlCol="0" anchor="ctr"/>
          <a:lstStyle/>
          <a:p>
            <a:endParaRPr lang="en-GB" sz="1400" i="1" dirty="0">
              <a:latin typeface="Arial" panose="020B0604020202020204" pitchFamily="34" charset="0"/>
              <a:cs typeface="Arial" panose="020B0604020202020204" pitchFamily="34" charset="0"/>
            </a:endParaRPr>
          </a:p>
        </p:txBody>
      </p:sp>
      <p:sp>
        <p:nvSpPr>
          <p:cNvPr id="24" name="Rectangle 23"/>
          <p:cNvSpPr/>
          <p:nvPr/>
        </p:nvSpPr>
        <p:spPr>
          <a:xfrm>
            <a:off x="7752184" y="3169508"/>
            <a:ext cx="2286000" cy="1077218"/>
          </a:xfrm>
          <a:prstGeom prst="rect">
            <a:avLst/>
          </a:prstGeom>
        </p:spPr>
        <p:txBody>
          <a:bodyPr>
            <a:spAutoFit/>
          </a:bodyPr>
          <a:lstStyle/>
          <a:p>
            <a:pPr algn="ctr">
              <a:defRPr/>
            </a:pPr>
            <a:r>
              <a:rPr lang="en-GB" sz="1400" dirty="0">
                <a:latin typeface="Arial" panose="020B0604020202020204" pitchFamily="34" charset="0"/>
                <a:ea typeface="Calibri" panose="020F0502020204030204" pitchFamily="34" charset="0"/>
                <a:cs typeface="Arial" panose="020B0604020202020204" pitchFamily="34" charset="0"/>
              </a:rPr>
              <a:t>“</a:t>
            </a:r>
            <a:r>
              <a:rPr lang="en-GB" sz="1600" i="1" dirty="0">
                <a:latin typeface="Arial" panose="020B0604020202020204" pitchFamily="34" charset="0"/>
                <a:ea typeface="Calibri" panose="020F0502020204030204" pitchFamily="34" charset="0"/>
                <a:cs typeface="Arial" panose="020B0604020202020204" pitchFamily="34" charset="0"/>
              </a:rPr>
              <a:t>It’s a lovely space. It’s a wonderful place.”  </a:t>
            </a:r>
          </a:p>
          <a:p>
            <a:pPr algn="ctr">
              <a:defRPr/>
            </a:pPr>
            <a:r>
              <a:rPr lang="en-GB" sz="1600" b="1" dirty="0">
                <a:latin typeface="Arial" panose="020B0604020202020204" pitchFamily="34" charset="0"/>
                <a:ea typeface="Calibri" panose="020F0502020204030204" pitchFamily="34" charset="0"/>
                <a:cs typeface="Arial" panose="020B0604020202020204" pitchFamily="34" charset="0"/>
              </a:rPr>
              <a:t>Leaving care team leader</a:t>
            </a:r>
            <a:endParaRPr lang="en-GB" sz="1600" b="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2960" y="211406"/>
            <a:ext cx="2447611" cy="2447611"/>
          </a:xfrm>
          <a:prstGeom prst="rect">
            <a:avLst/>
          </a:prstGeom>
        </p:spPr>
      </p:pic>
    </p:spTree>
    <p:custDataLst>
      <p:tags r:id="rId1"/>
    </p:custDataLst>
    <p:extLst>
      <p:ext uri="{BB962C8B-B14F-4D97-AF65-F5344CB8AC3E}">
        <p14:creationId xmlns:p14="http://schemas.microsoft.com/office/powerpoint/2010/main" val="1774967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16213" y="-5932040"/>
            <a:ext cx="9059272" cy="8640960"/>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ounded Rectangle 9"/>
          <p:cNvSpPr/>
          <p:nvPr/>
        </p:nvSpPr>
        <p:spPr>
          <a:xfrm>
            <a:off x="1723483" y="1614918"/>
            <a:ext cx="5590429" cy="1007770"/>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prstClr val="black"/>
                </a:solidFill>
                <a:latin typeface="Arial" panose="020B0604020202020204" pitchFamily="34" charset="0"/>
                <a:cs typeface="Arial" pitchFamily="34" charset="0"/>
              </a:rPr>
              <a:t>Why? </a:t>
            </a:r>
            <a:r>
              <a:rPr lang="en-GB" dirty="0">
                <a:solidFill>
                  <a:srgbClr val="000000"/>
                </a:solidFill>
                <a:latin typeface="Arial" panose="020B0604020202020204" pitchFamily="34" charset="0"/>
                <a:cs typeface="Arial" panose="020B0604020202020204" pitchFamily="34" charset="0"/>
              </a:rPr>
              <a:t>Bright Spots finding: Care leavers 3 x more likely to struggle financially than general population. </a:t>
            </a:r>
          </a:p>
        </p:txBody>
      </p:sp>
      <p:sp>
        <p:nvSpPr>
          <p:cNvPr id="11" name="Rounded Rectangle 10"/>
          <p:cNvSpPr/>
          <p:nvPr/>
        </p:nvSpPr>
        <p:spPr>
          <a:xfrm>
            <a:off x="1723482" y="2708921"/>
            <a:ext cx="5569300" cy="2097583"/>
          </a:xfrm>
          <a:prstGeom prst="roundRect">
            <a:avLst>
              <a:gd name="adj" fmla="val 8202"/>
            </a:avLst>
          </a:prstGeom>
          <a:solidFill>
            <a:srgbClr val="F0F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What?  </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Care leavers’ ‘Reality Cheque’ project: corporate parents living on average weekly budget for CL</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Challenge pack &amp; rules: £24 for 5 days &amp; share progress through social media</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Encouraged to send in budget recipes </a:t>
            </a:r>
            <a:r>
              <a:rPr lang="en-GB"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GB" dirty="0">
                <a:solidFill>
                  <a:srgbClr val="000000"/>
                </a:solidFill>
                <a:latin typeface="Arial" panose="020B0604020202020204" pitchFamily="34" charset="0"/>
                <a:cs typeface="Arial" panose="020B0604020202020204" pitchFamily="34" charset="0"/>
              </a:rPr>
              <a:t>recipe book for care leavers  </a:t>
            </a:r>
            <a:endParaRPr lang="en-GB" dirty="0">
              <a:solidFill>
                <a:srgbClr val="000000">
                  <a:lumMod val="65000"/>
                  <a:lumOff val="35000"/>
                </a:srgbClr>
              </a:solidFill>
              <a:latin typeface="Arial" panose="020B0604020202020204" pitchFamily="34" charset="0"/>
              <a:cs typeface="Arial" panose="020B0604020202020204" pitchFamily="34" charset="0"/>
            </a:endParaRPr>
          </a:p>
          <a:p>
            <a:endParaRPr lang="en-GB"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2" name="Rounded Rectangle 11"/>
          <p:cNvSpPr/>
          <p:nvPr/>
        </p:nvSpPr>
        <p:spPr>
          <a:xfrm>
            <a:off x="1747873" y="5013177"/>
            <a:ext cx="5566039" cy="1512167"/>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prstClr val="white"/>
                </a:solidFill>
                <a:latin typeface="Arial" panose="020B0604020202020204" pitchFamily="34" charset="0"/>
                <a:cs typeface="Arial" panose="020B0604020202020204" pitchFamily="34" charset="0"/>
              </a:rPr>
              <a:t>Impact: </a:t>
            </a:r>
            <a:r>
              <a:rPr lang="en-GB" dirty="0">
                <a:solidFill>
                  <a:schemeClr val="bg1"/>
                </a:solidFill>
                <a:latin typeface="Arial" panose="020B0604020202020204" pitchFamily="34" charset="0"/>
                <a:cs typeface="Arial" panose="020B0604020202020204" pitchFamily="34" charset="0"/>
              </a:rPr>
              <a:t>90+ people took part (incl. DCS); local press attention; raised the profile of care leavers’ money worries &amp; new ideas about what more can be done; Other local authorities want to run in their areas. </a:t>
            </a:r>
            <a:endParaRPr lang="en-GB" sz="1200" dirty="0">
              <a:solidFill>
                <a:prstClr val="white"/>
              </a:solidFill>
              <a:latin typeface="Arial" pitchFamily="34" charset="0"/>
              <a:cs typeface="Arial" pitchFamily="34" charset="0"/>
            </a:endParaRPr>
          </a:p>
        </p:txBody>
      </p:sp>
      <p:sp>
        <p:nvSpPr>
          <p:cNvPr id="9" name="Rectangle 6"/>
          <p:cNvSpPr>
            <a:spLocks noChangeArrowheads="1"/>
          </p:cNvSpPr>
          <p:nvPr/>
        </p:nvSpPr>
        <p:spPr bwMode="auto">
          <a:xfrm>
            <a:off x="1676400" y="-186154"/>
            <a:ext cx="29046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000" dirty="0">
                <a:solidFill>
                  <a:srgbClr val="222222"/>
                </a:solidFill>
                <a:latin typeface="Helvetica" panose="020B0604020202020204" pitchFamily="34" charset="0"/>
                <a:ea typeface="Times New Roman" panose="02020603050405020304" pitchFamily="18" charset="0"/>
                <a:cs typeface="Times New Roman" panose="02020603050405020304" pitchFamily="18" charset="0"/>
              </a:rPr>
              <a:t>e.</a:t>
            </a:r>
            <a:br>
              <a:rPr lang="en-GB" altLang="en-US" sz="1000" dirty="0">
                <a:solidFill>
                  <a:srgbClr val="222222"/>
                </a:solidFill>
                <a:latin typeface="Helvetica" panose="020B0604020202020204" pitchFamily="34" charset="0"/>
                <a:ea typeface="Times New Roman" panose="02020603050405020304" pitchFamily="18" charset="0"/>
                <a:cs typeface="Times New Roman" panose="02020603050405020304" pitchFamily="18" charset="0"/>
              </a:rPr>
            </a:br>
            <a:br>
              <a:rPr lang="en-GB" altLang="en-US" sz="1000" dirty="0">
                <a:solidFill>
                  <a:srgbClr val="222222"/>
                </a:solidFill>
                <a:latin typeface="Helvetica" panose="020B0604020202020204" pitchFamily="34" charset="0"/>
                <a:ea typeface="Times New Roman" panose="02020603050405020304" pitchFamily="18" charset="0"/>
                <a:cs typeface="Times New Roman" panose="02020603050405020304" pitchFamily="18" charset="0"/>
              </a:rPr>
            </a:br>
            <a:endParaRPr lang="en-GB" altLang="en-US" dirty="0">
              <a:solidFill>
                <a:prstClr val="black"/>
              </a:solidFill>
              <a:latin typeface="Arial" panose="020B0604020202020204" pitchFamily="34" charset="0"/>
            </a:endParaRPr>
          </a:p>
        </p:txBody>
      </p:sp>
      <p:sp>
        <p:nvSpPr>
          <p:cNvPr id="17" name="Rounded Rectangle 16"/>
          <p:cNvSpPr/>
          <p:nvPr/>
        </p:nvSpPr>
        <p:spPr>
          <a:xfrm>
            <a:off x="2979369" y="-740642"/>
            <a:ext cx="7878265" cy="29733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prstClr val="white"/>
                </a:solidFill>
                <a:latin typeface="Arial" panose="020B0604020202020204" pitchFamily="34" charset="0"/>
                <a:cs typeface="Arial" panose="020B0604020202020204" pitchFamily="34" charset="0"/>
              </a:rPr>
              <a:t>Sheffield</a:t>
            </a:r>
          </a:p>
          <a:p>
            <a:r>
              <a:rPr lang="en-GB" sz="4000" b="1" dirty="0">
                <a:solidFill>
                  <a:prstClr val="white"/>
                </a:solidFill>
                <a:latin typeface="Arial" panose="020B0604020202020204" pitchFamily="34" charset="0"/>
                <a:cs typeface="Arial" panose="020B0604020202020204" pitchFamily="34" charset="0"/>
              </a:rPr>
              <a:t>‘Reality Cheque’ </a:t>
            </a:r>
            <a:endParaRPr lang="en-GB" sz="2400" b="1" dirty="0">
              <a:solidFill>
                <a:prstClr val="white"/>
              </a:solidFill>
              <a:latin typeface="Arial" panose="020B0604020202020204" pitchFamily="34" charset="0"/>
              <a:cs typeface="Arial" panose="020B0604020202020204" pitchFamily="34" charset="0"/>
            </a:endParaRPr>
          </a:p>
        </p:txBody>
      </p:sp>
      <p:sp>
        <p:nvSpPr>
          <p:cNvPr id="20" name="TextBox 19"/>
          <p:cNvSpPr txBox="1"/>
          <p:nvPr/>
        </p:nvSpPr>
        <p:spPr>
          <a:xfrm>
            <a:off x="-2969463" y="2420888"/>
            <a:ext cx="1300356" cy="369332"/>
          </a:xfrm>
          <a:prstGeom prst="rect">
            <a:avLst/>
          </a:prstGeom>
          <a:noFill/>
        </p:spPr>
        <p:txBody>
          <a:bodyPr wrap="none" rtlCol="0">
            <a:spAutoFit/>
          </a:bodyPr>
          <a:lstStyle/>
          <a:p>
            <a:r>
              <a:rPr lang="en-US" b="1" dirty="0">
                <a:solidFill>
                  <a:prstClr val="white"/>
                </a:solidFill>
                <a:latin typeface="Arial" panose="020B0604020202020204" pitchFamily="34" charset="0"/>
                <a:cs typeface="Arial" panose="020B0604020202020204" pitchFamily="34" charset="0"/>
              </a:rPr>
              <a:t>June 2020</a:t>
            </a:r>
            <a:endParaRPr lang="en-GB" b="1" dirty="0">
              <a:solidFill>
                <a:prstClr val="white"/>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stretch>
            <a:fillRect/>
          </a:stretch>
        </p:blipFill>
        <p:spPr>
          <a:xfrm>
            <a:off x="1675482" y="46857"/>
            <a:ext cx="1298561" cy="1292464"/>
          </a:xfrm>
          <a:prstGeom prst="rect">
            <a:avLst/>
          </a:prstGeom>
        </p:spPr>
      </p:pic>
      <p:pic>
        <p:nvPicPr>
          <p:cNvPr id="1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7582" y="2790221"/>
            <a:ext cx="2847854" cy="13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37583" y="5879013"/>
            <a:ext cx="2927527" cy="646331"/>
          </a:xfrm>
          <a:prstGeom prst="rect">
            <a:avLst/>
          </a:prstGeom>
        </p:spPr>
        <p:txBody>
          <a:bodyPr wrap="square">
            <a:spAutoFit/>
          </a:bodyPr>
          <a:lstStyle/>
          <a:p>
            <a:r>
              <a:rPr lang="en-GB" b="1" dirty="0">
                <a:latin typeface="Arial" pitchFamily="34" charset="0"/>
                <a:cs typeface="Arial" pitchFamily="34" charset="0"/>
              </a:rPr>
              <a:t>Read more: </a:t>
            </a:r>
            <a:r>
              <a:rPr lang="en-GB" b="1" dirty="0">
                <a:latin typeface="Arial" pitchFamily="34" charset="0"/>
                <a:cs typeface="Arial" pitchFamily="34" charset="0"/>
                <a:hlinkClick r:id="rId6"/>
              </a:rPr>
              <a:t>https://bit.ly/2YRJ3NG</a:t>
            </a:r>
            <a:r>
              <a:rPr lang="en-GB" b="1" dirty="0">
                <a:latin typeface="Arial" pitchFamily="34" charset="0"/>
                <a:cs typeface="Arial" pitchFamily="34" charset="0"/>
              </a:rPr>
              <a:t> </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5939" y="674276"/>
            <a:ext cx="1962636" cy="1962636"/>
          </a:xfrm>
          <a:prstGeom prst="rect">
            <a:avLst/>
          </a:prstGeom>
        </p:spPr>
      </p:pic>
    </p:spTree>
    <p:custDataLst>
      <p:tags r:id="rId1"/>
    </p:custDataLst>
    <p:extLst>
      <p:ext uri="{BB962C8B-B14F-4D97-AF65-F5344CB8AC3E}">
        <p14:creationId xmlns:p14="http://schemas.microsoft.com/office/powerpoint/2010/main" val="2365801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700808"/>
            <a:ext cx="10363200" cy="1470025"/>
          </a:xfrm>
        </p:spPr>
        <p:txBody>
          <a:bodyPr>
            <a:normAutofit fontScale="90000"/>
          </a:bodyPr>
          <a:lstStyle/>
          <a:p>
            <a:pPr algn="ctr"/>
            <a:br>
              <a:rPr lang="en-US" sz="7200" dirty="0"/>
            </a:br>
            <a:r>
              <a:rPr lang="en-US" sz="7200" dirty="0"/>
              <a:t>Questions, comments and reflections? </a:t>
            </a:r>
            <a:br>
              <a:rPr lang="en-GB" sz="7200" dirty="0"/>
            </a:br>
            <a:endParaRPr lang="en-GB" sz="7200" dirty="0"/>
          </a:p>
        </p:txBody>
      </p:sp>
    </p:spTree>
    <p:extLst>
      <p:ext uri="{BB962C8B-B14F-4D97-AF65-F5344CB8AC3E}">
        <p14:creationId xmlns:p14="http://schemas.microsoft.com/office/powerpoint/2010/main" val="41891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B53F-660D-D2C1-9EE5-0EEC98D8D74D}"/>
              </a:ext>
            </a:extLst>
          </p:cNvPr>
          <p:cNvSpPr>
            <a:spLocks noGrp="1"/>
          </p:cNvSpPr>
          <p:nvPr>
            <p:ph type="title"/>
          </p:nvPr>
        </p:nvSpPr>
        <p:spPr/>
        <p:txBody>
          <a:bodyPr/>
          <a:lstStyle/>
          <a:p>
            <a:r>
              <a:rPr lang="en-GB" dirty="0"/>
              <a:t>Questions? </a:t>
            </a:r>
          </a:p>
        </p:txBody>
      </p:sp>
      <p:sp>
        <p:nvSpPr>
          <p:cNvPr id="3" name="Content Placeholder 2">
            <a:extLst>
              <a:ext uri="{FF2B5EF4-FFF2-40B4-BE49-F238E27FC236}">
                <a16:creationId xmlns:a16="http://schemas.microsoft.com/office/drawing/2014/main" id="{817695E2-9537-CE8B-7188-9E6C6402E9DC}"/>
              </a:ext>
            </a:extLst>
          </p:cNvPr>
          <p:cNvSpPr>
            <a:spLocks noGrp="1"/>
          </p:cNvSpPr>
          <p:nvPr>
            <p:ph idx="1"/>
          </p:nvPr>
        </p:nvSpPr>
        <p:spPr/>
        <p:txBody>
          <a:bodyPr/>
          <a:lstStyle/>
          <a:p>
            <a:pPr marL="0" indent="0">
              <a:buNone/>
            </a:pPr>
            <a:r>
              <a:rPr lang="en-GB" sz="2800" dirty="0"/>
              <a:t>Have your services identified what is important for children &amp; care leavers (well-being indicators)?</a:t>
            </a:r>
          </a:p>
          <a:p>
            <a:pPr marL="0" indent="0">
              <a:buNone/>
            </a:pPr>
            <a:endParaRPr lang="en-GB" sz="2800" dirty="0"/>
          </a:p>
          <a:p>
            <a:pPr marL="0" indent="0">
              <a:buNone/>
            </a:pPr>
            <a:r>
              <a:rPr lang="en-GB" sz="2800" dirty="0"/>
              <a:t>Thinking about what you heard today…what does it mean for you &amp; your practice?</a:t>
            </a:r>
          </a:p>
          <a:p>
            <a:pPr marL="0" indent="0">
              <a:buNone/>
            </a:pPr>
            <a:endParaRPr lang="en-GB" sz="2800" dirty="0"/>
          </a:p>
          <a:p>
            <a:pPr marL="0" indent="0">
              <a:buNone/>
            </a:pPr>
            <a:r>
              <a:rPr lang="en-GB" sz="2800" dirty="0"/>
              <a:t>How might wellbeing be different in your country?  </a:t>
            </a:r>
          </a:p>
          <a:p>
            <a:endParaRPr lang="en-GB" dirty="0"/>
          </a:p>
          <a:p>
            <a:endParaRPr lang="en-GB" dirty="0"/>
          </a:p>
          <a:p>
            <a:endParaRPr lang="en-GB" dirty="0"/>
          </a:p>
        </p:txBody>
      </p:sp>
    </p:spTree>
    <p:extLst>
      <p:ext uri="{BB962C8B-B14F-4D97-AF65-F5344CB8AC3E}">
        <p14:creationId xmlns:p14="http://schemas.microsoft.com/office/powerpoint/2010/main" val="1491911340"/>
      </p:ext>
    </p:extLst>
  </p:cSld>
  <p:clrMapOvr>
    <a:masterClrMapping/>
  </p:clrMapOvr>
  <mc:AlternateContent xmlns:mc="http://schemas.openxmlformats.org/markup-compatibility/2006" xmlns:p14="http://schemas.microsoft.com/office/powerpoint/2010/main">
    <mc:Choice Requires="p14">
      <p:transition p14:dur="0" advTm="38001"/>
    </mc:Choice>
    <mc:Fallback xmlns="">
      <p:transition advTm="3800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7"/>
          <p:cNvSpPr txBox="1">
            <a:spLocks/>
          </p:cNvSpPr>
          <p:nvPr/>
        </p:nvSpPr>
        <p:spPr>
          <a:xfrm>
            <a:off x="767408" y="2420889"/>
            <a:ext cx="9289032" cy="46628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Find out more about the Bright Spots programme </a:t>
            </a:r>
            <a:r>
              <a:rPr lang="en-US" sz="2000" dirty="0">
                <a:hlinkClick r:id="rId3"/>
              </a:rPr>
              <a:t>https://coramvoice.org.uk/bright-spots-programme/</a:t>
            </a:r>
            <a:endParaRPr lang="en-US" sz="2000" dirty="0"/>
          </a:p>
          <a:p>
            <a:endParaRPr lang="en-US" sz="2000" dirty="0"/>
          </a:p>
          <a:p>
            <a:r>
              <a:rPr lang="en-GB" sz="2000" dirty="0"/>
              <a:t>Findings and practice examples are available here </a:t>
            </a:r>
          </a:p>
          <a:p>
            <a:pPr marL="0" indent="0" algn="ctr">
              <a:buNone/>
            </a:pPr>
            <a:r>
              <a:rPr lang="en-US" sz="2000" dirty="0">
                <a:hlinkClick r:id="rId4"/>
              </a:rPr>
              <a:t>https://coramvoice.org.uk/resource-library/brightspots/</a:t>
            </a:r>
            <a:endParaRPr lang="en-US" sz="2000" dirty="0"/>
          </a:p>
          <a:p>
            <a:pPr marL="0" indent="0" algn="ctr">
              <a:buNone/>
            </a:pPr>
            <a:endParaRPr lang="en-US" sz="20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632" y="5507682"/>
            <a:ext cx="1909755" cy="1215816"/>
          </a:xfrm>
          <a:prstGeom prst="rect">
            <a:avLst/>
          </a:prstGeom>
        </p:spPr>
      </p:pic>
      <p:pic>
        <p:nvPicPr>
          <p:cNvPr id="5" name="Picture 2" descr="\\VOISRVFS\Company Shared Folders\London and South East\Policy\Bright Spots Project\External Communications\Branding &amp; Logos\Logos\REES logo lock up_RGB.jpg">
            <a:extLst>
              <a:ext uri="{FF2B5EF4-FFF2-40B4-BE49-F238E27FC236}">
                <a16:creationId xmlns:a16="http://schemas.microsoft.com/office/drawing/2014/main" id="{9AEB5300-8662-374A-99FE-4061C5067F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1905" y="5523401"/>
            <a:ext cx="3851153" cy="84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V:\London and South East\Policy &amp; Practice Development\Bright Spots Project\External Communications\Branding &amp; Logos\Logos\Bright Spots logo\Bright-Spots-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8208" y="44624"/>
            <a:ext cx="3296293" cy="32962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9394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3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3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3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0" y="-8092280"/>
            <a:ext cx="12355060" cy="17476432"/>
          </a:xfrm>
          <a:prstGeom prst="rect">
            <a:avLst/>
          </a:prstGeom>
        </p:spPr>
      </p:pic>
      <p:sp>
        <p:nvSpPr>
          <p:cNvPr id="8" name="Rectangle 7"/>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3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714" y="5810707"/>
            <a:ext cx="1376959" cy="876620"/>
          </a:xfrm>
          <a:prstGeom prst="rect">
            <a:avLst/>
          </a:prstGeom>
        </p:spPr>
      </p:pic>
      <p:sp>
        <p:nvSpPr>
          <p:cNvPr id="14" name="Rounded Rectangle 13"/>
          <p:cNvSpPr/>
          <p:nvPr/>
        </p:nvSpPr>
        <p:spPr>
          <a:xfrm>
            <a:off x="1991544" y="3501008"/>
            <a:ext cx="3888432" cy="3024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What makes life good? Care leavers views on their well-being </a:t>
            </a:r>
            <a:endParaRPr lang="en-GB" sz="2400" dirty="0">
              <a:latin typeface="Arial" panose="020B0604020202020204" pitchFamily="34" charset="0"/>
              <a:cs typeface="Arial" panose="020B0604020202020204" pitchFamily="34" charset="0"/>
            </a:endParaRPr>
          </a:p>
        </p:txBody>
      </p:sp>
      <p:pic>
        <p:nvPicPr>
          <p:cNvPr id="13" name="Picture 2" descr="\\VOISRVFS\Company Shared Folders\London and South East\Policy\Bright Spots Project\External Communications\Branding &amp; Logos\Logos\REES logo lock up_RGB.jpg">
            <a:extLst>
              <a:ext uri="{FF2B5EF4-FFF2-40B4-BE49-F238E27FC236}">
                <a16:creationId xmlns:a16="http://schemas.microsoft.com/office/drawing/2014/main" id="{9AEB5300-8662-374A-99FE-4061C5067F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6836" y="5913220"/>
            <a:ext cx="2776733" cy="61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916" y="4393294"/>
            <a:ext cx="5828840" cy="707886"/>
          </a:xfrm>
          <a:prstGeom prst="rect">
            <a:avLst/>
          </a:prstGeom>
        </p:spPr>
        <p:txBody>
          <a:bodyPr wrap="none">
            <a:spAutoFit/>
          </a:bodyPr>
          <a:lstStyle/>
          <a:p>
            <a:pPr>
              <a:spcAft>
                <a:spcPts val="600"/>
              </a:spcAft>
            </a:pPr>
            <a:r>
              <a:rPr lang="en-US" sz="4000" b="1" dirty="0">
                <a:solidFill>
                  <a:srgbClr val="80388D"/>
                </a:solidFill>
                <a:latin typeface="Arial" panose="020B0604020202020204" pitchFamily="34" charset="0"/>
                <a:cs typeface="Arial" panose="020B0604020202020204" pitchFamily="34" charset="0"/>
              </a:rPr>
              <a:t>History &amp; Development</a:t>
            </a:r>
          </a:p>
        </p:txBody>
      </p:sp>
    </p:spTree>
    <p:custDataLst>
      <p:tags r:id="rId1"/>
    </p:custDataLst>
    <p:extLst>
      <p:ext uri="{BB962C8B-B14F-4D97-AF65-F5344CB8AC3E}">
        <p14:creationId xmlns:p14="http://schemas.microsoft.com/office/powerpoint/2010/main" val="4231687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C293-E50D-49D8-960B-44DA329FFCA2}"/>
              </a:ext>
            </a:extLst>
          </p:cNvPr>
          <p:cNvSpPr>
            <a:spLocks noGrp="1"/>
          </p:cNvSpPr>
          <p:nvPr>
            <p:ph type="title"/>
          </p:nvPr>
        </p:nvSpPr>
        <p:spPr/>
        <p:txBody>
          <a:bodyPr/>
          <a:lstStyle/>
          <a:p>
            <a:pPr algn="ctr"/>
            <a:r>
              <a:rPr lang="en-GB" dirty="0">
                <a:solidFill>
                  <a:srgbClr val="7030A0"/>
                </a:solidFill>
                <a:latin typeface="Candara" panose="020E0502030303020204" pitchFamily="34" charset="0"/>
              </a:rPr>
              <a:t>The ‘</a:t>
            </a:r>
            <a:r>
              <a:rPr lang="en-GB" i="1" dirty="0">
                <a:solidFill>
                  <a:srgbClr val="7030A0"/>
                </a:solidFill>
                <a:latin typeface="Candara" panose="020E0502030303020204" pitchFamily="34" charset="0"/>
              </a:rPr>
              <a:t>Your Life Your Care</a:t>
            </a:r>
            <a:r>
              <a:rPr lang="en-GB" dirty="0">
                <a:solidFill>
                  <a:srgbClr val="7030A0"/>
                </a:solidFill>
                <a:latin typeface="Candara" panose="020E0502030303020204" pitchFamily="34" charset="0"/>
              </a:rPr>
              <a:t>’ and ‘</a:t>
            </a:r>
            <a:r>
              <a:rPr lang="en-GB" i="1" dirty="0">
                <a:solidFill>
                  <a:srgbClr val="7030A0"/>
                </a:solidFill>
                <a:latin typeface="Candara" panose="020E0502030303020204" pitchFamily="34" charset="0"/>
              </a:rPr>
              <a:t>Your Life Beyond Care’</a:t>
            </a:r>
            <a:r>
              <a:rPr lang="en-GB" dirty="0">
                <a:solidFill>
                  <a:srgbClr val="7030A0"/>
                </a:solidFill>
                <a:latin typeface="Candara" panose="020E0502030303020204" pitchFamily="34" charset="0"/>
              </a:rPr>
              <a:t> Surveys </a:t>
            </a:r>
          </a:p>
        </p:txBody>
      </p:sp>
      <p:pic>
        <p:nvPicPr>
          <p:cNvPr id="5" name="Picture 3">
            <a:extLst>
              <a:ext uri="{FF2B5EF4-FFF2-40B4-BE49-F238E27FC236}">
                <a16:creationId xmlns:a16="http://schemas.microsoft.com/office/drawing/2014/main" id="{85504078-5288-4499-802B-2BF3DEF18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0160"/>
            <a:ext cx="3072809" cy="5651101"/>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152C3A32-5EEC-4477-A2A9-E2C91CB80424}"/>
              </a:ext>
            </a:extLst>
          </p:cNvPr>
          <p:cNvSpPr>
            <a:spLocks noGrp="1"/>
          </p:cNvSpPr>
          <p:nvPr>
            <p:ph idx="1"/>
          </p:nvPr>
        </p:nvSpPr>
        <p:spPr>
          <a:xfrm>
            <a:off x="2915993" y="1886068"/>
            <a:ext cx="9031458" cy="4849812"/>
          </a:xfrm>
        </p:spPr>
        <p:txBody>
          <a:bodyPr>
            <a:normAutofit fontScale="92500" lnSpcReduction="10000"/>
          </a:bodyPr>
          <a:lstStyle/>
          <a:p>
            <a:pPr marL="0" indent="0">
              <a:buNone/>
            </a:pPr>
            <a:r>
              <a:rPr lang="en-GB" dirty="0"/>
              <a:t>Began in 2013 when we were asked to identify the geographical areas where children had a good care journey, identify how (</a:t>
            </a:r>
            <a:r>
              <a:rPr lang="en-GB" dirty="0">
                <a:solidFill>
                  <a:schemeClr val="accent6">
                    <a:lumMod val="75000"/>
                  </a:schemeClr>
                </a:solidFill>
              </a:rPr>
              <a:t>Bright spots)</a:t>
            </a:r>
            <a:r>
              <a:rPr lang="en-GB" dirty="0"/>
              <a:t> and disseminate to other regions. Could not answer the research question.</a:t>
            </a:r>
          </a:p>
          <a:p>
            <a:pPr lvl="1">
              <a:buFont typeface="Arial" panose="020B0604020202020204" pitchFamily="34" charset="0"/>
              <a:buChar char="•"/>
            </a:pPr>
            <a:r>
              <a:rPr lang="en-GB" sz="2800" dirty="0"/>
              <a:t>Aims of care system – protect child from further harm, address a child’s needs for good parenting, improve their outcomes and enable them to recover from trauma   </a:t>
            </a:r>
          </a:p>
          <a:p>
            <a:pPr lvl="1">
              <a:buFont typeface="Arial" panose="020B0604020202020204" pitchFamily="34" charset="0"/>
              <a:buChar char="•"/>
            </a:pPr>
            <a:r>
              <a:rPr lang="en-GB" sz="2800" dirty="0"/>
              <a:t>But national data focused on process issues with some broad objective (mainly negative) outcome measures  </a:t>
            </a:r>
          </a:p>
          <a:p>
            <a:pPr lvl="1">
              <a:buFont typeface="Arial" panose="020B0604020202020204" pitchFamily="34" charset="0"/>
              <a:buChar char="•"/>
            </a:pPr>
            <a:r>
              <a:rPr lang="en-GB" sz="2800" dirty="0"/>
              <a:t>No data collected systematically on how children feel they are doing </a:t>
            </a:r>
          </a:p>
          <a:p>
            <a:pPr lvl="1"/>
            <a:r>
              <a:rPr lang="en-GB" sz="2800" dirty="0"/>
              <a:t>In 2022-23,  £10 billion spent by government on children in care - no indicators that measure efficacy of care system.</a:t>
            </a:r>
          </a:p>
          <a:p>
            <a:pPr lvl="1"/>
            <a:endParaRPr lang="en-GB" sz="2800" dirty="0"/>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211450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latin typeface="Candara" panose="020E0502030303020204" pitchFamily="34" charset="0"/>
              </a:rPr>
              <a:t>Method</a:t>
            </a:r>
            <a:r>
              <a:rPr lang="en-GB" dirty="0">
                <a:latin typeface="Candara" panose="020E0502030303020204" pitchFamily="34" charset="0"/>
              </a:rPr>
              <a:t> </a:t>
            </a:r>
            <a:endParaRPr lang="en-US" dirty="0">
              <a:latin typeface="Candara" panose="020E0502030303020204" pitchFamily="34" charset="0"/>
            </a:endParaRPr>
          </a:p>
        </p:txBody>
      </p:sp>
      <p:sp>
        <p:nvSpPr>
          <p:cNvPr id="3" name="Content Placeholder 2"/>
          <p:cNvSpPr>
            <a:spLocks noGrp="1"/>
          </p:cNvSpPr>
          <p:nvPr>
            <p:ph idx="1"/>
          </p:nvPr>
        </p:nvSpPr>
        <p:spPr/>
        <p:txBody>
          <a:bodyPr>
            <a:normAutofit/>
          </a:bodyPr>
          <a:lstStyle/>
          <a:p>
            <a:r>
              <a:rPr lang="en-GB" dirty="0"/>
              <a:t>International literature review </a:t>
            </a:r>
          </a:p>
          <a:p>
            <a:r>
              <a:rPr lang="en-GB" dirty="0"/>
              <a:t>Round table of professionals</a:t>
            </a:r>
          </a:p>
          <a:p>
            <a:r>
              <a:rPr lang="en-GB" dirty="0"/>
              <a:t>21 focus groups with 140 children in care from 9 different areas asking ‘What makes a good life?’ </a:t>
            </a:r>
          </a:p>
          <a:p>
            <a:r>
              <a:rPr lang="en-GB" dirty="0"/>
              <a:t>Individual interviews with children with a disability and with asylum seeking young people.</a:t>
            </a:r>
          </a:p>
          <a:p>
            <a:endParaRPr lang="en-GB" dirty="0"/>
          </a:p>
          <a:p>
            <a:r>
              <a:rPr lang="en-GB" dirty="0"/>
              <a:t>Method repeated for the development of the Care Leaver survey</a:t>
            </a:r>
          </a:p>
          <a:p>
            <a:endParaRPr lang="en-US" dirty="0"/>
          </a:p>
        </p:txBody>
      </p:sp>
      <p:pic>
        <p:nvPicPr>
          <p:cNvPr id="1032" name="Picture 8" descr="Image result for research meth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276" y="158750"/>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0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34" y="202159"/>
            <a:ext cx="7674178" cy="994172"/>
          </a:xfrm>
        </p:spPr>
        <p:txBody>
          <a:bodyPr>
            <a:normAutofit fontScale="90000"/>
          </a:bodyPr>
          <a:lstStyle/>
          <a:p>
            <a:r>
              <a:rPr lang="en-GB" dirty="0">
                <a:solidFill>
                  <a:srgbClr val="7030A0"/>
                </a:solidFill>
                <a:latin typeface="Candara" panose="020E0502030303020204" pitchFamily="34" charset="0"/>
              </a:rPr>
              <a:t>Children in care: what did we find? </a:t>
            </a:r>
            <a:endParaRPr lang="en-US" dirty="0">
              <a:solidFill>
                <a:srgbClr val="7030A0"/>
              </a:solidFill>
              <a:latin typeface="Candara" panose="020E0502030303020204" pitchFamily="34" charset="0"/>
            </a:endParaRPr>
          </a:p>
        </p:txBody>
      </p:sp>
      <p:sp>
        <p:nvSpPr>
          <p:cNvPr id="3" name="Content Placeholder 2"/>
          <p:cNvSpPr>
            <a:spLocks noGrp="1"/>
          </p:cNvSpPr>
          <p:nvPr>
            <p:ph idx="1"/>
          </p:nvPr>
        </p:nvSpPr>
        <p:spPr>
          <a:xfrm>
            <a:off x="854433" y="1064526"/>
            <a:ext cx="7000263" cy="5793474"/>
          </a:xfrm>
        </p:spPr>
        <p:txBody>
          <a:bodyPr>
            <a:normAutofit fontScale="77500" lnSpcReduction="20000"/>
          </a:bodyPr>
          <a:lstStyle/>
          <a:p>
            <a:r>
              <a:rPr lang="en-GB" dirty="0">
                <a:latin typeface="Calibri" panose="020F0502020204030204" pitchFamily="34" charset="0"/>
                <a:cs typeface="Calibri" panose="020F0502020204030204" pitchFamily="34" charset="0"/>
              </a:rPr>
              <a:t>Good relationships with family, friends, </a:t>
            </a:r>
            <a:r>
              <a:rPr lang="en-GB" dirty="0" err="1">
                <a:solidFill>
                  <a:srgbClr val="FF0000"/>
                </a:solidFill>
                <a:latin typeface="Calibri" panose="020F0502020204030204" pitchFamily="34" charset="0"/>
                <a:cs typeface="Calibri" panose="020F0502020204030204" pitchFamily="34" charset="0"/>
              </a:rPr>
              <a:t>sws</a:t>
            </a:r>
            <a:r>
              <a:rPr lang="en-GB" dirty="0">
                <a:solidFill>
                  <a:srgbClr val="FF0000"/>
                </a:solidFill>
                <a:latin typeface="Calibri" panose="020F0502020204030204" pitchFamily="34" charset="0"/>
                <a:cs typeface="Calibri" panose="020F0502020204030204" pitchFamily="34" charset="0"/>
              </a:rPr>
              <a:t> and carers,</a:t>
            </a:r>
          </a:p>
          <a:p>
            <a:r>
              <a:rPr lang="en-GB" dirty="0">
                <a:solidFill>
                  <a:srgbClr val="FF0000"/>
                </a:solidFill>
                <a:latin typeface="Calibri" panose="020F0502020204030204" pitchFamily="34" charset="0"/>
                <a:cs typeface="Calibri" panose="020F0502020204030204" pitchFamily="34" charset="0"/>
              </a:rPr>
              <a:t>Trust </a:t>
            </a:r>
          </a:p>
          <a:p>
            <a:r>
              <a:rPr lang="en-GB" dirty="0">
                <a:latin typeface="Calibri" panose="020F0502020204030204" pitchFamily="34" charset="0"/>
                <a:cs typeface="Calibri" panose="020F0502020204030204" pitchFamily="34" charset="0"/>
              </a:rPr>
              <a:t>Positive sense of self and </a:t>
            </a:r>
            <a:r>
              <a:rPr lang="en-GB" dirty="0">
                <a:solidFill>
                  <a:srgbClr val="FF0000"/>
                </a:solidFill>
                <a:latin typeface="Calibri" panose="020F0502020204030204" pitchFamily="34" charset="0"/>
                <a:cs typeface="Calibri" panose="020F0502020204030204" pitchFamily="34" charset="0"/>
              </a:rPr>
              <a:t>positive view of being in care </a:t>
            </a:r>
          </a:p>
          <a:p>
            <a:r>
              <a:rPr lang="en-GB" dirty="0">
                <a:solidFill>
                  <a:srgbClr val="FF0000"/>
                </a:solidFill>
                <a:latin typeface="Calibri" panose="020F0502020204030204" pitchFamily="34" charset="0"/>
                <a:cs typeface="Calibri" panose="020F0502020204030204" pitchFamily="34" charset="0"/>
              </a:rPr>
              <a:t>Creativity, play, access to the natural world </a:t>
            </a:r>
          </a:p>
          <a:p>
            <a:r>
              <a:rPr lang="en-GB" dirty="0">
                <a:latin typeface="Calibri" panose="020F0502020204030204" pitchFamily="34" charset="0"/>
                <a:cs typeface="Calibri" panose="020F0502020204030204" pitchFamily="34" charset="0"/>
              </a:rPr>
              <a:t>Opportunities-care for pets, </a:t>
            </a:r>
            <a:r>
              <a:rPr lang="en-GB" dirty="0">
                <a:solidFill>
                  <a:srgbClr val="FF0000"/>
                </a:solidFill>
                <a:latin typeface="Calibri" panose="020F0502020204030204" pitchFamily="34" charset="0"/>
                <a:cs typeface="Calibri" panose="020F0502020204030204" pitchFamily="34" charset="0"/>
              </a:rPr>
              <a:t>to be trusted and given responsibility</a:t>
            </a:r>
          </a:p>
          <a:p>
            <a:r>
              <a:rPr lang="en-GB" dirty="0">
                <a:latin typeface="Calibri" panose="020F0502020204030204" pitchFamily="34" charset="0"/>
                <a:cs typeface="Calibri" panose="020F0502020204030204" pitchFamily="34" charset="0"/>
              </a:rPr>
              <a:t>Helping others, faith, purpose in life </a:t>
            </a:r>
            <a:endParaRPr lang="en-US"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Physically &amp; mentally healthy, </a:t>
            </a:r>
            <a:r>
              <a:rPr lang="en-GB" dirty="0">
                <a:solidFill>
                  <a:srgbClr val="FF0000"/>
                </a:solidFill>
                <a:latin typeface="Calibri" panose="020F0502020204030204" pitchFamily="34" charset="0"/>
                <a:cs typeface="Calibri" panose="020F0502020204030204" pitchFamily="34" charset="0"/>
              </a:rPr>
              <a:t>support dealing with adversity</a:t>
            </a:r>
          </a:p>
          <a:p>
            <a:r>
              <a:rPr lang="en-GB" dirty="0">
                <a:latin typeface="Calibri" panose="020F0502020204030204" pitchFamily="34" charset="0"/>
                <a:cs typeface="Calibri" panose="020F0502020204030204" pitchFamily="34" charset="0"/>
              </a:rPr>
              <a:t>Nurtured, loved, </a:t>
            </a:r>
            <a:r>
              <a:rPr lang="en-GB" dirty="0">
                <a:solidFill>
                  <a:srgbClr val="FF0000"/>
                </a:solidFill>
                <a:latin typeface="Calibri" panose="020F0502020204030204" pitchFamily="34" charset="0"/>
                <a:cs typeface="Calibri" panose="020F0502020204030204" pitchFamily="34" charset="0"/>
              </a:rPr>
              <a:t>belonging</a:t>
            </a:r>
          </a:p>
          <a:p>
            <a:r>
              <a:rPr lang="en-GB" dirty="0">
                <a:latin typeface="Calibri" panose="020F0502020204030204" pitchFamily="34" charset="0"/>
                <a:cs typeface="Calibri" panose="020F0502020204030204" pitchFamily="34" charset="0"/>
              </a:rPr>
              <a:t>Life satisfaction, enjoyment, joy, happiness, </a:t>
            </a:r>
            <a:r>
              <a:rPr lang="en-GB" dirty="0">
                <a:solidFill>
                  <a:srgbClr val="FF0000"/>
                </a:solidFill>
                <a:latin typeface="Calibri" panose="020F0502020204030204" pitchFamily="34" charset="0"/>
                <a:cs typeface="Calibri" panose="020F0502020204030204" pitchFamily="34" charset="0"/>
              </a:rPr>
              <a:t>life getting better</a:t>
            </a:r>
          </a:p>
          <a:p>
            <a:r>
              <a:rPr lang="en-GB" dirty="0">
                <a:solidFill>
                  <a:srgbClr val="FF0000"/>
                </a:solidFill>
                <a:latin typeface="Calibri" panose="020F0502020204030204" pitchFamily="34" charset="0"/>
                <a:cs typeface="Calibri" panose="020F0502020204030204" pitchFamily="34" charset="0"/>
              </a:rPr>
              <a:t>Support for learning, learning life skills</a:t>
            </a:r>
          </a:p>
          <a:p>
            <a:r>
              <a:rPr lang="en-GB" dirty="0">
                <a:latin typeface="Calibri" panose="020F0502020204030204" pitchFamily="34" charset="0"/>
                <a:cs typeface="Calibri" panose="020F0502020204030204" pitchFamily="34" charset="0"/>
              </a:rPr>
              <a:t>Security &amp; safety, free from bullying &amp; abuse</a:t>
            </a:r>
          </a:p>
          <a:p>
            <a:r>
              <a:rPr lang="en-GB" dirty="0">
                <a:latin typeface="Calibri" panose="020F0502020204030204" pitchFamily="34" charset="0"/>
                <a:cs typeface="Calibri" panose="020F0502020204030204" pitchFamily="34" charset="0"/>
              </a:rPr>
              <a:t>Autonomy, choices in own life , </a:t>
            </a:r>
            <a:r>
              <a:rPr lang="en-GB" dirty="0">
                <a:solidFill>
                  <a:srgbClr val="FF0000"/>
                </a:solidFill>
                <a:latin typeface="Calibri" panose="020F0502020204030204" pitchFamily="34" charset="0"/>
                <a:cs typeface="Calibri" panose="020F0502020204030204" pitchFamily="34" charset="0"/>
              </a:rPr>
              <a:t>feeling included ( UNCRC Article 12 &amp;13)</a:t>
            </a:r>
          </a:p>
          <a:p>
            <a:endParaRPr lang="en-GB" dirty="0">
              <a:solidFill>
                <a:srgbClr val="FF0000"/>
              </a:solidFill>
            </a:endParaRPr>
          </a:p>
          <a:p>
            <a:endParaRPr lang="en-GB" sz="1500" dirty="0"/>
          </a:p>
          <a:p>
            <a:endParaRPr lang="en-US" sz="1500" dirty="0"/>
          </a:p>
        </p:txBody>
      </p:sp>
      <p:pic>
        <p:nvPicPr>
          <p:cNvPr id="8"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8302638" y="1056647"/>
            <a:ext cx="3220872" cy="566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16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26" name="Picture 2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453277" y="170603"/>
            <a:ext cx="5614875" cy="967082"/>
          </a:xfrm>
        </p:spPr>
        <p:txBody>
          <a:bodyPr>
            <a:normAutofit/>
          </a:bodyPr>
          <a:lstStyle/>
          <a:p>
            <a:r>
              <a:rPr lang="en-GB" dirty="0">
                <a:solidFill>
                  <a:srgbClr val="7030A0"/>
                </a:solidFill>
                <a:latin typeface="Candara" panose="020E0502030303020204" pitchFamily="34" charset="0"/>
              </a:rPr>
              <a:t>On-line surveys </a:t>
            </a:r>
            <a:endParaRPr lang="en-US" dirty="0">
              <a:solidFill>
                <a:srgbClr val="7030A0"/>
              </a:solidFill>
              <a:latin typeface="Candara" panose="020E0502030303020204" pitchFamily="34" charset="0"/>
            </a:endParaRPr>
          </a:p>
        </p:txBody>
      </p:sp>
      <p:sp>
        <p:nvSpPr>
          <p:cNvPr id="2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pic>
        <p:nvPicPr>
          <p:cNvPr id="6" name="Picture 5" descr="Bubble.png"/>
          <p:cNvPicPr>
            <a:picLocks noChangeAspect="1"/>
          </p:cNvPicPr>
          <p:nvPr/>
        </p:nvPicPr>
        <p:blipFill rotWithShape="1">
          <a:blip r:embed="rId4" cstate="print">
            <a:extLst>
              <a:ext uri="{28A0092B-C50C-407E-A947-70E740481C1C}">
                <a14:useLocalDpi xmlns:a14="http://schemas.microsoft.com/office/drawing/2010/main" val="0"/>
              </a:ext>
            </a:extLst>
          </a:blip>
          <a:srcRect l="1638" r="17630" b="1"/>
          <a:stretch/>
        </p:blipFill>
        <p:spPr>
          <a:xfrm>
            <a:off x="530916" y="1629089"/>
            <a:ext cx="2659381" cy="2783423"/>
          </a:xfrm>
          <a:prstGeom prst="rect">
            <a:avLst/>
          </a:prstGeom>
        </p:spPr>
      </p:pic>
      <p:sp>
        <p:nvSpPr>
          <p:cNvPr id="3" name="Content Placeholder 2"/>
          <p:cNvSpPr>
            <a:spLocks noGrp="1"/>
          </p:cNvSpPr>
          <p:nvPr>
            <p:ph idx="1"/>
          </p:nvPr>
        </p:nvSpPr>
        <p:spPr>
          <a:xfrm>
            <a:off x="5283200" y="1304561"/>
            <a:ext cx="6536624" cy="5248639"/>
          </a:xfrm>
        </p:spPr>
        <p:txBody>
          <a:bodyPr anchor="ctr">
            <a:normAutofit fontScale="77500" lnSpcReduction="20000"/>
          </a:bodyPr>
          <a:lstStyle/>
          <a:p>
            <a:pPr>
              <a:spcAft>
                <a:spcPts val="675"/>
              </a:spcAft>
            </a:pPr>
            <a:endParaRPr lang="en-GB" sz="2400" dirty="0">
              <a:solidFill>
                <a:srgbClr val="000000"/>
              </a:solidFill>
              <a:latin typeface="+mj-lt"/>
              <a:cs typeface="Arial" panose="020B0604020202020204" pitchFamily="34" charset="0"/>
            </a:endParaRPr>
          </a:p>
          <a:p>
            <a:pPr>
              <a:spcAft>
                <a:spcPts val="675"/>
              </a:spcAft>
            </a:pPr>
            <a:endParaRPr lang="en-GB" sz="2400" dirty="0">
              <a:solidFill>
                <a:srgbClr val="000000"/>
              </a:solidFill>
              <a:cs typeface="Arial" panose="020B0604020202020204" pitchFamily="34" charset="0"/>
            </a:endParaRPr>
          </a:p>
          <a:p>
            <a:pPr>
              <a:lnSpc>
                <a:spcPct val="120000"/>
              </a:lnSpc>
              <a:spcAft>
                <a:spcPts val="675"/>
              </a:spcAft>
            </a:pPr>
            <a:r>
              <a:rPr lang="en-GB" sz="2600" dirty="0">
                <a:solidFill>
                  <a:srgbClr val="000000"/>
                </a:solidFill>
                <a:cs typeface="Arial" panose="020B0604020202020204" pitchFamily="34" charset="0"/>
              </a:rPr>
              <a:t>Three confidential  on-line surveys created : 4-7yrs,             8-10yrs, 11-18yrs.  A Care Leaver survey was added later</a:t>
            </a:r>
          </a:p>
          <a:p>
            <a:pPr>
              <a:spcAft>
                <a:spcPts val="675"/>
              </a:spcAft>
            </a:pPr>
            <a:r>
              <a:rPr lang="en-GB" sz="2600" dirty="0">
                <a:solidFill>
                  <a:srgbClr val="000000"/>
                </a:solidFill>
                <a:cs typeface="Arial" panose="020B0604020202020204" pitchFamily="34" charset="0"/>
              </a:rPr>
              <a:t>Four key themes: relationships, rights, resilience, recovery</a:t>
            </a:r>
          </a:p>
          <a:p>
            <a:pPr>
              <a:spcAft>
                <a:spcPts val="675"/>
              </a:spcAft>
            </a:pPr>
            <a:r>
              <a:rPr lang="en-GB" sz="2600" dirty="0">
                <a:solidFill>
                  <a:srgbClr val="000000"/>
                </a:solidFill>
                <a:cs typeface="Arial" panose="020B0604020202020204" pitchFamily="34" charset="0"/>
              </a:rPr>
              <a:t>Questions on well-being for comparison with general population data  </a:t>
            </a:r>
          </a:p>
          <a:p>
            <a:pPr>
              <a:spcAft>
                <a:spcPts val="675"/>
              </a:spcAft>
            </a:pPr>
            <a:r>
              <a:rPr lang="en-GB" sz="2600" dirty="0"/>
              <a:t>Are children flourishing in care? </a:t>
            </a:r>
          </a:p>
          <a:p>
            <a:pPr>
              <a:lnSpc>
                <a:spcPct val="120000"/>
              </a:lnSpc>
              <a:spcAft>
                <a:spcPts val="675"/>
              </a:spcAft>
            </a:pPr>
            <a:r>
              <a:rPr lang="en-GB" sz="2600" dirty="0"/>
              <a:t>Subjective well-being chosen as our theoretical framework. Allowed us to examine a basket of indicators that make up well-being.  SWB defined as:  “feeling good and functioning well at an individual and interpersonal level”. </a:t>
            </a:r>
          </a:p>
          <a:p>
            <a:pPr>
              <a:spcAft>
                <a:spcPts val="675"/>
              </a:spcAft>
            </a:pPr>
            <a:r>
              <a:rPr lang="en-GB" sz="2600" dirty="0">
                <a:solidFill>
                  <a:srgbClr val="000000"/>
                </a:solidFill>
                <a:cs typeface="Arial" panose="020B0604020202020204" pitchFamily="34" charset="0"/>
              </a:rPr>
              <a:t>Piloted in schools with 85 children in care</a:t>
            </a:r>
          </a:p>
          <a:p>
            <a:pPr>
              <a:spcAft>
                <a:spcPts val="675"/>
              </a:spcAft>
            </a:pPr>
            <a:endParaRPr lang="en-GB" sz="2600" dirty="0">
              <a:solidFill>
                <a:srgbClr val="000000"/>
              </a:solidFill>
              <a:cs typeface="Arial" panose="020B0604020202020204" pitchFamily="34" charset="0"/>
            </a:endParaRPr>
          </a:p>
          <a:p>
            <a:pPr>
              <a:spcAft>
                <a:spcPts val="675"/>
              </a:spcAft>
            </a:pPr>
            <a:endParaRPr lang="en-GB" sz="1700" dirty="0">
              <a:solidFill>
                <a:srgbClr val="000000"/>
              </a:solidFill>
              <a:latin typeface="+mj-lt"/>
              <a:cs typeface="Arial" panose="020B0604020202020204" pitchFamily="34" charset="0"/>
            </a:endParaRPr>
          </a:p>
          <a:p>
            <a:pPr>
              <a:spcAft>
                <a:spcPts val="675"/>
              </a:spcAft>
            </a:pPr>
            <a:endParaRPr lang="en-GB" sz="1700" dirty="0">
              <a:solidFill>
                <a:srgbClr val="000000"/>
              </a:solidFill>
              <a:latin typeface="+mj-lt"/>
              <a:cs typeface="Arial" panose="020B0604020202020204" pitchFamily="34" charset="0"/>
            </a:endParaRPr>
          </a:p>
          <a:p>
            <a:endParaRPr lang="en-US" sz="1700" dirty="0">
              <a:solidFill>
                <a:srgbClr val="000000"/>
              </a:solidFill>
              <a:latin typeface="+mj-lt"/>
              <a:cs typeface="Arial" panose="020B0604020202020204" pitchFamily="34" charset="0"/>
            </a:endParaRPr>
          </a:p>
        </p:txBody>
      </p:sp>
    </p:spTree>
    <p:extLst>
      <p:ext uri="{BB962C8B-B14F-4D97-AF65-F5344CB8AC3E}">
        <p14:creationId xmlns:p14="http://schemas.microsoft.com/office/powerpoint/2010/main" val="186249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00256" y="6390813"/>
            <a:ext cx="2133600" cy="355641"/>
          </a:xfrm>
        </p:spPr>
        <p:txBody>
          <a:bodyPr/>
          <a:lstStyle/>
          <a:p>
            <a:fld id="{3830F748-930C-7740-A571-C53F4C20EDD2}" type="slidenum">
              <a:rPr lang="en-US" smtClean="0">
                <a:solidFill>
                  <a:prstClr val="black">
                    <a:tint val="75000"/>
                  </a:prstClr>
                </a:solidFill>
              </a:rPr>
              <a:pPr/>
              <a:t>8</a:t>
            </a:fld>
            <a:endParaRPr lang="en-US" dirty="0">
              <a:solidFill>
                <a:prstClr val="black">
                  <a:tint val="75000"/>
                </a:prstClr>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493" t="10030" r="4784" b="9526"/>
          <a:stretch/>
        </p:blipFill>
        <p:spPr>
          <a:xfrm>
            <a:off x="0" y="1340768"/>
            <a:ext cx="6036787" cy="5412459"/>
          </a:xfrm>
          <a:prstGeom prst="rect">
            <a:avLst/>
          </a:prstGeom>
        </p:spPr>
      </p:pic>
      <p:sp>
        <p:nvSpPr>
          <p:cNvPr id="6" name="Oval 5"/>
          <p:cNvSpPr/>
          <p:nvPr/>
        </p:nvSpPr>
        <p:spPr>
          <a:xfrm rot="581709">
            <a:off x="-323433" y="1133086"/>
            <a:ext cx="1049664" cy="11250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20" name="Picture 19" descr="C:\Users\linda.briheim\AppData\Local\Microsoft\Windows\INetCache\Content.Word\OLBC-Well-being-indicators-whole-graphic.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1252" y="1340768"/>
            <a:ext cx="5835388" cy="5331128"/>
          </a:xfrm>
          <a:prstGeom prst="rect">
            <a:avLst/>
          </a:prstGeom>
          <a:noFill/>
          <a:ln>
            <a:noFill/>
          </a:ln>
        </p:spPr>
      </p:pic>
      <p:sp>
        <p:nvSpPr>
          <p:cNvPr id="21" name="Title 1"/>
          <p:cNvSpPr txBox="1">
            <a:spLocks/>
          </p:cNvSpPr>
          <p:nvPr/>
        </p:nvSpPr>
        <p:spPr>
          <a:xfrm>
            <a:off x="-179565" y="-100529"/>
            <a:ext cx="12432703" cy="1143000"/>
          </a:xfrm>
          <a:prstGeom prst="rect">
            <a:avLst/>
          </a:prstGeom>
          <a:noFill/>
          <a:ln w="25400" cap="flat" cmpd="sng" algn="ctr">
            <a:noFill/>
            <a:prstDash val="solid"/>
          </a:ln>
          <a:effectLst/>
        </p:spPr>
        <p:txBody>
          <a:bodyPr vert="horz" lIns="91440" tIns="45720" rIns="91440" bIns="45720" rtlCol="0" anchor="ctr">
            <a:noAutofit/>
          </a:bodyPr>
          <a:lstStyle>
            <a:lvl1pPr marL="144000" algn="l" defTabSz="914400" rtl="0" eaLnBrk="1" latinLnBrk="0" hangingPunct="1">
              <a:spcBef>
                <a:spcPct val="0"/>
              </a:spcBef>
              <a:buNone/>
              <a:defRPr sz="36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defRPr/>
            </a:pPr>
            <a:r>
              <a:rPr lang="en-US" sz="3200" dirty="0">
                <a:solidFill>
                  <a:srgbClr val="6B2F75"/>
                </a:solidFill>
              </a:rPr>
              <a:t>Bright Spots domains and indicators of well-being </a:t>
            </a:r>
            <a:endParaRPr lang="en-GB" sz="3200" dirty="0">
              <a:solidFill>
                <a:srgbClr val="6B2F75"/>
              </a:solidFill>
            </a:endParaRPr>
          </a:p>
        </p:txBody>
      </p:sp>
      <p:sp>
        <p:nvSpPr>
          <p:cNvPr id="8" name="Title 1"/>
          <p:cNvSpPr txBox="1">
            <a:spLocks/>
          </p:cNvSpPr>
          <p:nvPr/>
        </p:nvSpPr>
        <p:spPr>
          <a:xfrm>
            <a:off x="1192538" y="481235"/>
            <a:ext cx="12432703" cy="1143000"/>
          </a:xfrm>
          <a:prstGeom prst="rect">
            <a:avLst/>
          </a:prstGeom>
          <a:noFill/>
          <a:ln w="25400" cap="flat" cmpd="sng" algn="ctr">
            <a:noFill/>
            <a:prstDash val="solid"/>
          </a:ln>
          <a:effectLst/>
        </p:spPr>
        <p:txBody>
          <a:bodyPr vert="horz" lIns="91440" tIns="45720" rIns="91440" bIns="45720" rtlCol="0" anchor="ctr">
            <a:noAutofit/>
          </a:bodyPr>
          <a:lstStyle>
            <a:lvl1pPr marL="144000" algn="l" defTabSz="914400" rtl="0" eaLnBrk="1" latinLnBrk="0" hangingPunct="1">
              <a:spcBef>
                <a:spcPct val="0"/>
              </a:spcBef>
              <a:buNone/>
              <a:defRPr sz="36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defRPr/>
            </a:pPr>
            <a:r>
              <a:rPr lang="en-US" sz="2800" dirty="0">
                <a:solidFill>
                  <a:srgbClr val="6B2F75"/>
                </a:solidFill>
                <a:latin typeface="Arial" panose="020B0604020202020204" pitchFamily="34" charset="0"/>
                <a:cs typeface="Arial" panose="020B0604020202020204" pitchFamily="34" charset="0"/>
              </a:rPr>
              <a:t>Your Life Your Care </a:t>
            </a:r>
            <a:endParaRPr lang="en-GB" sz="2800" dirty="0">
              <a:solidFill>
                <a:srgbClr val="6B2F75"/>
              </a:solidFill>
              <a:latin typeface="Arial" panose="020B0604020202020204" pitchFamily="34" charset="0"/>
              <a:cs typeface="Arial" panose="020B0604020202020204" pitchFamily="34" charset="0"/>
            </a:endParaRPr>
          </a:p>
        </p:txBody>
      </p:sp>
      <p:sp>
        <p:nvSpPr>
          <p:cNvPr id="9" name="Title 1"/>
          <p:cNvSpPr txBox="1">
            <a:spLocks/>
          </p:cNvSpPr>
          <p:nvPr/>
        </p:nvSpPr>
        <p:spPr>
          <a:xfrm>
            <a:off x="6906824" y="470971"/>
            <a:ext cx="12432703" cy="1143000"/>
          </a:xfrm>
          <a:prstGeom prst="rect">
            <a:avLst/>
          </a:prstGeom>
          <a:noFill/>
          <a:ln w="25400" cap="flat" cmpd="sng" algn="ctr">
            <a:noFill/>
            <a:prstDash val="solid"/>
          </a:ln>
          <a:effectLst/>
        </p:spPr>
        <p:txBody>
          <a:bodyPr vert="horz" lIns="91440" tIns="45720" rIns="91440" bIns="45720" rtlCol="0" anchor="ctr">
            <a:noAutofit/>
          </a:bodyPr>
          <a:lstStyle>
            <a:lvl1pPr marL="144000" algn="l" defTabSz="914400" rtl="0" eaLnBrk="1" latinLnBrk="0" hangingPunct="1">
              <a:spcBef>
                <a:spcPct val="0"/>
              </a:spcBef>
              <a:buNone/>
              <a:defRPr sz="36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defRPr/>
            </a:pPr>
            <a:r>
              <a:rPr lang="en-US" sz="2800" dirty="0">
                <a:solidFill>
                  <a:srgbClr val="6B2F75"/>
                </a:solidFill>
                <a:latin typeface="Arial" panose="020B0604020202020204" pitchFamily="34" charset="0"/>
                <a:cs typeface="Arial" panose="020B0604020202020204" pitchFamily="34" charset="0"/>
              </a:rPr>
              <a:t>Your Life Beyond Care</a:t>
            </a:r>
            <a:endParaRPr lang="en-GB" sz="2800" dirty="0">
              <a:solidFill>
                <a:srgbClr val="6B2F75"/>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880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80312"/>
            <a:ext cx="12355060" cy="17476432"/>
          </a:xfrm>
          <a:prstGeom prst="rect">
            <a:avLst/>
          </a:prstGeom>
        </p:spPr>
      </p:pic>
      <p:sp>
        <p:nvSpPr>
          <p:cNvPr id="8" name="Rectangle 7"/>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3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714" y="5810707"/>
            <a:ext cx="1376959" cy="876620"/>
          </a:xfrm>
          <a:prstGeom prst="rect">
            <a:avLst/>
          </a:prstGeom>
        </p:spPr>
      </p:pic>
      <p:sp>
        <p:nvSpPr>
          <p:cNvPr id="14" name="Rounded Rectangle 13"/>
          <p:cNvSpPr/>
          <p:nvPr/>
        </p:nvSpPr>
        <p:spPr>
          <a:xfrm>
            <a:off x="1991544" y="3501008"/>
            <a:ext cx="3888432" cy="3024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What makes life good? Care leavers views on their well-being </a:t>
            </a:r>
            <a:endParaRPr lang="en-GB" sz="2400" dirty="0">
              <a:latin typeface="Arial" panose="020B0604020202020204" pitchFamily="34" charset="0"/>
              <a:cs typeface="Arial" panose="020B0604020202020204" pitchFamily="34" charset="0"/>
            </a:endParaRPr>
          </a:p>
        </p:txBody>
      </p:sp>
      <p:pic>
        <p:nvPicPr>
          <p:cNvPr id="13" name="Picture 2" descr="\\VOISRVFS\Company Shared Folders\London and South East\Policy\Bright Spots Project\External Communications\Branding &amp; Logos\Logos\REES logo lock up_RGB.jpg">
            <a:extLst>
              <a:ext uri="{FF2B5EF4-FFF2-40B4-BE49-F238E27FC236}">
                <a16:creationId xmlns:a16="http://schemas.microsoft.com/office/drawing/2014/main" id="{9AEB5300-8662-374A-99FE-4061C5067F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6836" y="5913220"/>
            <a:ext cx="2776733" cy="61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916" y="4393294"/>
            <a:ext cx="4629794" cy="707886"/>
          </a:xfrm>
          <a:prstGeom prst="rect">
            <a:avLst/>
          </a:prstGeom>
        </p:spPr>
        <p:txBody>
          <a:bodyPr wrap="none">
            <a:spAutoFit/>
          </a:bodyPr>
          <a:lstStyle/>
          <a:p>
            <a:pPr>
              <a:spcAft>
                <a:spcPts val="600"/>
              </a:spcAft>
            </a:pPr>
            <a:r>
              <a:rPr lang="en-US" sz="4000" b="1" dirty="0">
                <a:solidFill>
                  <a:srgbClr val="80388D"/>
                </a:solidFill>
                <a:latin typeface="Arial" panose="020B0604020202020204" pitchFamily="34" charset="0"/>
                <a:cs typeface="Arial" panose="020B0604020202020204" pitchFamily="34" charset="0"/>
              </a:rPr>
              <a:t>Research findings</a:t>
            </a:r>
          </a:p>
        </p:txBody>
      </p:sp>
    </p:spTree>
    <p:custDataLst>
      <p:tags r:id="rId1"/>
    </p:custDataLst>
    <p:extLst>
      <p:ext uri="{BB962C8B-B14F-4D97-AF65-F5344CB8AC3E}">
        <p14:creationId xmlns:p14="http://schemas.microsoft.com/office/powerpoint/2010/main" val="2146382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10.xml><?xml version="1.0" encoding="utf-8"?>
<p:tagLst xmlns:a="http://schemas.openxmlformats.org/drawingml/2006/main" xmlns:r="http://schemas.openxmlformats.org/officeDocument/2006/relationships" xmlns:p="http://schemas.openxmlformats.org/presentationml/2006/main">
  <p:tag name="TIMING" val="|0.9|3.9|7.1|7.1|0.4|0.8"/>
</p:tagLst>
</file>

<file path=ppt/tags/tag11.xml><?xml version="1.0" encoding="utf-8"?>
<p:tagLst xmlns:a="http://schemas.openxmlformats.org/drawingml/2006/main" xmlns:r="http://schemas.openxmlformats.org/officeDocument/2006/relationships" xmlns:p="http://schemas.openxmlformats.org/presentationml/2006/main">
  <p:tag name="TIMING" val="|0.8|6.6|11.9|1.1|2|1.6|1.8|1.7"/>
</p:tagLst>
</file>

<file path=ppt/tags/tag12.xml><?xml version="1.0" encoding="utf-8"?>
<p:tagLst xmlns:a="http://schemas.openxmlformats.org/drawingml/2006/main" xmlns:r="http://schemas.openxmlformats.org/officeDocument/2006/relationships" xmlns:p="http://schemas.openxmlformats.org/presentationml/2006/main">
  <p:tag name="TIMING" val="|1.4|0.8|15.3"/>
</p:tagLst>
</file>

<file path=ppt/tags/tag13.xml><?xml version="1.0" encoding="utf-8"?>
<p:tagLst xmlns:a="http://schemas.openxmlformats.org/drawingml/2006/main" xmlns:r="http://schemas.openxmlformats.org/officeDocument/2006/relationships" xmlns:p="http://schemas.openxmlformats.org/presentationml/2006/main">
  <p:tag name="TIMING" val="|1.4|4.5|1.8|5.8"/>
</p:tagLst>
</file>

<file path=ppt/tags/tag14.xml><?xml version="1.0" encoding="utf-8"?>
<p:tagLst xmlns:a="http://schemas.openxmlformats.org/drawingml/2006/main" xmlns:r="http://schemas.openxmlformats.org/officeDocument/2006/relationships" xmlns:p="http://schemas.openxmlformats.org/presentationml/2006/main">
  <p:tag name="TIMING" val="|1.3|-1.3|1.8"/>
</p:tagLst>
</file>

<file path=ppt/tags/tag15.xml><?xml version="1.0" encoding="utf-8"?>
<p:tagLst xmlns:a="http://schemas.openxmlformats.org/drawingml/2006/main" xmlns:r="http://schemas.openxmlformats.org/officeDocument/2006/relationships" xmlns:p="http://schemas.openxmlformats.org/presentationml/2006/main">
  <p:tag name="TIMING" val="|5.4|9.8|22.3|11.7|12.8"/>
</p:tagLst>
</file>

<file path=ppt/tags/tag16.xml><?xml version="1.0" encoding="utf-8"?>
<p:tagLst xmlns:a="http://schemas.openxmlformats.org/drawingml/2006/main" xmlns:r="http://schemas.openxmlformats.org/officeDocument/2006/relationships" xmlns:p="http://schemas.openxmlformats.org/presentationml/2006/main">
  <p:tag name="TIMING" val="|5.8|14.5|28.9|19.5|2.2"/>
</p:tagLst>
</file>

<file path=ppt/tags/tag17.xml><?xml version="1.0" encoding="utf-8"?>
<p:tagLst xmlns:a="http://schemas.openxmlformats.org/drawingml/2006/main" xmlns:r="http://schemas.openxmlformats.org/officeDocument/2006/relationships" xmlns:p="http://schemas.openxmlformats.org/presentationml/2006/main">
  <p:tag name="TIMING" val="|0.7|6.1"/>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ags/tag4.xml><?xml version="1.0" encoding="utf-8"?>
<p:tagLst xmlns:a="http://schemas.openxmlformats.org/drawingml/2006/main" xmlns:r="http://schemas.openxmlformats.org/officeDocument/2006/relationships" xmlns:p="http://schemas.openxmlformats.org/presentationml/2006/main">
  <p:tag name="TIMING" val="|38.7|10.3|21|10.5"/>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ags/tag6.xml><?xml version="1.0" encoding="utf-8"?>
<p:tagLst xmlns:a="http://schemas.openxmlformats.org/drawingml/2006/main" xmlns:r="http://schemas.openxmlformats.org/officeDocument/2006/relationships" xmlns:p="http://schemas.openxmlformats.org/presentationml/2006/main">
  <p:tag name="TIMING" val="|1.4|8.2"/>
</p:tagLst>
</file>

<file path=ppt/tags/tag7.xml><?xml version="1.0" encoding="utf-8"?>
<p:tagLst xmlns:a="http://schemas.openxmlformats.org/drawingml/2006/main" xmlns:r="http://schemas.openxmlformats.org/officeDocument/2006/relationships" xmlns:p="http://schemas.openxmlformats.org/presentationml/2006/main">
  <p:tag name="TIMING" val="|11.7"/>
</p:tagLst>
</file>

<file path=ppt/tags/tag8.xml><?xml version="1.0" encoding="utf-8"?>
<p:tagLst xmlns:a="http://schemas.openxmlformats.org/drawingml/2006/main" xmlns:r="http://schemas.openxmlformats.org/officeDocument/2006/relationships" xmlns:p="http://schemas.openxmlformats.org/presentationml/2006/main">
  <p:tag name="TIMING" val="|14.8|0.9|0.8"/>
</p:tagLst>
</file>

<file path=ppt/tags/tag9.xml><?xml version="1.0" encoding="utf-8"?>
<p:tagLst xmlns:a="http://schemas.openxmlformats.org/drawingml/2006/main" xmlns:r="http://schemas.openxmlformats.org/officeDocument/2006/relationships" xmlns:p="http://schemas.openxmlformats.org/presentationml/2006/main">
  <p:tag name="TIMING" val="|26.7|8.6|7.3|7.7"/>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80388D"/>
      </a:dk2>
      <a:lt2>
        <a:srgbClr val="C1BAA4"/>
      </a:lt2>
      <a:accent1>
        <a:srgbClr val="B20E10"/>
      </a:accent1>
      <a:accent2>
        <a:srgbClr val="C4D600"/>
      </a:accent2>
      <a:accent3>
        <a:srgbClr val="80388D"/>
      </a:accent3>
      <a:accent4>
        <a:srgbClr val="8FD1E3"/>
      </a:accent4>
      <a:accent5>
        <a:srgbClr val="EF7723"/>
      </a:accent5>
      <a:accent6>
        <a:srgbClr val="FFDD00"/>
      </a:accent6>
      <a:hlink>
        <a:srgbClr val="80388D"/>
      </a:hlink>
      <a:folHlink>
        <a:srgbClr val="DC08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ight Spots presentation template - Dec 2017">
  <a:themeElements>
    <a:clrScheme name="Custom 1">
      <a:dk1>
        <a:srgbClr val="B20E10"/>
      </a:dk1>
      <a:lt1>
        <a:srgbClr val="FFFFFF"/>
      </a:lt1>
      <a:dk2>
        <a:srgbClr val="FFD100"/>
      </a:dk2>
      <a:lt2>
        <a:srgbClr val="000000"/>
      </a:lt2>
      <a:accent1>
        <a:srgbClr val="B20E10"/>
      </a:accent1>
      <a:accent2>
        <a:srgbClr val="FFD100"/>
      </a:accent2>
      <a:accent3>
        <a:srgbClr val="747373"/>
      </a:accent3>
      <a:accent4>
        <a:srgbClr val="C4D600"/>
      </a:accent4>
      <a:accent5>
        <a:srgbClr val="671E75"/>
      </a:accent5>
      <a:accent6>
        <a:srgbClr val="C1BAA4"/>
      </a:accent6>
      <a:hlink>
        <a:srgbClr val="671E75"/>
      </a:hlink>
      <a:folHlink>
        <a:srgbClr val="7473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and colour presentation">
  <a:themeElements>
    <a:clrScheme name="Custom 2">
      <a:dk1>
        <a:sysClr val="windowText" lastClr="000000"/>
      </a:dk1>
      <a:lt1>
        <a:sysClr val="window" lastClr="FFFFFF"/>
      </a:lt1>
      <a:dk2>
        <a:srgbClr val="B20E10"/>
      </a:dk2>
      <a:lt2>
        <a:srgbClr val="C1BAA4"/>
      </a:lt2>
      <a:accent1>
        <a:srgbClr val="80388D"/>
      </a:accent1>
      <a:accent2>
        <a:srgbClr val="95C11F"/>
      </a:accent2>
      <a:accent3>
        <a:srgbClr val="B20E10"/>
      </a:accent3>
      <a:accent4>
        <a:srgbClr val="8FD1E3"/>
      </a:accent4>
      <a:accent5>
        <a:srgbClr val="EF7723"/>
      </a:accent5>
      <a:accent6>
        <a:srgbClr val="FFDD00"/>
      </a:accent6>
      <a:hlink>
        <a:srgbClr val="C1BAA4"/>
      </a:hlink>
      <a:folHlink>
        <a:srgbClr val="DC08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LA findings presentations and next steps.potx [Autosaved]" id="{5101EB2D-39F4-41D3-AEC0-D9F56CC70710}" vid="{C73A6D3A-1A5E-4055-82D0-06497745AFB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62956</TotalTime>
  <Words>2262</Words>
  <Application>Microsoft Office PowerPoint</Application>
  <PresentationFormat>Widescreen</PresentationFormat>
  <Paragraphs>234</Paragraphs>
  <Slides>28</Slides>
  <Notes>11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28</vt:i4>
      </vt:variant>
    </vt:vector>
  </HeadingPairs>
  <TitlesOfParts>
    <vt:vector size="42" baseType="lpstr">
      <vt:lpstr>Arial</vt:lpstr>
      <vt:lpstr>Arial-BoldMT</vt:lpstr>
      <vt:lpstr>ArialMT</vt:lpstr>
      <vt:lpstr>Calibri</vt:lpstr>
      <vt:lpstr>Calibri Light</vt:lpstr>
      <vt:lpstr>Candara</vt:lpstr>
      <vt:lpstr>Frankfurter_Medium</vt:lpstr>
      <vt:lpstr>Garamond</vt:lpstr>
      <vt:lpstr>Helvetica</vt:lpstr>
      <vt:lpstr>Office Theme</vt:lpstr>
      <vt:lpstr>Bright Spots presentation template - Dec 2017</vt:lpstr>
      <vt:lpstr>brand colour presentation</vt:lpstr>
      <vt:lpstr>2_Office Theme</vt:lpstr>
      <vt:lpstr>3_Office Theme</vt:lpstr>
      <vt:lpstr>PowerPoint Presentation</vt:lpstr>
      <vt:lpstr>PowerPoint Presentation</vt:lpstr>
      <vt:lpstr>PowerPoint Presentation</vt:lpstr>
      <vt:lpstr>The ‘Your Life Your Care’ and ‘Your Life Beyond Care’ Surveys </vt:lpstr>
      <vt:lpstr>Method </vt:lpstr>
      <vt:lpstr>Children in care: what did we find? </vt:lpstr>
      <vt:lpstr>On-line surveys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Shift in emphasis onto children and young people’s priorities</vt:lpstr>
      <vt:lpstr>PowerPoint Presentation</vt:lpstr>
      <vt:lpstr>PowerPoint Presentation</vt:lpstr>
      <vt:lpstr> Questions, comments and reflections?  </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Gargi Agrawal</dc:creator>
  <cp:lastModifiedBy>Julie Selwyn</cp:lastModifiedBy>
  <cp:revision>1596</cp:revision>
  <cp:lastPrinted>2018-03-05T10:55:40Z</cp:lastPrinted>
  <dcterms:created xsi:type="dcterms:W3CDTF">2016-12-15T12:29:30Z</dcterms:created>
  <dcterms:modified xsi:type="dcterms:W3CDTF">2025-06-16T14:07:45Z</dcterms:modified>
</cp:coreProperties>
</file>