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1" r:id="rId2"/>
    <p:sldId id="256" r:id="rId3"/>
    <p:sldId id="266" r:id="rId4"/>
    <p:sldId id="268" r:id="rId5"/>
    <p:sldId id="27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0B9D4-CAC5-4497-A8CF-8435BC7F6EE4}" v="6" dt="2025-01-15T15:15:04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, Katherine" userId="65dea934-be0d-46fe-8fbe-2b143a93b01f" providerId="ADAL" clId="{0FB0B9D4-CAC5-4497-A8CF-8435BC7F6EE4}"/>
    <pc:docChg chg="undo custSel addSld delSld modSld sldOrd">
      <pc:chgData name="Christopher, Katherine" userId="65dea934-be0d-46fe-8fbe-2b143a93b01f" providerId="ADAL" clId="{0FB0B9D4-CAC5-4497-A8CF-8435BC7F6EE4}" dt="2025-01-15T15:39:41.636" v="244"/>
      <pc:docMkLst>
        <pc:docMk/>
      </pc:docMkLst>
      <pc:sldChg chg="modSp mod ord">
        <pc:chgData name="Christopher, Katherine" userId="65dea934-be0d-46fe-8fbe-2b143a93b01f" providerId="ADAL" clId="{0FB0B9D4-CAC5-4497-A8CF-8435BC7F6EE4}" dt="2025-01-15T15:39:36.685" v="242" actId="403"/>
        <pc:sldMkLst>
          <pc:docMk/>
          <pc:sldMk cId="2791362423" sldId="256"/>
        </pc:sldMkLst>
        <pc:spChg chg="mod">
          <ac:chgData name="Christopher, Katherine" userId="65dea934-be0d-46fe-8fbe-2b143a93b01f" providerId="ADAL" clId="{0FB0B9D4-CAC5-4497-A8CF-8435BC7F6EE4}" dt="2025-01-15T15:39:36.685" v="242" actId="403"/>
          <ac:spMkLst>
            <pc:docMk/>
            <pc:sldMk cId="2791362423" sldId="256"/>
            <ac:spMk id="3" creationId="{99E2A909-81B2-064C-C865-F82458AEB0D6}"/>
          </ac:spMkLst>
        </pc:spChg>
      </pc:sldChg>
      <pc:sldChg chg="del">
        <pc:chgData name="Christopher, Katherine" userId="65dea934-be0d-46fe-8fbe-2b143a93b01f" providerId="ADAL" clId="{0FB0B9D4-CAC5-4497-A8CF-8435BC7F6EE4}" dt="2025-01-13T14:54:53.275" v="0" actId="47"/>
        <pc:sldMkLst>
          <pc:docMk/>
          <pc:sldMk cId="1442140" sldId="257"/>
        </pc:sldMkLst>
      </pc:sldChg>
      <pc:sldChg chg="del">
        <pc:chgData name="Christopher, Katherine" userId="65dea934-be0d-46fe-8fbe-2b143a93b01f" providerId="ADAL" clId="{0FB0B9D4-CAC5-4497-A8CF-8435BC7F6EE4}" dt="2025-01-13T14:54:54.882" v="1" actId="47"/>
        <pc:sldMkLst>
          <pc:docMk/>
          <pc:sldMk cId="3914517801" sldId="258"/>
        </pc:sldMkLst>
      </pc:sldChg>
      <pc:sldChg chg="del">
        <pc:chgData name="Christopher, Katherine" userId="65dea934-be0d-46fe-8fbe-2b143a93b01f" providerId="ADAL" clId="{0FB0B9D4-CAC5-4497-A8CF-8435BC7F6EE4}" dt="2025-01-13T14:54:56.486" v="3" actId="47"/>
        <pc:sldMkLst>
          <pc:docMk/>
          <pc:sldMk cId="1994223041" sldId="259"/>
        </pc:sldMkLst>
      </pc:sldChg>
      <pc:sldChg chg="del">
        <pc:chgData name="Christopher, Katherine" userId="65dea934-be0d-46fe-8fbe-2b143a93b01f" providerId="ADAL" clId="{0FB0B9D4-CAC5-4497-A8CF-8435BC7F6EE4}" dt="2025-01-13T14:54:59.620" v="4" actId="47"/>
        <pc:sldMkLst>
          <pc:docMk/>
          <pc:sldMk cId="2053390294" sldId="260"/>
        </pc:sldMkLst>
      </pc:sldChg>
      <pc:sldChg chg="del">
        <pc:chgData name="Christopher, Katherine" userId="65dea934-be0d-46fe-8fbe-2b143a93b01f" providerId="ADAL" clId="{0FB0B9D4-CAC5-4497-A8CF-8435BC7F6EE4}" dt="2025-01-13T14:55:06.019" v="7" actId="47"/>
        <pc:sldMkLst>
          <pc:docMk/>
          <pc:sldMk cId="2716731958" sldId="263"/>
        </pc:sldMkLst>
      </pc:sldChg>
      <pc:sldChg chg="del">
        <pc:chgData name="Christopher, Katherine" userId="65dea934-be0d-46fe-8fbe-2b143a93b01f" providerId="ADAL" clId="{0FB0B9D4-CAC5-4497-A8CF-8435BC7F6EE4}" dt="2025-01-13T14:54:55.452" v="2" actId="47"/>
        <pc:sldMkLst>
          <pc:docMk/>
          <pc:sldMk cId="2655199774" sldId="265"/>
        </pc:sldMkLst>
      </pc:sldChg>
      <pc:sldChg chg="ord">
        <pc:chgData name="Christopher, Katherine" userId="65dea934-be0d-46fe-8fbe-2b143a93b01f" providerId="ADAL" clId="{0FB0B9D4-CAC5-4497-A8CF-8435BC7F6EE4}" dt="2025-01-13T14:55:03.696" v="6"/>
        <pc:sldMkLst>
          <pc:docMk/>
          <pc:sldMk cId="2866336596" sldId="270"/>
        </pc:sldMkLst>
      </pc:sldChg>
      <pc:sldChg chg="addSp delSp modSp new mod ord modClrScheme chgLayout">
        <pc:chgData name="Christopher, Katherine" userId="65dea934-be0d-46fe-8fbe-2b143a93b01f" providerId="ADAL" clId="{0FB0B9D4-CAC5-4497-A8CF-8435BC7F6EE4}" dt="2025-01-15T15:39:41.636" v="244"/>
        <pc:sldMkLst>
          <pc:docMk/>
          <pc:sldMk cId="1949000422" sldId="271"/>
        </pc:sldMkLst>
        <pc:spChg chg="mod ord">
          <ac:chgData name="Christopher, Katherine" userId="65dea934-be0d-46fe-8fbe-2b143a93b01f" providerId="ADAL" clId="{0FB0B9D4-CAC5-4497-A8CF-8435BC7F6EE4}" dt="2025-01-15T15:18:47.475" v="211" actId="403"/>
          <ac:spMkLst>
            <pc:docMk/>
            <pc:sldMk cId="1949000422" sldId="271"/>
            <ac:spMk id="2" creationId="{399C7B8A-5B2E-2EB6-B852-CCCB87E9C77A}"/>
          </ac:spMkLst>
        </pc:spChg>
        <pc:spChg chg="add del mod ord">
          <ac:chgData name="Christopher, Katherine" userId="65dea934-be0d-46fe-8fbe-2b143a93b01f" providerId="ADAL" clId="{0FB0B9D4-CAC5-4497-A8CF-8435BC7F6EE4}" dt="2025-01-15T15:18:28.258" v="204" actId="27636"/>
          <ac:spMkLst>
            <pc:docMk/>
            <pc:sldMk cId="1949000422" sldId="271"/>
            <ac:spMk id="3" creationId="{F9942A97-9321-7903-588A-6DCC34E725E7}"/>
          </ac:spMkLst>
        </pc:spChg>
        <pc:spChg chg="add mod ord">
          <ac:chgData name="Christopher, Katherine" userId="65dea934-be0d-46fe-8fbe-2b143a93b01f" providerId="ADAL" clId="{0FB0B9D4-CAC5-4497-A8CF-8435BC7F6EE4}" dt="2025-01-15T15:18:28.258" v="205" actId="27636"/>
          <ac:spMkLst>
            <pc:docMk/>
            <pc:sldMk cId="1949000422" sldId="271"/>
            <ac:spMk id="4" creationId="{4054127E-284F-D3BC-EB49-3883BBC91675}"/>
          </ac:spMkLst>
        </pc:spChg>
        <pc:spChg chg="add del">
          <ac:chgData name="Christopher, Katherine" userId="65dea934-be0d-46fe-8fbe-2b143a93b01f" providerId="ADAL" clId="{0FB0B9D4-CAC5-4497-A8CF-8435BC7F6EE4}" dt="2025-01-15T15:12:42.908" v="125" actId="478"/>
          <ac:spMkLst>
            <pc:docMk/>
            <pc:sldMk cId="1949000422" sldId="271"/>
            <ac:spMk id="5" creationId="{989E1A07-A1B9-2AD0-BF15-E13AD111FBB3}"/>
          </ac:spMkLst>
        </pc:spChg>
        <pc:spChg chg="add mod">
          <ac:chgData name="Christopher, Katherine" userId="65dea934-be0d-46fe-8fbe-2b143a93b01f" providerId="ADAL" clId="{0FB0B9D4-CAC5-4497-A8CF-8435BC7F6EE4}" dt="2025-01-15T15:12:41.762" v="124" actId="478"/>
          <ac:spMkLst>
            <pc:docMk/>
            <pc:sldMk cId="1949000422" sldId="271"/>
            <ac:spMk id="6" creationId="{F576D42B-C82C-8F64-6690-FE95A141931A}"/>
          </ac:spMkLst>
        </pc:spChg>
        <pc:spChg chg="add mod">
          <ac:chgData name="Christopher, Katherine" userId="65dea934-be0d-46fe-8fbe-2b143a93b01f" providerId="ADAL" clId="{0FB0B9D4-CAC5-4497-A8CF-8435BC7F6EE4}" dt="2025-01-15T15:12:50.119" v="126"/>
          <ac:spMkLst>
            <pc:docMk/>
            <pc:sldMk cId="1949000422" sldId="271"/>
            <ac:spMk id="7" creationId="{7AA18B41-0198-05FE-0829-696FA0C9BBF8}"/>
          </ac:spMkLst>
        </pc:spChg>
        <pc:spChg chg="add mod">
          <ac:chgData name="Christopher, Katherine" userId="65dea934-be0d-46fe-8fbe-2b143a93b01f" providerId="ADAL" clId="{0FB0B9D4-CAC5-4497-A8CF-8435BC7F6EE4}" dt="2025-01-15T15:15:04.439" v="133"/>
          <ac:spMkLst>
            <pc:docMk/>
            <pc:sldMk cId="1949000422" sldId="271"/>
            <ac:spMk id="10" creationId="{1EEC8AB2-B5C3-2EEF-7E5D-05D3B91727EF}"/>
          </ac:spMkLst>
        </pc:spChg>
        <pc:picChg chg="add del mod">
          <ac:chgData name="Christopher, Katherine" userId="65dea934-be0d-46fe-8fbe-2b143a93b01f" providerId="ADAL" clId="{0FB0B9D4-CAC5-4497-A8CF-8435BC7F6EE4}" dt="2025-01-15T15:13:38.403" v="132" actId="478"/>
          <ac:picMkLst>
            <pc:docMk/>
            <pc:sldMk cId="1949000422" sldId="271"/>
            <ac:picMk id="9" creationId="{FE5BF092-AAA0-A527-19EC-CF1FB6D7CC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6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9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January 15,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January 15,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65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kehulm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nvironment/2021/nov/18/ten-ways-confront-climate-crisis-without-losing-hope-rebecca-solnit-reconstruction-after-covi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7B8A-5B2E-2EB6-B852-CCCB87E9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217192"/>
            <a:ext cx="11615530" cy="2176296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accent2"/>
                </a:solidFill>
              </a:rPr>
              <a:t>Dr Tom Sinclair, Associate professor, Philosophy, Wadham college</a:t>
            </a:r>
            <a:br>
              <a:rPr lang="en-GB" dirty="0"/>
            </a:br>
            <a:r>
              <a:rPr lang="en-GB" sz="4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environment: philosophical dimensions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2A97-9321-7903-588A-6DCC34E7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235" y="2752343"/>
            <a:ext cx="5237922" cy="3409917"/>
          </a:xfrm>
        </p:spPr>
        <p:txBody>
          <a:bodyPr>
            <a:normAutofit fontScale="92500" lnSpcReduction="10000"/>
          </a:bodyPr>
          <a:lstStyle/>
          <a:p>
            <a:pPr marL="0" indent="0" algn="l" fontAlgn="base">
              <a:buNone/>
            </a:pPr>
            <a: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  <a:t>1. The value of nature</a:t>
            </a:r>
            <a:b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</a:br>
            <a: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  <a:t>2. Nature and morality</a:t>
            </a:r>
            <a:b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</a:br>
            <a: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  <a:t>3. Future generations and the non-identity problem</a:t>
            </a:r>
            <a:b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</a:br>
            <a: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  <a:t>4. The beauty and the appreciation of nature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4127E-284F-D3BC-EB49-3883BBC91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746" y="2359152"/>
            <a:ext cx="6365019" cy="3803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0" i="0" dirty="0">
                <a:solidFill>
                  <a:srgbClr val="242424"/>
                </a:solidFill>
                <a:effectLst/>
                <a:latin typeface="+mj-lt"/>
              </a:rPr>
              <a:t>5. The value of species / ecologies / biodiversity</a:t>
            </a:r>
            <a:endParaRPr lang="en-GB" sz="3200" b="0" i="0" kern="1200" dirty="0">
              <a:solidFill>
                <a:srgbClr val="242424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  <a:t>6. Climate justice</a:t>
            </a:r>
            <a:b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  <a:t>7. Individual responsibility and collective impact</a:t>
            </a:r>
            <a:b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  <a:t>8. Geoengineering &amp; the ethics of risk</a:t>
            </a:r>
            <a:b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GB" sz="3200" b="0" i="0" kern="1200" dirty="0">
                <a:solidFill>
                  <a:srgbClr val="242424"/>
                </a:solidFill>
                <a:effectLst/>
                <a:latin typeface="+mj-lt"/>
                <a:ea typeface="+mn-ea"/>
                <a:cs typeface="+mn-cs"/>
              </a:rPr>
              <a:t>9. The politics of environmentalism</a:t>
            </a:r>
            <a:endParaRPr lang="en-GB" sz="3600" dirty="0">
              <a:effectLst/>
              <a:latin typeface="+mj-lt"/>
            </a:endParaRPr>
          </a:p>
        </p:txBody>
      </p:sp>
      <p:sp>
        <p:nvSpPr>
          <p:cNvPr id="5" name="AutoShape 2" descr="Lotus Drawing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989E1A07-A1B9-2AD0-BF15-E13AD111F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Lotus Drawing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7AA18B41-0198-05FE-0829-696FA0C9BB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A bee with a yellow and brown pattern on it | Premium AI-generated image">
            <a:extLst>
              <a:ext uri="{FF2B5EF4-FFF2-40B4-BE49-F238E27FC236}">
                <a16:creationId xmlns:a16="http://schemas.microsoft.com/office/drawing/2014/main" id="{1EEC8AB2-B5C3-2EEF-7E5D-05D3B9172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0D55-6C53-8B8F-6DDD-CF53D6955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3361764"/>
            <a:ext cx="6968790" cy="255168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400" dirty="0">
                <a:solidFill>
                  <a:schemeClr val="bg1"/>
                </a:solidFill>
              </a:rPr>
              <a:t>religion, ecology, education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2A909-81B2-064C-C865-F82458AEB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679" y="640080"/>
            <a:ext cx="5861968" cy="1625232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Dr Kate Christopher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Rebecca ostler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Matt pitcher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4970-56F4-5CF6-AE21-86CFD105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7" r="31779" b="-2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1CA0-DBB1-7B52-E4F0-83D34B24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5510964"/>
            <a:ext cx="11985812" cy="782260"/>
          </a:xfrm>
        </p:spPr>
        <p:txBody>
          <a:bodyPr/>
          <a:lstStyle/>
          <a:p>
            <a:r>
              <a:rPr lang="en-GB" dirty="0"/>
              <a:t>Religion, Ecology and education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BDBB2-7682-AB25-F0A9-76F6E2D7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70" y="340846"/>
            <a:ext cx="2615251" cy="264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E58A2-5CB8-52F5-34B9-F5254C01939F}"/>
              </a:ext>
            </a:extLst>
          </p:cNvPr>
          <p:cNvSpPr txBox="1"/>
          <p:nvPr/>
        </p:nvSpPr>
        <p:spPr>
          <a:xfrm rot="5400000">
            <a:off x="-346414" y="1356333"/>
            <a:ext cx="27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hlinkClick r:id="rId3"/>
              </a:rPr>
              <a:t>Mike Hulme – Professor Mike Hulme's Site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D8F5-C00C-6F81-1C3A-2921235C78A9}"/>
              </a:ext>
            </a:extLst>
          </p:cNvPr>
          <p:cNvSpPr txBox="1"/>
          <p:nvPr/>
        </p:nvSpPr>
        <p:spPr>
          <a:xfrm>
            <a:off x="233725" y="3274676"/>
            <a:ext cx="4290428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Mythos: </a:t>
            </a:r>
            <a:r>
              <a:rPr lang="en-GB" sz="2800" kern="100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stories, myth, narrative, metaphor</a:t>
            </a:r>
            <a:endParaRPr lang="en-GB" sz="2800" dirty="0"/>
          </a:p>
          <a:p>
            <a:pPr algn="ctr"/>
            <a:r>
              <a:rPr lang="en-GB" sz="2800" b="1" dirty="0"/>
              <a:t>Logos: </a:t>
            </a:r>
            <a:r>
              <a:rPr lang="en-GB" sz="2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precision, logic, accuracy </a:t>
            </a:r>
            <a:endParaRPr lang="en-GB" sz="1400" dirty="0"/>
          </a:p>
          <a:p>
            <a:pPr algn="ctr"/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(Karen Armstrong, 2000, </a:t>
            </a:r>
            <a:r>
              <a:rPr lang="en-GB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Battle for God)</a:t>
            </a: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7019A-CABE-F86C-ECB5-43EAA9D1C199}"/>
              </a:ext>
            </a:extLst>
          </p:cNvPr>
          <p:cNvSpPr txBox="1"/>
          <p:nvPr/>
        </p:nvSpPr>
        <p:spPr>
          <a:xfrm>
            <a:off x="4701467" y="258466"/>
            <a:ext cx="3792070" cy="54476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Axial Age</a:t>
            </a:r>
          </a:p>
          <a:p>
            <a:pPr algn="ctr"/>
            <a:r>
              <a:rPr lang="en-GB" sz="3600" dirty="0">
                <a:sym typeface="Wingdings" panose="05000000000000000000" pitchFamily="2" charset="2"/>
              </a:rPr>
              <a:t>800 BE to 300 BCE:  a new universalist ethical, communal, spiritual era</a:t>
            </a:r>
            <a:endParaRPr lang="en-GB" dirty="0">
              <a:sym typeface="Wingdings" panose="05000000000000000000" pitchFamily="2" charset="2"/>
            </a:endParaRPr>
          </a:p>
          <a:p>
            <a:pPr algn="ctr"/>
            <a:endParaRPr lang="en-GB" sz="3200" dirty="0">
              <a:sym typeface="Wingdings" panose="05000000000000000000" pitchFamily="2" charset="2"/>
            </a:endParaRPr>
          </a:p>
          <a:p>
            <a:pPr algn="ctr"/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Greek philosophy, Jewish monotheism, Hindu Dharma, Buddhist Dhamma, Chinese Dao</a:t>
            </a:r>
            <a:endParaRPr lang="en-GB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6F41E-9E19-621E-F0F8-07DF5174D7D8}"/>
              </a:ext>
            </a:extLst>
          </p:cNvPr>
          <p:cNvSpPr txBox="1"/>
          <p:nvPr/>
        </p:nvSpPr>
        <p:spPr>
          <a:xfrm>
            <a:off x="8848166" y="258466"/>
            <a:ext cx="3202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ym typeface="Wingdings" panose="05000000000000000000" pitchFamily="2" charset="2"/>
              </a:rPr>
              <a:t>In the Axial Age…‘social criticism is combined with religious criticism’ </a:t>
            </a:r>
          </a:p>
          <a:p>
            <a:pPr algn="ctr"/>
            <a:r>
              <a:rPr lang="en-GB" sz="2800" dirty="0">
                <a:sym typeface="Wingdings" panose="05000000000000000000" pitchFamily="2" charset="2"/>
              </a:rPr>
              <a:t>(Bellah, 2011: 577).</a:t>
            </a:r>
          </a:p>
          <a:p>
            <a:endParaRPr lang="en-GB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5570FD-78E5-E5F8-2875-00048C7748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19" r="4291" b="6825"/>
          <a:stretch/>
        </p:blipFill>
        <p:spPr>
          <a:xfrm>
            <a:off x="9614325" y="3296236"/>
            <a:ext cx="1670267" cy="221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0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7DB2-709D-AF72-D4E6-85B7E05C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6" y="206188"/>
            <a:ext cx="6849036" cy="182378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Rebecca Ostler</a:t>
            </a:r>
            <a:br>
              <a:rPr lang="en-GB" dirty="0"/>
            </a:br>
            <a:r>
              <a:rPr lang="en-GB" sz="3200" i="1" dirty="0"/>
              <a:t>What can we learn </a:t>
            </a:r>
            <a:br>
              <a:rPr lang="en-GB" sz="3200" i="1" dirty="0"/>
            </a:br>
            <a:r>
              <a:rPr lang="en-GB" sz="3200" i="1" dirty="0"/>
              <a:t>by listening to </a:t>
            </a:r>
            <a:br>
              <a:rPr lang="en-GB" sz="3200" i="1" dirty="0"/>
            </a:br>
            <a:r>
              <a:rPr lang="en-GB" sz="3200" i="1" dirty="0"/>
              <a:t>other species? </a:t>
            </a:r>
            <a:r>
              <a:rPr lang="en-GB" dirty="0"/>
              <a:t>(KS2)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C615-D99B-1182-C01C-F8E08D4C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255" y="2303301"/>
            <a:ext cx="3307976" cy="3959352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“We say that humans have the least experience with how to live and thus the most to learn – we must look to our teachers among the other species for guidance.”  </a:t>
            </a:r>
          </a:p>
          <a:p>
            <a:pPr marL="0" indent="0" algn="ctr">
              <a:buNone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Robin Wall Kimmerer, </a:t>
            </a:r>
            <a:r>
              <a:rPr lang="en-GB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Braiding Sweetgrass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2020: p. 9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0C1E9-AE21-A034-3287-FB35E7343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" y="2303301"/>
            <a:ext cx="2356749" cy="360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64F913-7C5B-B8CD-4ADC-F89F97C1D4C7}"/>
              </a:ext>
            </a:extLst>
          </p:cNvPr>
          <p:cNvSpPr txBox="1"/>
          <p:nvPr/>
        </p:nvSpPr>
        <p:spPr>
          <a:xfrm>
            <a:off x="6338047" y="206188"/>
            <a:ext cx="5701553" cy="21236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Shifting Baseline Syndrome: </a:t>
            </a:r>
            <a:r>
              <a:rPr lang="en-GB" sz="2800" dirty="0">
                <a:effectLst/>
                <a:ea typeface="Calibri" panose="020F0502020204030204" pitchFamily="34" charset="0"/>
              </a:rPr>
              <a:t>Natalia </a:t>
            </a:r>
            <a:r>
              <a:rPr lang="en-GB" sz="2800" dirty="0" err="1">
                <a:effectLst/>
                <a:ea typeface="Calibri" panose="020F0502020204030204" pitchFamily="34" charset="0"/>
              </a:rPr>
              <a:t>Zielonka</a:t>
            </a:r>
            <a:r>
              <a:rPr lang="en-GB" sz="2800" dirty="0">
                <a:effectLst/>
                <a:ea typeface="Calibri" panose="020F0502020204030204" pitchFamily="34" charset="0"/>
              </a:rPr>
              <a:t> and Simon Butler</a:t>
            </a:r>
          </a:p>
          <a:p>
            <a:r>
              <a:rPr lang="en-GB" sz="2800" b="1" dirty="0">
                <a:ea typeface="Calibri" panose="020F0502020204030204" pitchFamily="34" charset="0"/>
              </a:rPr>
              <a:t>Rebecca Solnit: </a:t>
            </a:r>
            <a:r>
              <a:rPr lang="en-GB" sz="2400" dirty="0">
                <a:hlinkClick r:id="rId3"/>
              </a:rPr>
              <a:t>Ten ways to confront the climate crisis without losing hope | Climate crisis | The Guardian</a:t>
            </a:r>
            <a:endParaRPr lang="en-GB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11F3F-2F00-6766-31E0-497F36DCE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" t="-1348" r="16370" b="1348"/>
          <a:stretch/>
        </p:blipFill>
        <p:spPr>
          <a:xfrm>
            <a:off x="6243917" y="2329846"/>
            <a:ext cx="5889811" cy="204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74E4-F408-C1A2-0D66-B704E6A397F0}"/>
              </a:ext>
            </a:extLst>
          </p:cNvPr>
          <p:cNvSpPr txBox="1"/>
          <p:nvPr/>
        </p:nvSpPr>
        <p:spPr>
          <a:xfrm>
            <a:off x="6840071" y="3117235"/>
            <a:ext cx="5056093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At School:</a:t>
            </a:r>
          </a:p>
          <a:p>
            <a:r>
              <a:rPr lang="en-GB" sz="2800" dirty="0"/>
              <a:t>Meat- free Mondays</a:t>
            </a:r>
          </a:p>
          <a:p>
            <a:r>
              <a:rPr lang="en-GB" sz="2800" dirty="0"/>
              <a:t>Trips</a:t>
            </a:r>
            <a:r>
              <a:rPr lang="en-GB" sz="2800" dirty="0">
                <a:sym typeface="Wingdings" panose="05000000000000000000" pitchFamily="2" charset="2"/>
              </a:rPr>
              <a:t> wildlife scavenger hunt on a History trip</a:t>
            </a:r>
          </a:p>
          <a:p>
            <a:r>
              <a:rPr lang="en-GB" sz="2800" dirty="0">
                <a:sym typeface="Wingdings" panose="05000000000000000000" pitchFamily="2" charset="2"/>
              </a:rPr>
              <a:t>Links in the news</a:t>
            </a:r>
          </a:p>
          <a:p>
            <a:r>
              <a:rPr lang="en-GB" sz="2800" dirty="0">
                <a:sym typeface="Wingdings" panose="05000000000000000000" pitchFamily="2" charset="2"/>
              </a:rPr>
              <a:t>Spirited Arts  Eco arts</a:t>
            </a:r>
          </a:p>
          <a:p>
            <a:r>
              <a:rPr lang="en-GB" sz="2800" dirty="0">
                <a:sym typeface="Wingdings" panose="05000000000000000000" pitchFamily="2" charset="2"/>
              </a:rPr>
              <a:t>Eco poetry: </a:t>
            </a:r>
            <a:r>
              <a:rPr lang="en-GB" sz="2800" i="1" dirty="0">
                <a:sym typeface="Wingdings" panose="05000000000000000000" pitchFamily="2" charset="2"/>
              </a:rPr>
              <a:t>what is a river?</a:t>
            </a:r>
            <a:endParaRPr lang="en-GB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66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5D0F9-AFDB-E36F-0AAF-AF0EA041A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51" y="0"/>
            <a:ext cx="5211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8635-3A96-A0DE-D638-6BD9ABAD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60" y="252625"/>
            <a:ext cx="6373906" cy="1859639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 Pitcher</a:t>
            </a:r>
            <a:br>
              <a:rPr lang="en-GB" dirty="0"/>
            </a:br>
            <a:r>
              <a:rPr lang="en-GB" sz="3600" i="1" dirty="0"/>
              <a:t>whose world it is? </a:t>
            </a:r>
            <a:br>
              <a:rPr lang="en-GB" sz="3600" i="1" dirty="0"/>
            </a:br>
            <a:r>
              <a:rPr lang="en-GB" sz="3600" i="1" dirty="0"/>
              <a:t>Who cares</a:t>
            </a:r>
            <a:r>
              <a:rPr lang="en-GB" sz="3600" dirty="0"/>
              <a:t>?(KS3)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C1772-0362-2679-87F1-95ABB2726C82}"/>
              </a:ext>
            </a:extLst>
          </p:cNvPr>
          <p:cNvSpPr txBox="1"/>
          <p:nvPr/>
        </p:nvSpPr>
        <p:spPr>
          <a:xfrm>
            <a:off x="7360023" y="357938"/>
            <a:ext cx="42940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Areas of Enquiry</a:t>
            </a:r>
          </a:p>
          <a:p>
            <a:pPr algn="ctr"/>
            <a:r>
              <a:rPr lang="en-GB" sz="4000" dirty="0"/>
              <a:t>Stewardship</a:t>
            </a:r>
          </a:p>
          <a:p>
            <a:pPr algn="ctr"/>
            <a:r>
              <a:rPr lang="en-GB" sz="4000" dirty="0"/>
              <a:t>Climate crisis </a:t>
            </a:r>
          </a:p>
        </p:txBody>
      </p:sp>
      <p:pic>
        <p:nvPicPr>
          <p:cNvPr id="1026" name="Picture 2" descr="Planet earth or earth map or world map vector illustration | Premium  AI-generated vector">
            <a:extLst>
              <a:ext uri="{FF2B5EF4-FFF2-40B4-BE49-F238E27FC236}">
                <a16:creationId xmlns:a16="http://schemas.microsoft.com/office/drawing/2014/main" id="{8B9DDFE4-10E1-7EA3-5DB1-05361DEBC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7642411" y="2098815"/>
            <a:ext cx="4361329" cy="41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A940BB-AAC9-43D0-D469-153E42D5363D}"/>
              </a:ext>
            </a:extLst>
          </p:cNvPr>
          <p:cNvSpPr/>
          <p:nvPr/>
        </p:nvSpPr>
        <p:spPr>
          <a:xfrm>
            <a:off x="609601" y="2312535"/>
            <a:ext cx="3254187" cy="217286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3"/>
                </a:solidFill>
              </a:rPr>
              <a:t>Local: </a:t>
            </a:r>
            <a:r>
              <a:rPr lang="en-GB" sz="3200" dirty="0">
                <a:solidFill>
                  <a:schemeClr val="accent3"/>
                </a:solidFill>
              </a:rPr>
              <a:t>New Forest, Eco Church, school and church links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878631-4D79-9255-6690-CC75A6D0BB38}"/>
              </a:ext>
            </a:extLst>
          </p:cNvPr>
          <p:cNvSpPr/>
          <p:nvPr/>
        </p:nvSpPr>
        <p:spPr>
          <a:xfrm>
            <a:off x="466164" y="4745738"/>
            <a:ext cx="8014448" cy="14911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3"/>
                </a:solidFill>
              </a:rPr>
              <a:t>National: </a:t>
            </a:r>
            <a:r>
              <a:rPr lang="en-GB" sz="3200" dirty="0">
                <a:solidFill>
                  <a:schemeClr val="accent3"/>
                </a:solidFill>
              </a:rPr>
              <a:t>religious groups within XR, faith principles and activism 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83A07E-D510-E092-35B4-AB21B390A09C}"/>
              </a:ext>
            </a:extLst>
          </p:cNvPr>
          <p:cNvSpPr/>
          <p:nvPr/>
        </p:nvSpPr>
        <p:spPr>
          <a:xfrm>
            <a:off x="4177554" y="2312535"/>
            <a:ext cx="4240305" cy="217286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3"/>
                </a:solidFill>
              </a:rPr>
              <a:t>Global: </a:t>
            </a:r>
            <a:r>
              <a:rPr lang="en-GB" sz="3200" dirty="0">
                <a:solidFill>
                  <a:schemeClr val="accent3"/>
                </a:solidFill>
              </a:rPr>
              <a:t>Christian Aid and climate justice, Buddhism and the global environment. 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1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Metadata/LabelInfo.xml><?xml version="1.0" encoding="utf-8"?>
<clbl:labelList xmlns:clbl="http://schemas.microsoft.com/office/2020/mipLabelMetadata">
  <clbl:label id="{5f35c3da-39ae-4632-9ac1-afc2f25d2852}" enabled="0" method="" siteId="{5f35c3da-39ae-4632-9ac1-afc2f25d2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12736</TotalTime>
  <Words>368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 Display</vt:lpstr>
      <vt:lpstr>Arial</vt:lpstr>
      <vt:lpstr>Calibri</vt:lpstr>
      <vt:lpstr>Gill Sans Nova</vt:lpstr>
      <vt:lpstr>Segoe UI</vt:lpstr>
      <vt:lpstr>Wingdings</vt:lpstr>
      <vt:lpstr>GradientRiseVTI</vt:lpstr>
      <vt:lpstr>Dr Tom Sinclair, Associate professor, Philosophy, Wadham college The environment: philosophical dimensions</vt:lpstr>
      <vt:lpstr>religion, ecology, education </vt:lpstr>
      <vt:lpstr>Religion, Ecology and education  </vt:lpstr>
      <vt:lpstr>Rebecca Ostler What can we learn  by listening to  other species? (KS2) </vt:lpstr>
      <vt:lpstr>PowerPoint Presentation</vt:lpstr>
      <vt:lpstr>Matt Pitcher whose world it is?  Who cares?(KS3)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Christopher, Katherine</dc:creator>
  <cp:lastModifiedBy>Christopher, Katherine</cp:lastModifiedBy>
  <cp:revision>2</cp:revision>
  <dcterms:created xsi:type="dcterms:W3CDTF">2024-12-12T13:04:14Z</dcterms:created>
  <dcterms:modified xsi:type="dcterms:W3CDTF">2025-01-15T15:39:43Z</dcterms:modified>
</cp:coreProperties>
</file>