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2" r:id="rId5"/>
    <p:sldMasterId id="2147483698" r:id="rId6"/>
  </p:sldMasterIdLst>
  <p:notesMasterIdLst>
    <p:notesMasterId r:id="rId60"/>
  </p:notesMasterIdLst>
  <p:handoutMasterIdLst>
    <p:handoutMasterId r:id="rId61"/>
  </p:handoutMasterIdLst>
  <p:sldIdLst>
    <p:sldId id="319" r:id="rId7"/>
    <p:sldId id="318" r:id="rId8"/>
    <p:sldId id="257" r:id="rId9"/>
    <p:sldId id="283" r:id="rId10"/>
    <p:sldId id="259" r:id="rId11"/>
    <p:sldId id="284" r:id="rId12"/>
    <p:sldId id="261" r:id="rId13"/>
    <p:sldId id="262" r:id="rId14"/>
    <p:sldId id="263" r:id="rId15"/>
    <p:sldId id="264" r:id="rId16"/>
    <p:sldId id="265" r:id="rId17"/>
    <p:sldId id="285" r:id="rId18"/>
    <p:sldId id="267" r:id="rId19"/>
    <p:sldId id="268" r:id="rId20"/>
    <p:sldId id="269" r:id="rId21"/>
    <p:sldId id="270" r:id="rId22"/>
    <p:sldId id="271" r:id="rId23"/>
    <p:sldId id="272" r:id="rId24"/>
    <p:sldId id="286" r:id="rId25"/>
    <p:sldId id="274" r:id="rId26"/>
    <p:sldId id="287" r:id="rId27"/>
    <p:sldId id="276" r:id="rId28"/>
    <p:sldId id="27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Lst>
  <p:sldSz cx="12192000" cy="6858000"/>
  <p:notesSz cx="6858000" cy="9144000"/>
  <p:embeddedFontLst>
    <p:embeddedFont>
      <p:font typeface="Abadi" panose="020B0604020104020204" pitchFamily="34" charset="0"/>
      <p:regular r:id="rId62"/>
    </p:embeddedFont>
    <p:embeddedFont>
      <p:font typeface="Ink Free" panose="03080402000500000000" pitchFamily="66"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FFFFFF"/>
    <a:srgbClr val="77C7D4"/>
    <a:srgbClr val="1DAD89"/>
    <a:srgbClr val="00194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FEF6B-FAEC-6B06-6501-C9D50684D1F3}" v="1" dt="2025-05-01T12:16:38.172"/>
    <p1510:client id="{F983B235-79E6-F56F-3667-C02C45F60F1F}" v="12" dt="2025-05-01T13:00:29.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5" autoAdjust="0"/>
    <p:restoredTop sz="94694"/>
  </p:normalViewPr>
  <p:slideViewPr>
    <p:cSldViewPr snapToGrid="0">
      <p:cViewPr varScale="1">
        <p:scale>
          <a:sx n="70" d="100"/>
          <a:sy n="70" d="100"/>
        </p:scale>
        <p:origin x="412"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692" y="5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font" Target="fonts/font2.fntdata"/><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C3FA8E-B2FA-4DC6-9B83-C03122D39D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CDB584B-7271-4EAD-8348-A2FD96D3F2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4D51EA-305A-4F68-871C-8FD3DEC5AFD9}" type="datetimeFigureOut">
              <a:rPr lang="en-GB" smtClean="0"/>
              <a:t>06/05/2025</a:t>
            </a:fld>
            <a:endParaRPr lang="en-GB"/>
          </a:p>
        </p:txBody>
      </p:sp>
      <p:sp>
        <p:nvSpPr>
          <p:cNvPr id="4" name="Footer Placeholder 3">
            <a:extLst>
              <a:ext uri="{FF2B5EF4-FFF2-40B4-BE49-F238E27FC236}">
                <a16:creationId xmlns:a16="http://schemas.microsoft.com/office/drawing/2014/main" id="{75E8EB64-E542-4B5B-9FAC-DECAB151C3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701CE3-1ED7-45B9-B2C0-6E9831BFA6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884D5C-D01B-4698-B1B3-19A527C5EFDD}" type="slidenum">
              <a:rPr lang="en-GB" smtClean="0"/>
              <a:t>‹#›</a:t>
            </a:fld>
            <a:endParaRPr lang="en-GB"/>
          </a:p>
        </p:txBody>
      </p:sp>
    </p:spTree>
    <p:extLst>
      <p:ext uri="{BB962C8B-B14F-4D97-AF65-F5344CB8AC3E}">
        <p14:creationId xmlns:p14="http://schemas.microsoft.com/office/powerpoint/2010/main" val="340329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A1699-3714-3F48-8336-2E62652EAE9B}"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4AD89-2025-6848-B171-7ED90ECE8991}" type="slidenum">
              <a:rPr lang="en-US" smtClean="0"/>
              <a:t>‹#›</a:t>
            </a:fld>
            <a:endParaRPr lang="en-US"/>
          </a:p>
        </p:txBody>
      </p:sp>
    </p:spTree>
    <p:extLst>
      <p:ext uri="{BB962C8B-B14F-4D97-AF65-F5344CB8AC3E}">
        <p14:creationId xmlns:p14="http://schemas.microsoft.com/office/powerpoint/2010/main" val="216286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awpixel.com/image/3295143/free-photo-image-summer-palm-tree-coast" TargetMode="External"/><Relationship Id="rId7" Type="http://schemas.openxmlformats.org/officeDocument/2006/relationships/hyperlink" Target="https://interactives.stuff.co.nz/2017/10/kiribati-the-angry-sea-will-kill-us-al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reativecommons.org/licenses/by-nc-sa/3.0/no/" TargetMode="External"/><Relationship Id="rId5" Type="http://schemas.openxmlformats.org/officeDocument/2006/relationships/hyperlink" Target="https://brukere.snl.no/63272" TargetMode="External"/><Relationship Id="rId4" Type="http://schemas.openxmlformats.org/officeDocument/2006/relationships/hyperlink" Target="https://creativecommons.org/publicdomain/zero/1.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rukere.snl.no/63272"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interactives.stuff.co.nz/2017/10/kiribati-the-angry-sea-will-kill-us-all/" TargetMode="External"/><Relationship Id="rId4" Type="http://schemas.openxmlformats.org/officeDocument/2006/relationships/hyperlink" Target="https://creativecommons.org/licenses/by-nc-sa/3.0/no/"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urworldindata.org/co2/country/kiribati?country=KIR~GBR~PAK~MWI~USA~C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germanwatch.org/en/cri"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urworldindata.org/co2/country/kiribati?country=KIR~GBR~PAK~MWI~USA~C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germanwatch.org/en/cri"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lickr.com/photos/tejvan/12288217856/in/photostrea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bc.ca/news/canada/toronto/ontario-appeal-court-youth-led-climate-case-decision-1.7354795"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thestar.com/news/ontario/this-is-a-david-vs-goliath-fight-ontario-court-allows-appeal-in-landmark-youth-led/article_f765aee6-8c94-11ef-b16e-93428bbd30f6.html" TargetMode="External"/><Relationship Id="rId5" Type="http://schemas.openxmlformats.org/officeDocument/2006/relationships/hyperlink" Target="https://apnews.com/article/youth-climate-change-lawsuit-montana-7c4b6261f610d504995743f7320533e8" TargetMode="External"/><Relationship Id="rId4" Type="http://schemas.openxmlformats.org/officeDocument/2006/relationships/hyperlink" Target="https://www.nytimes.com/2024/12/18/climate/held-montana-youth-climate-lawsuit.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bc.com/news/science-environment-58073295"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bc.ca/news/science/what-on-earth-friederike-otto-1.7233669"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x.ac.uk/news-and-events/right-here-right-now#group-section-Oxford-local-programme-ldpeDAaev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55FC5403-3D05-BD8E-0C1C-EDCCFA0DFE57}"/>
            </a:ext>
          </a:extLst>
        </p:cNvPr>
        <p:cNvGrpSpPr/>
        <p:nvPr/>
      </p:nvGrpSpPr>
      <p:grpSpPr>
        <a:xfrm>
          <a:off x="0" y="0"/>
          <a:ext cx="0" cy="0"/>
          <a:chOff x="0" y="0"/>
          <a:chExt cx="0" cy="0"/>
        </a:xfrm>
      </p:grpSpPr>
      <p:sp>
        <p:nvSpPr>
          <p:cNvPr id="96" name="Google Shape;96;g3484ad05daa_1_103:notes">
            <a:extLst>
              <a:ext uri="{FF2B5EF4-FFF2-40B4-BE49-F238E27FC236}">
                <a16:creationId xmlns:a16="http://schemas.microsoft.com/office/drawing/2014/main" id="{4656FC9A-4AFB-1177-9C68-2D3183F06D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84ad05daa_1_103:notes">
            <a:extLst>
              <a:ext uri="{FF2B5EF4-FFF2-40B4-BE49-F238E27FC236}">
                <a16:creationId xmlns:a16="http://schemas.microsoft.com/office/drawing/2014/main" id="{45B381F9-6E8B-3A77-FADB-0D0A07EC92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93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4b822480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4b822480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Suggested timings for a 20 minute lesson.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4a1799629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4a1799629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1F1108"/>
              </a:buClr>
              <a:buSzPts val="1000"/>
              <a:buFont typeface="Alata"/>
              <a:buAutoNum type="alphaUcPeriod"/>
            </a:pPr>
            <a:r>
              <a:rPr lang="en" sz="1000">
                <a:solidFill>
                  <a:srgbClr val="1F1108"/>
                </a:solidFill>
                <a:latin typeface="Alata"/>
                <a:ea typeface="Alata"/>
                <a:cs typeface="Alata"/>
                <a:sym typeface="Alata"/>
              </a:rPr>
              <a:t>Higher food prices - poor people, farmers, drought prone areas</a:t>
            </a:r>
            <a:endParaRPr sz="1000">
              <a:solidFill>
                <a:srgbClr val="1F1108"/>
              </a:solidFill>
              <a:latin typeface="Alata"/>
              <a:ea typeface="Alata"/>
              <a:cs typeface="Alata"/>
              <a:sym typeface="Alata"/>
            </a:endParaRPr>
          </a:p>
          <a:p>
            <a:pPr marL="457200" lvl="0" indent="-292100" algn="l" rtl="0">
              <a:spcBef>
                <a:spcPts val="0"/>
              </a:spcBef>
              <a:spcAft>
                <a:spcPts val="0"/>
              </a:spcAft>
              <a:buClr>
                <a:srgbClr val="1F1108"/>
              </a:buClr>
              <a:buSzPts val="1000"/>
              <a:buFont typeface="Alata"/>
              <a:buAutoNum type="alphaUcPeriod"/>
            </a:pPr>
            <a:r>
              <a:rPr lang="en" sz="1000">
                <a:solidFill>
                  <a:srgbClr val="1F1108"/>
                </a:solidFill>
                <a:latin typeface="Alata"/>
                <a:ea typeface="Alata"/>
                <a:cs typeface="Alata"/>
                <a:sym typeface="Alata"/>
              </a:rPr>
              <a:t>Heat waves - those in poor housing conditions, without air conditioning or ventilation,  and with less access to outdoor space</a:t>
            </a:r>
            <a:endParaRPr sz="1000">
              <a:solidFill>
                <a:srgbClr val="1F1108"/>
              </a:solidFill>
              <a:latin typeface="Alata"/>
              <a:ea typeface="Alata"/>
              <a:cs typeface="Alata"/>
              <a:sym typeface="Alata"/>
            </a:endParaRPr>
          </a:p>
          <a:p>
            <a:pPr marL="457200" lvl="0" indent="-292100" algn="l" rtl="0">
              <a:spcBef>
                <a:spcPts val="0"/>
              </a:spcBef>
              <a:spcAft>
                <a:spcPts val="0"/>
              </a:spcAft>
              <a:buClr>
                <a:srgbClr val="1F1108"/>
              </a:buClr>
              <a:buSzPts val="1000"/>
              <a:buFont typeface="Alata"/>
              <a:buAutoNum type="alphaUcPeriod"/>
            </a:pPr>
            <a:r>
              <a:rPr lang="en" sz="1000">
                <a:solidFill>
                  <a:srgbClr val="1F1108"/>
                </a:solidFill>
                <a:latin typeface="Alata"/>
                <a:ea typeface="Alata"/>
                <a:cs typeface="Alata"/>
                <a:sym typeface="Alata"/>
              </a:rPr>
              <a:t>Increased rainfall – those who live on flood plains, farmers, people poor housing vulnerable to damp</a:t>
            </a:r>
            <a:endParaRPr sz="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4a1799629f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4a1799629f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File:Kiribati in Oceania (small islands magnified) (-mini map -rivers).svg - Wikimedia Commons</a:t>
            </a:r>
            <a:endParaRPr/>
          </a:p>
          <a:p>
            <a:pPr marL="457200" lvl="0" indent="-298450" algn="l" rtl="0">
              <a:spcBef>
                <a:spcPts val="0"/>
              </a:spcBef>
              <a:spcAft>
                <a:spcPts val="0"/>
              </a:spcAft>
              <a:buSzPts val="1100"/>
              <a:buAutoNum type="arabicPeriod"/>
            </a:pPr>
            <a:r>
              <a:rPr lang="en" sz="900">
                <a:solidFill>
                  <a:srgbClr val="75757A"/>
                </a:solidFill>
                <a:highlight>
                  <a:srgbClr val="FFFFFF"/>
                </a:highlight>
              </a:rPr>
              <a:t>Get this image on: </a:t>
            </a:r>
            <a:r>
              <a:rPr lang="en" sz="900">
                <a:solidFill>
                  <a:srgbClr val="75757A"/>
                </a:solidFill>
                <a:highlight>
                  <a:srgbClr val="FFFFFF"/>
                </a:highlight>
                <a:uFill>
                  <a:noFill/>
                </a:uFill>
                <a:hlinkClick r:id="rId3">
                  <a:extLst>
                    <a:ext uri="{A12FA001-AC4F-418D-AE19-62706E023703}">
                      <ahyp:hlinkClr xmlns:ahyp="http://schemas.microsoft.com/office/drawing/2018/hyperlinkcolor" val="tx"/>
                    </a:ext>
                  </a:extLst>
                </a:hlinkClick>
              </a:rPr>
              <a:t>Rawpixel</a:t>
            </a:r>
            <a:r>
              <a:rPr lang="en" sz="900">
                <a:solidFill>
                  <a:srgbClr val="75757A"/>
                </a:solidFill>
                <a:highlight>
                  <a:srgbClr val="FFFFFF"/>
                </a:highlight>
              </a:rPr>
              <a:t> | </a:t>
            </a:r>
            <a:r>
              <a:rPr lang="en" sz="900">
                <a:solidFill>
                  <a:srgbClr val="75757A"/>
                </a:solidFill>
                <a:highlight>
                  <a:srgbClr val="FFFFFF"/>
                </a:highlight>
                <a:uFill>
                  <a:noFill/>
                </a:uFill>
                <a:hlinkClick r:id="rId4">
                  <a:extLst>
                    <a:ext uri="{A12FA001-AC4F-418D-AE19-62706E023703}">
                      <ahyp:hlinkClr xmlns:ahyp="http://schemas.microsoft.com/office/drawing/2018/hyperlinkcolor" val="tx"/>
                    </a:ext>
                  </a:extLst>
                </a:hlinkClick>
              </a:rPr>
              <a:t>License details</a:t>
            </a:r>
            <a:r>
              <a:rPr lang="en" sz="900">
                <a:solidFill>
                  <a:srgbClr val="75757A"/>
                </a:solidFill>
                <a:highlight>
                  <a:srgbClr val="FFFFFF"/>
                </a:highlight>
              </a:rPr>
              <a:t>Creator: rawpixel.com | Credit: rawpixel.com</a:t>
            </a:r>
            <a:endParaRPr sz="900">
              <a:solidFill>
                <a:srgbClr val="75757A"/>
              </a:solidFill>
              <a:highlight>
                <a:srgbClr val="FFFFFF"/>
              </a:highlight>
            </a:endParaRPr>
          </a:p>
          <a:p>
            <a:pPr marL="457200" lvl="0" indent="-285750" algn="l" rtl="0">
              <a:spcBef>
                <a:spcPts val="0"/>
              </a:spcBef>
              <a:spcAft>
                <a:spcPts val="0"/>
              </a:spcAft>
              <a:buClr>
                <a:srgbClr val="75757A"/>
              </a:buClr>
              <a:buSzPts val="900"/>
              <a:buAutoNum type="arabicPeriod"/>
            </a:pPr>
            <a:r>
              <a:rPr lang="en" sz="1000">
                <a:solidFill>
                  <a:srgbClr val="203E51"/>
                </a:solidFill>
                <a:highlight>
                  <a:srgbClr val="FFFFFF"/>
                </a:highlight>
              </a:rPr>
              <a:t>Kampen mot havnivåstigning Av </a:t>
            </a:r>
            <a:r>
              <a:rPr lang="en" sz="1000">
                <a:solidFill>
                  <a:schemeClr val="hlink"/>
                </a:solidFill>
                <a:highlight>
                  <a:srgbClr val="FFFFFF"/>
                </a:highlight>
                <a:uFill>
                  <a:noFill/>
                </a:uFill>
                <a:hlinkClick r:id="rId5"/>
              </a:rPr>
              <a:t>Kaare Øster</a:t>
            </a:r>
            <a:r>
              <a:rPr lang="en" sz="1000">
                <a:solidFill>
                  <a:srgbClr val="203E51"/>
                </a:solidFill>
                <a:highlight>
                  <a:srgbClr val="FFFFFF"/>
                </a:highlight>
              </a:rPr>
              <a:t>. Lisens: </a:t>
            </a:r>
            <a:r>
              <a:rPr lang="en" sz="1000">
                <a:solidFill>
                  <a:schemeClr val="hlink"/>
                </a:solidFill>
                <a:highlight>
                  <a:srgbClr val="FFFFFF"/>
                </a:highlight>
                <a:uFill>
                  <a:noFill/>
                </a:uFill>
                <a:hlinkClick r:id="rId6"/>
              </a:rPr>
              <a:t>CC BY NC SA 3.0</a:t>
            </a:r>
            <a:endParaRPr sz="1000">
              <a:solidFill>
                <a:schemeClr val="hlink"/>
              </a:solidFill>
              <a:highlight>
                <a:srgbClr val="FFFFFF"/>
              </a:highlight>
            </a:endParaRPr>
          </a:p>
          <a:p>
            <a:pPr marL="0" lvl="0" indent="0" algn="l" rtl="0">
              <a:spcBef>
                <a:spcPts val="0"/>
              </a:spcBef>
              <a:spcAft>
                <a:spcPts val="0"/>
              </a:spcAft>
              <a:buNone/>
            </a:pPr>
            <a:endParaRPr sz="900">
              <a:solidFill>
                <a:srgbClr val="75757A"/>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r>
              <a:rPr lang="en"/>
              <a:t>Tekimwau Otiawa from Kiribati's Ministry of Environment is out checking out the newly planted mangrove trees along the low-lying coast of South Tarawa. The mangroves help to stem sea level rise in the island nation, where coconut palms are the highest points on the landscape.</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7"/>
              </a:rPr>
              <a:t>https://interactives.stuff.co.nz/2017/10/kiribati-the-angry-sea-will-kill-us-all/</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4a1799629f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4a1799629f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a:solidFill>
                <a:srgbClr val="75757A"/>
              </a:solidFill>
              <a:highlight>
                <a:srgbClr val="FFFFFF"/>
              </a:highlight>
            </a:endParaRPr>
          </a:p>
          <a:p>
            <a:pPr marL="457200" lvl="0" indent="-285750" algn="l" rtl="0">
              <a:spcBef>
                <a:spcPts val="0"/>
              </a:spcBef>
              <a:spcAft>
                <a:spcPts val="0"/>
              </a:spcAft>
              <a:buClr>
                <a:srgbClr val="75757A"/>
              </a:buClr>
              <a:buSzPts val="900"/>
              <a:buAutoNum type="arabicPeriod"/>
            </a:pPr>
            <a:r>
              <a:rPr lang="en" sz="1000">
                <a:solidFill>
                  <a:srgbClr val="203E51"/>
                </a:solidFill>
                <a:highlight>
                  <a:srgbClr val="FFFFFF"/>
                </a:highlight>
              </a:rPr>
              <a:t>Kampen mot havnivåstigning Av </a:t>
            </a:r>
            <a:r>
              <a:rPr lang="en" sz="1000">
                <a:solidFill>
                  <a:schemeClr val="hlink"/>
                </a:solidFill>
                <a:highlight>
                  <a:srgbClr val="FFFFFF"/>
                </a:highlight>
                <a:uFill>
                  <a:noFill/>
                </a:uFill>
                <a:hlinkClick r:id="rId3"/>
              </a:rPr>
              <a:t>Kaare Øster</a:t>
            </a:r>
            <a:r>
              <a:rPr lang="en" sz="1000">
                <a:solidFill>
                  <a:srgbClr val="203E51"/>
                </a:solidFill>
                <a:highlight>
                  <a:srgbClr val="FFFFFF"/>
                </a:highlight>
              </a:rPr>
              <a:t>. Lisens: </a:t>
            </a:r>
            <a:r>
              <a:rPr lang="en" sz="1000">
                <a:solidFill>
                  <a:schemeClr val="hlink"/>
                </a:solidFill>
                <a:highlight>
                  <a:srgbClr val="FFFFFF"/>
                </a:highlight>
                <a:uFill>
                  <a:noFill/>
                </a:uFill>
                <a:hlinkClick r:id="rId4"/>
              </a:rPr>
              <a:t>CC BY NC SA 3.0</a:t>
            </a:r>
            <a:endParaRPr sz="1000">
              <a:solidFill>
                <a:schemeClr val="hlink"/>
              </a:solidFill>
              <a:highlight>
                <a:srgbClr val="FFFFFF"/>
              </a:highlight>
            </a:endParaRPr>
          </a:p>
          <a:p>
            <a:pPr marL="0" lvl="0" indent="0" algn="l" rtl="0">
              <a:spcBef>
                <a:spcPts val="0"/>
              </a:spcBef>
              <a:spcAft>
                <a:spcPts val="0"/>
              </a:spcAft>
              <a:buNone/>
            </a:pPr>
            <a:endParaRPr sz="900">
              <a:solidFill>
                <a:srgbClr val="75757A"/>
              </a:solidFill>
              <a:highlight>
                <a:srgbClr val="FFFFFF"/>
              </a:highlight>
            </a:endParaRPr>
          </a:p>
          <a:p>
            <a:pPr marL="0" lvl="0" indent="0" algn="l" rtl="0">
              <a:spcBef>
                <a:spcPts val="0"/>
              </a:spcBef>
              <a:spcAft>
                <a:spcPts val="0"/>
              </a:spcAft>
              <a:buNone/>
            </a:pPr>
            <a:r>
              <a:rPr lang="en" sz="900">
                <a:solidFill>
                  <a:srgbClr val="75757A"/>
                </a:solidFill>
                <a:highlight>
                  <a:srgbClr val="FFFFFF"/>
                </a:highlight>
              </a:rPr>
              <a:t>https://sealevel.nasa.gov/news/276/nasa-sea-level-team-examines-an-island-nation-at-risk/</a:t>
            </a:r>
            <a:endParaRPr sz="900">
              <a:solidFill>
                <a:srgbClr val="75757A"/>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r>
              <a:rPr lang="en"/>
              <a:t>Tekimwau Otiawa from Kiribati's Ministry of Environment is out checking out the newly planted mangrove trees along the low-lying coast of South Tarawa. The mangroves help to stem sea level rise in the island nation, where coconut palms are the highest points on the landscape.</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https://interactives.stuff.co.nz/2017/10/kiribati-the-angry-sea-will-kill-us-all/</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4a1799629f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4a1799629f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https://ourworldindata.org/co2/country/kiribati?country=KIR~GBR~PAK~MWI~USA~CAN</a:t>
            </a:r>
            <a:endParaRPr/>
          </a:p>
          <a:p>
            <a:pPr marL="0" lvl="0" indent="0" algn="l" rtl="0">
              <a:spcBef>
                <a:spcPts val="0"/>
              </a:spcBef>
              <a:spcAft>
                <a:spcPts val="0"/>
              </a:spcAft>
              <a:buNone/>
            </a:pPr>
            <a:r>
              <a:rPr lang="en" u="sng">
                <a:solidFill>
                  <a:schemeClr val="hlink"/>
                </a:solidFill>
                <a:hlinkClick r:id="rId4"/>
              </a:rPr>
              <a:t>https://www.germanwatch.org/en/cri</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4a1799629f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4a1799629f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4a1799629f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4a1799629f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https://ourworldindata.org/co2/country/kiribati?country=KIR~GBR~PAK~MWI~USA~CAN</a:t>
            </a:r>
            <a:endParaRPr/>
          </a:p>
          <a:p>
            <a:pPr marL="0" lvl="0" indent="0" algn="l" rtl="0">
              <a:spcBef>
                <a:spcPts val="0"/>
              </a:spcBef>
              <a:spcAft>
                <a:spcPts val="0"/>
              </a:spcAft>
              <a:buNone/>
            </a:pPr>
            <a:r>
              <a:rPr lang="en" u="sng">
                <a:solidFill>
                  <a:schemeClr val="hlink"/>
                </a:solidFill>
                <a:hlinkClick r:id="rId4"/>
              </a:rPr>
              <a:t>https://www.germanwatch.org/en/cri</a:t>
            </a:r>
            <a:endParaRPr/>
          </a:p>
          <a:p>
            <a:pPr marL="0" lvl="0" indent="0" algn="l" rtl="0">
              <a:spcBef>
                <a:spcPts val="0"/>
              </a:spcBef>
              <a:spcAft>
                <a:spcPts val="0"/>
              </a:spcAft>
              <a:buNone/>
            </a:pPr>
            <a:endParaRPr/>
          </a:p>
          <a:p>
            <a:pPr marL="0" lvl="0" indent="0" algn="l" rtl="0">
              <a:spcBef>
                <a:spcPts val="0"/>
              </a:spcBef>
              <a:spcAft>
                <a:spcPts val="0"/>
              </a:spcAft>
              <a:buNone/>
            </a:pPr>
            <a:r>
              <a:rPr lang="en"/>
              <a:t>Prompts for answers:</a:t>
            </a:r>
            <a:br>
              <a:rPr lang="en"/>
            </a:br>
            <a:r>
              <a:rPr lang="en"/>
              <a:t>- Fund adaptation and mitigation</a:t>
            </a:r>
            <a:endParaRPr/>
          </a:p>
          <a:p>
            <a:pPr marL="457200" lvl="0" indent="-298450" algn="l" rtl="0">
              <a:spcBef>
                <a:spcPts val="0"/>
              </a:spcBef>
              <a:spcAft>
                <a:spcPts val="0"/>
              </a:spcAft>
              <a:buSzPts val="1100"/>
              <a:buChar char="-"/>
            </a:pPr>
            <a:r>
              <a:rPr lang="en"/>
              <a:t>Offer citizenship to neighbouring countries</a:t>
            </a:r>
            <a:endParaRPr/>
          </a:p>
          <a:p>
            <a:pPr marL="457200" lvl="0" indent="-298450" algn="l" rtl="0">
              <a:spcBef>
                <a:spcPts val="0"/>
              </a:spcBef>
              <a:spcAft>
                <a:spcPts val="0"/>
              </a:spcAft>
              <a:buSzPts val="1100"/>
              <a:buChar char="-"/>
            </a:pPr>
            <a:r>
              <a:rPr lang="en"/>
              <a:t>Provide less challenging emissions targets given historic contributions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4a1799629f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4a1799629f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https://www.flickr.com/photos/tejvan/12288217856/in/photostream/</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4a1799629f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4a1799629f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75757A"/>
                </a:solidFill>
                <a:highlight>
                  <a:srgbClr val="FFFFFF"/>
                </a:highlight>
              </a:rPr>
              <a:t>Creator: LH Images / Alamy Stock Photo </a:t>
            </a:r>
            <a:endParaRPr sz="900">
              <a:solidFill>
                <a:srgbClr val="75757A"/>
              </a:solidFill>
              <a:highlight>
                <a:srgbClr val="FFFFFF"/>
              </a:highlight>
            </a:endParaRPr>
          </a:p>
          <a:p>
            <a:pPr marL="0" lvl="0" indent="0" algn="l" rtl="0">
              <a:spcBef>
                <a:spcPts val="0"/>
              </a:spcBef>
              <a:spcAft>
                <a:spcPts val="0"/>
              </a:spcAft>
              <a:buClr>
                <a:schemeClr val="dk1"/>
              </a:buClr>
              <a:buSzPts val="1100"/>
              <a:buFont typeface="Arial"/>
              <a:buNone/>
            </a:pPr>
            <a:r>
              <a:rPr lang="en" sz="900">
                <a:solidFill>
                  <a:srgbClr val="75757A"/>
                </a:solidFill>
                <a:highlight>
                  <a:srgbClr val="FFFFFF"/>
                </a:highlight>
              </a:rPr>
              <a:t>Copyright: Credit: LH Images / Alamy Stock Photo</a:t>
            </a:r>
            <a:endParaRPr sz="900">
              <a:solidFill>
                <a:srgbClr val="75757A"/>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4a1799629f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4a1799629f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75757A"/>
                </a:solidFill>
                <a:highlight>
                  <a:srgbClr val="FFFFFF"/>
                </a:highlight>
              </a:rPr>
              <a:t>Creator: LH Images / Alamy Stock Photo </a:t>
            </a:r>
            <a:endParaRPr sz="900">
              <a:solidFill>
                <a:srgbClr val="75757A"/>
              </a:solidFill>
              <a:highlight>
                <a:srgbClr val="FFFFFF"/>
              </a:highlight>
            </a:endParaRPr>
          </a:p>
          <a:p>
            <a:pPr marL="0" lvl="0" indent="0" algn="l" rtl="0">
              <a:spcBef>
                <a:spcPts val="0"/>
              </a:spcBef>
              <a:spcAft>
                <a:spcPts val="0"/>
              </a:spcAft>
              <a:buNone/>
            </a:pPr>
            <a:r>
              <a:rPr lang="en" sz="900">
                <a:solidFill>
                  <a:srgbClr val="75757A"/>
                </a:solidFill>
                <a:highlight>
                  <a:srgbClr val="FFFFFF"/>
                </a:highlight>
              </a:rPr>
              <a:t>Copyright: Credit: LH Images / Alamy Stock Photo</a:t>
            </a:r>
            <a:endParaRPr sz="900">
              <a:solidFill>
                <a:srgbClr val="75757A"/>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0d321beb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0d321beb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4b8829846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4b8829846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4a1799629f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4a1799629f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4b8224804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4b8224804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Suggested timings for a 20 minute lesson.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4b2d5778d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4b2d5778d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
                <a:solidFill>
                  <a:schemeClr val="dk1"/>
                </a:solidFill>
              </a:rPr>
              <a:t>No, adults make all the big decisions and we don’t get a say.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Sometimes, like when we do school strikes or protests, but not really in law or government.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 think people pretend to listen but don’t actually change anything.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learn about climate change, but no one actually asks us what we think should be done.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Some kids are doing big things, like suing governments. That’s cool, but I don’t think I could do that.</a:t>
            </a:r>
            <a:br>
              <a:rPr lang="en" b="1">
                <a:solidFill>
                  <a:schemeClr val="dk1"/>
                </a:solidFill>
              </a:rPr>
            </a:br>
            <a:endParaRPr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4b2d5778d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4b2d5778d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arenBoth"/>
            </a:pPr>
            <a:r>
              <a:rPr lang="en" u="sng">
                <a:solidFill>
                  <a:schemeClr val="hlink"/>
                </a:solidFill>
                <a:hlinkClick r:id="rId3"/>
              </a:rPr>
              <a:t>https://www.cbc.ca/news/canada/toronto/ontario-appeal-court-youth-led-climate-case-decision-1.7354795</a:t>
            </a:r>
            <a:endParaRPr/>
          </a:p>
          <a:p>
            <a:pPr marL="457200" lvl="0" indent="-298450" algn="l" rtl="0">
              <a:spcBef>
                <a:spcPts val="0"/>
              </a:spcBef>
              <a:spcAft>
                <a:spcPts val="0"/>
              </a:spcAft>
              <a:buSzPts val="1100"/>
              <a:buAutoNum type="arabicParenBoth"/>
            </a:pPr>
            <a:r>
              <a:rPr lang="en" u="sng">
                <a:solidFill>
                  <a:schemeClr val="hlink"/>
                </a:solidFill>
                <a:hlinkClick r:id="rId4"/>
              </a:rPr>
              <a:t>https://www.nytimes.com/2024/12/18/climate/held-montana-youth-climate-lawsuit.html</a:t>
            </a:r>
            <a:endParaRPr/>
          </a:p>
          <a:p>
            <a:pPr marL="457200" lvl="0" indent="-298450" algn="l" rtl="0">
              <a:spcBef>
                <a:spcPts val="0"/>
              </a:spcBef>
              <a:spcAft>
                <a:spcPts val="0"/>
              </a:spcAft>
              <a:buSzPts val="1100"/>
              <a:buAutoNum type="arabicParenBoth"/>
            </a:pPr>
            <a:r>
              <a:rPr lang="en" u="sng">
                <a:solidFill>
                  <a:schemeClr val="hlink"/>
                </a:solidFill>
                <a:hlinkClick r:id="rId5"/>
              </a:rPr>
              <a:t>https://apnews.com/article/youth-climate-change-lawsuit-montana-7c4b6261f610d504995743f7320533e8</a:t>
            </a:r>
            <a:endParaRPr/>
          </a:p>
          <a:p>
            <a:pPr marL="457200" lvl="0" indent="-298450" algn="l" rtl="0">
              <a:spcBef>
                <a:spcPts val="0"/>
              </a:spcBef>
              <a:spcAft>
                <a:spcPts val="0"/>
              </a:spcAft>
              <a:buSzPts val="1100"/>
              <a:buAutoNum type="arabicParenBoth"/>
            </a:pPr>
            <a:r>
              <a:rPr lang="en" u="sng">
                <a:solidFill>
                  <a:schemeClr val="hlink"/>
                </a:solidFill>
                <a:hlinkClick r:id="rId6"/>
              </a:rPr>
              <a:t>https://www.thestar.com/news/ontario/this-is-a-david-vs-goliath-fight-ontario-court-allows-appeal-in-landmark-youth-led/article_f765aee6-8c94-11ef-b16e-93428bbd30f6.html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4b2d5778d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4b2d5778d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Alata"/>
              <a:ea typeface="Alata"/>
              <a:cs typeface="Alata"/>
              <a:sym typeface="Alat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4b2d5778d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4b2d5778d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Argument A - Wave 2 - infringe on rights</a:t>
            </a:r>
            <a:endParaRPr/>
          </a:p>
          <a:p>
            <a:pPr marL="457200" lvl="0" indent="-298450" algn="l" rtl="0">
              <a:spcBef>
                <a:spcPts val="0"/>
              </a:spcBef>
              <a:spcAft>
                <a:spcPts val="0"/>
              </a:spcAft>
              <a:buSzPts val="1100"/>
              <a:buChar char="●"/>
            </a:pPr>
            <a:r>
              <a:rPr lang="en"/>
              <a:t>Argument B - Wave 2 - infringe on rights</a:t>
            </a:r>
            <a:endParaRPr/>
          </a:p>
          <a:p>
            <a:pPr marL="457200" lvl="0" indent="-298450" algn="l" rtl="0">
              <a:spcBef>
                <a:spcPts val="0"/>
              </a:spcBef>
              <a:spcAft>
                <a:spcPts val="0"/>
              </a:spcAft>
              <a:buSzPts val="1100"/>
              <a:buChar char="●"/>
            </a:pPr>
            <a:r>
              <a:rPr lang="en"/>
              <a:t>Argument C - Wave 1 - policy allowing coal mine</a:t>
            </a:r>
            <a:endParaRPr/>
          </a:p>
          <a:p>
            <a:pPr marL="457200" lvl="0" indent="-298450" algn="l" rtl="0">
              <a:spcBef>
                <a:spcPts val="0"/>
              </a:spcBef>
              <a:spcAft>
                <a:spcPts val="0"/>
              </a:spcAft>
              <a:buSzPts val="1100"/>
              <a:buChar char="●"/>
            </a:pPr>
            <a:r>
              <a:rPr lang="en"/>
              <a:t>Argument D - Wave 3 - climate impacts of oil producer </a:t>
            </a:r>
            <a:endParaRPr>
              <a:latin typeface="Alata"/>
              <a:ea typeface="Alata"/>
              <a:cs typeface="Alata"/>
              <a:sym typeface="Alat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4b2d5778d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4b2d5778d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Climate refugees as challenge extension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4b2d5778d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4b2d5778d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900">
              <a:solidFill>
                <a:srgbClr val="75757A"/>
              </a:solidFill>
              <a:highlight>
                <a:srgbClr val="FFFFFF"/>
              </a:highlight>
            </a:endParaRPr>
          </a:p>
          <a:p>
            <a:pPr marL="0" lvl="0" indent="0" algn="l" rtl="0">
              <a:spcBef>
                <a:spcPts val="0"/>
              </a:spcBef>
              <a:spcAft>
                <a:spcPts val="0"/>
              </a:spcAft>
              <a:buNone/>
            </a:pPr>
            <a:r>
              <a:rPr lang="en"/>
              <a:t>https://nationalmagazine.ca/en-ca/articles/law/hot-topics-in-law/2024/ontario-s-top-court-says-government-climate-action-subject-to-the-charter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4b2d5778d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4b2d5778d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4b882984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4b882984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Suggested timings for a 20 minute lesson.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4b2d5778d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4b2d5778d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4b882989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4b882989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Suggested timings for a 20 minute lesson.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4b2d5778d1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4b2d5778d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
                <a:solidFill>
                  <a:schemeClr val="dk1"/>
                </a:solidFill>
              </a:rPr>
              <a:t>“I could talk about more wildfires and smoke in the summer.”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could show that scientists say heatwaves are getting worse.”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“I’d say that asthma is worse for people I know when there’s air pollution.”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“Maybe use maps or graphs that show rising temperatures?”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 don’t know how to prove it exactly, but we all feel it’s worse—there must be a way to show it.”</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4b894d3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4b894d3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SzPts val="1100"/>
              <a:buChar char="●"/>
            </a:pPr>
            <a:r>
              <a:rPr lang="en"/>
              <a:t>Increase severity of asthma, personal experience, with doctors note, and scientific data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4b894d303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4b894d303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000">
              <a:solidFill>
                <a:schemeClr val="hlink"/>
              </a:solidFill>
              <a:highlight>
                <a:srgbClr val="FFFFFF"/>
              </a:highlight>
            </a:endParaRPr>
          </a:p>
          <a:p>
            <a:pPr marL="0" lvl="0" indent="0" algn="l" rtl="0">
              <a:spcBef>
                <a:spcPts val="0"/>
              </a:spcBef>
              <a:spcAft>
                <a:spcPts val="0"/>
              </a:spcAft>
              <a:buNone/>
            </a:pPr>
            <a:r>
              <a:rPr lang="en">
                <a:solidFill>
                  <a:schemeClr val="dk1"/>
                </a:solidFill>
              </a:rPr>
              <a:t>https://nationalmagazine.ca/en-ca/articles/law/hot-topics-in-law/2024/ontario-s-top-court-says-government-climate-action-subject-to-the-charter</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4b894d303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4b894d303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000">
              <a:solidFill>
                <a:schemeClr val="hlink"/>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Wood, S. Mathur v Ontario: Grounds for Optimism about Recognition of a Constitutional Right to a Stable Climate System in Canada?”(2024). </a:t>
            </a:r>
            <a:r>
              <a:rPr lang="en" sz="1000" i="1">
                <a:solidFill>
                  <a:srgbClr val="222222"/>
                </a:solidFill>
                <a:highlight>
                  <a:srgbClr val="FFFFFF"/>
                </a:highlight>
              </a:rPr>
              <a:t>McGill LJ</a:t>
            </a:r>
            <a:r>
              <a:rPr lang="en" sz="1000">
                <a:solidFill>
                  <a:srgbClr val="222222"/>
                </a:solidFill>
                <a:highlight>
                  <a:srgbClr val="FFFFFF"/>
                </a:highlight>
              </a:rPr>
              <a:t>, </a:t>
            </a:r>
            <a:r>
              <a:rPr lang="en" sz="1000" i="1">
                <a:solidFill>
                  <a:srgbClr val="222222"/>
                </a:solidFill>
                <a:highlight>
                  <a:srgbClr val="FFFFFF"/>
                </a:highlight>
              </a:rPr>
              <a:t>69</a:t>
            </a:r>
            <a:r>
              <a:rPr lang="en" sz="1000">
                <a:solidFill>
                  <a:srgbClr val="222222"/>
                </a:solidFill>
                <a:highlight>
                  <a:srgbClr val="FFFFFF"/>
                </a:highlight>
              </a:rPr>
              <a:t>, 3.</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https://www.concordia.ca/faculty/damon-matthews.html</a:t>
            </a:r>
            <a:endParaRPr sz="1000">
              <a:solidFill>
                <a:srgbClr val="222222"/>
              </a:solidFill>
              <a:highlight>
                <a:srgbClr val="FFFFFF"/>
              </a:high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4b894d303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4b894d303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https://www.bbc.com/news/science-environment-58073295</a:t>
            </a:r>
            <a:endParaRPr/>
          </a:p>
          <a:p>
            <a:pPr marL="0" lvl="0" indent="0" algn="l" rtl="0">
              <a:spcBef>
                <a:spcPts val="0"/>
              </a:spcBef>
              <a:spcAft>
                <a:spcPts val="0"/>
              </a:spcAft>
              <a:buNone/>
            </a:pPr>
            <a:r>
              <a:rPr lang="en" u="sng">
                <a:solidFill>
                  <a:schemeClr val="hlink"/>
                </a:solidFill>
                <a:hlinkClick r:id="rId4"/>
              </a:rPr>
              <a:t>https://www.cbc.ca/news/science/what-on-earth-friederike-otto-1.7233669</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4b894d303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4b894d303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75757A"/>
                </a:solidFill>
                <a:highlight>
                  <a:srgbClr val="FFFFFF"/>
                </a:highlight>
              </a:rPr>
              <a:t>https://www.bbc.com/news/science-environment-58073295</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4b894d303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4b894d303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115000"/>
              </a:lnSpc>
              <a:spcBef>
                <a:spcPts val="0"/>
              </a:spcBef>
              <a:spcAft>
                <a:spcPts val="0"/>
              </a:spcAft>
              <a:buClr>
                <a:srgbClr val="0E0E0E"/>
              </a:buClr>
              <a:buSzPts val="1050"/>
              <a:buChar char="●"/>
            </a:pPr>
            <a:r>
              <a:rPr lang="en" sz="1050">
                <a:solidFill>
                  <a:srgbClr val="0E0E0E"/>
                </a:solidFill>
              </a:rPr>
              <a:t>Government action → More emissions → Higher global temperatures → More intense heat and potential for wildfires→ Harm to youth health and safety</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4b894d303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4b894d303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4a179962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4a179962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5064eede7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5064eede7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Suggested timings for a 25 minute lesson.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5064eede7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5064eede7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11a1980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11a1980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5064eede7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5064eede7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6-8 years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5064eede7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5064eede7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5064eede7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5064eede7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5064eede7c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5064eede7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ata"/>
                <a:ea typeface="Alata"/>
                <a:cs typeface="Alata"/>
                <a:sym typeface="Alata"/>
              </a:rPr>
              <a:t>A - Wave 2</a:t>
            </a:r>
            <a:endParaRPr>
              <a:latin typeface="Alata"/>
              <a:ea typeface="Alata"/>
              <a:cs typeface="Alata"/>
              <a:sym typeface="Alata"/>
            </a:endParaRPr>
          </a:p>
          <a:p>
            <a:pPr marL="0" lvl="0" indent="0" algn="l" rtl="0">
              <a:spcBef>
                <a:spcPts val="0"/>
              </a:spcBef>
              <a:spcAft>
                <a:spcPts val="0"/>
              </a:spcAft>
              <a:buNone/>
            </a:pPr>
            <a:r>
              <a:rPr lang="en">
                <a:latin typeface="Alata"/>
                <a:ea typeface="Alata"/>
                <a:cs typeface="Alata"/>
                <a:sym typeface="Alata"/>
              </a:rPr>
              <a:t>B - All Waves</a:t>
            </a:r>
            <a:endParaRPr>
              <a:latin typeface="Alata"/>
              <a:ea typeface="Alata"/>
              <a:cs typeface="Alata"/>
              <a:sym typeface="Alata"/>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5064eede7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5064eede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 studied Law at the University of New South Wales and the University of Oxford, where he completed a Master of Science in Environmental Change and Management and a Bachelor of Civil Laws.</a:t>
            </a:r>
            <a:endParaRPr sz="1600">
              <a:solidFill>
                <a:srgbClr val="1F1108"/>
              </a:solidFill>
              <a:latin typeface="Alata"/>
              <a:ea typeface="Alata"/>
              <a:cs typeface="Alata"/>
              <a:sym typeface="Alata"/>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5064eede7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35064eede7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6-10 years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5064eede7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35064eede7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4a1799629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4a1799629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 dirty="0"/>
              <a:t>Fill given the RHRN summit offerings of interest to your students found here: </a:t>
            </a:r>
            <a:r>
              <a:rPr lang="en" dirty="0">
                <a:hlinkClick r:id="rId3"/>
              </a:rPr>
              <a:t>https://www.ox.ac.uk/news-and-events/right-here-right-now#group-section-Oxford-local-programme-ldpeDAaev4</a:t>
            </a:r>
            <a:endParaRPr lang="en-US"/>
          </a:p>
          <a:p>
            <a:endParaRPr lang="e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5064eede7c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35064eede7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ata"/>
                <a:ea typeface="Alata"/>
                <a:cs typeface="Alata"/>
                <a:sym typeface="Alata"/>
              </a:rPr>
              <a:t>Either!</a:t>
            </a:r>
            <a:endParaRPr>
              <a:latin typeface="Alata"/>
              <a:ea typeface="Alata"/>
              <a:cs typeface="Alata"/>
              <a:sym typeface="Alata"/>
            </a:endParaRPr>
          </a:p>
          <a:p>
            <a:pPr marL="0" lvl="0" indent="0" algn="l" rtl="0">
              <a:spcBef>
                <a:spcPts val="0"/>
              </a:spcBef>
              <a:spcAft>
                <a:spcPts val="0"/>
              </a:spcAft>
              <a:buNone/>
            </a:pPr>
            <a:r>
              <a:rPr lang="en">
                <a:latin typeface="Alata"/>
                <a:ea typeface="Alata"/>
                <a:cs typeface="Alata"/>
                <a:sym typeface="Alata"/>
              </a:rPr>
              <a:t>1 is Wave 1, environmental law</a:t>
            </a:r>
            <a:endParaRPr>
              <a:latin typeface="Alata"/>
              <a:ea typeface="Alata"/>
              <a:cs typeface="Alata"/>
              <a:sym typeface="Alata"/>
            </a:endParaRPr>
          </a:p>
          <a:p>
            <a:pPr marL="0" lvl="0" indent="0" algn="l" rtl="0">
              <a:spcBef>
                <a:spcPts val="0"/>
              </a:spcBef>
              <a:spcAft>
                <a:spcPts val="0"/>
              </a:spcAft>
              <a:buNone/>
            </a:pPr>
            <a:r>
              <a:rPr lang="en">
                <a:latin typeface="Alata"/>
                <a:ea typeface="Alata"/>
                <a:cs typeface="Alata"/>
                <a:sym typeface="Alata"/>
              </a:rPr>
              <a:t>2 is Wave 2, human rights</a:t>
            </a:r>
            <a:endParaRPr>
              <a:latin typeface="Alata"/>
              <a:ea typeface="Alata"/>
              <a:cs typeface="Alata"/>
              <a:sym typeface="Alata"/>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5064eede7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35064eede7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50d321beb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50d321beb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4a1799629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4a1799629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4a1799629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4a1799629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Alata"/>
              <a:ea typeface="Alata"/>
              <a:cs typeface="Alata"/>
              <a:sym typeface="Alat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4a1799629f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4a1799629f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4a1799629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4a1799629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0AD0D43-6311-48AE-B4C5-143F9E8EE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8300" y="172548"/>
            <a:ext cx="2819400" cy="1447800"/>
          </a:xfrm>
          <a:prstGeom prst="rect">
            <a:avLst/>
          </a:prstGeom>
        </p:spPr>
      </p:pic>
      <p:sp>
        <p:nvSpPr>
          <p:cNvPr id="10" name="Rectangle 9">
            <a:extLst>
              <a:ext uri="{FF2B5EF4-FFF2-40B4-BE49-F238E27FC236}">
                <a16:creationId xmlns:a16="http://schemas.microsoft.com/office/drawing/2014/main" id="{B168F9BE-704F-4166-8BD1-06FF05000043}"/>
              </a:ext>
            </a:extLst>
          </p:cNvPr>
          <p:cNvSpPr/>
          <p:nvPr userDrawn="1"/>
        </p:nvSpPr>
        <p:spPr>
          <a:xfrm>
            <a:off x="0" y="6570324"/>
            <a:ext cx="12192000" cy="287676"/>
          </a:xfrm>
          <a:prstGeom prst="rect">
            <a:avLst/>
          </a:prstGeom>
          <a:solidFill>
            <a:srgbClr val="77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5" descr="Background pattern&#10;&#10;Description automatically generated">
            <a:extLst>
              <a:ext uri="{FF2B5EF4-FFF2-40B4-BE49-F238E27FC236}">
                <a16:creationId xmlns:a16="http://schemas.microsoft.com/office/drawing/2014/main" id="{1AE0D9C0-F335-4296-B37A-C2A9DD5FE0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29" y="1616523"/>
            <a:ext cx="2948779" cy="4963063"/>
          </a:xfrm>
          <a:prstGeom prst="rect">
            <a:avLst/>
          </a:prstGeom>
        </p:spPr>
      </p:pic>
      <p:sp>
        <p:nvSpPr>
          <p:cNvPr id="7" name="Title 1">
            <a:extLst>
              <a:ext uri="{FF2B5EF4-FFF2-40B4-BE49-F238E27FC236}">
                <a16:creationId xmlns:a16="http://schemas.microsoft.com/office/drawing/2014/main" id="{AE71C4E9-F2BA-4ECB-8D9B-845B47090099}"/>
              </a:ext>
            </a:extLst>
          </p:cNvPr>
          <p:cNvSpPr>
            <a:spLocks noGrp="1"/>
          </p:cNvSpPr>
          <p:nvPr>
            <p:ph type="ctrTitle"/>
          </p:nvPr>
        </p:nvSpPr>
        <p:spPr>
          <a:xfrm>
            <a:off x="3749040" y="1777999"/>
            <a:ext cx="6918960" cy="2046923"/>
          </a:xfrm>
        </p:spPr>
        <p:txBody>
          <a:bodyPr anchor="ctr">
            <a:normAutofit/>
          </a:bodyPr>
          <a:lstStyle>
            <a:lvl1pPr algn="ctr">
              <a:defRPr sz="4000"/>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1185149A-0F18-46B4-BDC2-5644A7BE3AB1}"/>
              </a:ext>
            </a:extLst>
          </p:cNvPr>
          <p:cNvSpPr>
            <a:spLocks noGrp="1"/>
          </p:cNvSpPr>
          <p:nvPr>
            <p:ph type="subTitle" idx="1"/>
          </p:nvPr>
        </p:nvSpPr>
        <p:spPr>
          <a:xfrm>
            <a:off x="3749040" y="4248700"/>
            <a:ext cx="6918960" cy="6448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39903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Background; Green Side Ba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3D0557-785A-BEA2-2FFB-B04D30A2BCA6}"/>
              </a:ext>
            </a:extLst>
          </p:cNvPr>
          <p:cNvPicPr>
            <a:picLocks noChangeAspect="1"/>
          </p:cNvPicPr>
          <p:nvPr userDrawn="1"/>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7B72FEA-E6E3-3FFE-853B-32E08B9777AE}"/>
              </a:ext>
            </a:extLst>
          </p:cNvPr>
          <p:cNvSpPr/>
          <p:nvPr userDrawn="1"/>
        </p:nvSpPr>
        <p:spPr>
          <a:xfrm>
            <a:off x="0" y="0"/>
            <a:ext cx="952500" cy="6858000"/>
          </a:xfrm>
          <a:prstGeom prst="rect">
            <a:avLst/>
          </a:prstGeom>
          <a:solidFill>
            <a:srgbClr val="1DA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0E4B9AB-F07D-E062-8A43-019F52C3F6F7}"/>
              </a:ext>
            </a:extLst>
          </p:cNvPr>
          <p:cNvPicPr>
            <a:picLocks noChangeAspect="1"/>
          </p:cNvPicPr>
          <p:nvPr userDrawn="1"/>
        </p:nvPicPr>
        <p:blipFill>
          <a:blip r:embed="rId3" cstate="email">
            <a:alphaModFix amt="35000"/>
            <a:extLst>
              <a:ext uri="{28A0092B-C50C-407E-A947-70E740481C1C}">
                <a14:useLocalDpi xmlns:a14="http://schemas.microsoft.com/office/drawing/2010/main"/>
              </a:ext>
            </a:extLst>
          </a:blip>
          <a:stretch>
            <a:fillRect/>
          </a:stretch>
        </p:blipFill>
        <p:spPr>
          <a:xfrm>
            <a:off x="0" y="1301485"/>
            <a:ext cx="952502" cy="5556515"/>
          </a:xfrm>
          <a:prstGeom prst="rect">
            <a:avLst/>
          </a:prstGeom>
        </p:spPr>
      </p:pic>
      <p:sp>
        <p:nvSpPr>
          <p:cNvPr id="9" name="Title 1">
            <a:extLst>
              <a:ext uri="{FF2B5EF4-FFF2-40B4-BE49-F238E27FC236}">
                <a16:creationId xmlns:a16="http://schemas.microsoft.com/office/drawing/2014/main" id="{AE095C21-1657-D24F-A7DD-C973B8044C4E}"/>
              </a:ext>
            </a:extLst>
          </p:cNvPr>
          <p:cNvSpPr>
            <a:spLocks noGrp="1"/>
          </p:cNvSpPr>
          <p:nvPr>
            <p:ph type="ctrTitle"/>
          </p:nvPr>
        </p:nvSpPr>
        <p:spPr>
          <a:xfrm>
            <a:off x="1524000" y="1122363"/>
            <a:ext cx="9144000" cy="2387600"/>
          </a:xfrm>
        </p:spPr>
        <p:txBody>
          <a:bodyPr>
            <a:normAutofit/>
          </a:bodyPr>
          <a:lstStyle/>
          <a:p>
            <a:pPr algn="l"/>
            <a:endParaRPr lang="en-GB" sz="4400" dirty="0"/>
          </a:p>
        </p:txBody>
      </p:sp>
      <p:sp>
        <p:nvSpPr>
          <p:cNvPr id="10" name="Subtitle 2">
            <a:extLst>
              <a:ext uri="{FF2B5EF4-FFF2-40B4-BE49-F238E27FC236}">
                <a16:creationId xmlns:a16="http://schemas.microsoft.com/office/drawing/2014/main" id="{0D512B4E-AAF6-CB1E-B747-1CB8EF9327AD}"/>
              </a:ext>
            </a:extLst>
          </p:cNvPr>
          <p:cNvSpPr>
            <a:spLocks noGrp="1"/>
          </p:cNvSpPr>
          <p:nvPr>
            <p:ph type="subTitle" idx="4294967295"/>
          </p:nvPr>
        </p:nvSpPr>
        <p:spPr>
          <a:xfrm>
            <a:off x="1524000" y="3602038"/>
            <a:ext cx="9144000" cy="1655762"/>
          </a:xfrm>
        </p:spPr>
        <p:txBody>
          <a:bodyPr/>
          <a:lstStyle/>
          <a:p>
            <a:endParaRPr lang="en-GB" dirty="0"/>
          </a:p>
        </p:txBody>
      </p:sp>
      <p:pic>
        <p:nvPicPr>
          <p:cNvPr id="11" name="Graphic 10">
            <a:extLst>
              <a:ext uri="{FF2B5EF4-FFF2-40B4-BE49-F238E27FC236}">
                <a16:creationId xmlns:a16="http://schemas.microsoft.com/office/drawing/2014/main" id="{9A5CA16B-DBE9-DA56-B7D3-D4C85E3F89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8300" y="172548"/>
            <a:ext cx="2819400" cy="1447800"/>
          </a:xfrm>
          <a:prstGeom prst="rect">
            <a:avLst/>
          </a:prstGeom>
        </p:spPr>
      </p:pic>
    </p:spTree>
    <p:extLst>
      <p:ext uri="{BB962C8B-B14F-4D97-AF65-F5344CB8AC3E}">
        <p14:creationId xmlns:p14="http://schemas.microsoft.com/office/powerpoint/2010/main" val="108383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Content with Picture ">
    <p:bg>
      <p:bgPr>
        <a:solidFill>
          <a:srgbClr val="00214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3018D4-CDCB-4F2C-8A16-44E8136F33C4}"/>
              </a:ext>
            </a:extLst>
          </p:cNvPr>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r="-170"/>
          <a:stretch/>
        </p:blipFill>
        <p:spPr>
          <a:xfrm>
            <a:off x="5635831" y="-1008792"/>
            <a:ext cx="7973843" cy="8543242"/>
          </a:xfrm>
          <a:prstGeom prst="rect">
            <a:avLst/>
          </a:prstGeom>
          <a:gradFill>
            <a:gsLst>
              <a:gs pos="0">
                <a:srgbClr val="002147"/>
              </a:gs>
              <a:gs pos="62000">
                <a:schemeClr val="accent5">
                  <a:lumMod val="45000"/>
                  <a:lumOff val="55000"/>
                </a:schemeClr>
              </a:gs>
              <a:gs pos="83000">
                <a:schemeClr val="accent5">
                  <a:lumMod val="45000"/>
                  <a:lumOff val="55000"/>
                </a:schemeClr>
              </a:gs>
              <a:gs pos="77000">
                <a:schemeClr val="accent5">
                  <a:lumMod val="30000"/>
                  <a:lumOff val="70000"/>
                </a:schemeClr>
              </a:gs>
            </a:gsLst>
            <a:lin ang="0" scaled="1"/>
          </a:gradFill>
          <a:effectLst>
            <a:softEdge rad="850900"/>
          </a:effectLst>
        </p:spPr>
      </p:pic>
      <p:pic>
        <p:nvPicPr>
          <p:cNvPr id="7" name="Graphic 6">
            <a:extLst>
              <a:ext uri="{FF2B5EF4-FFF2-40B4-BE49-F238E27FC236}">
                <a16:creationId xmlns:a16="http://schemas.microsoft.com/office/drawing/2014/main" id="{AEF61515-0EB2-B582-AEB1-75601CA889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8300" y="172548"/>
            <a:ext cx="2819400" cy="1447800"/>
          </a:xfrm>
          <a:prstGeom prst="rect">
            <a:avLst/>
          </a:prstGeom>
        </p:spPr>
      </p:pic>
      <p:sp>
        <p:nvSpPr>
          <p:cNvPr id="8" name="Subtitle 2">
            <a:extLst>
              <a:ext uri="{FF2B5EF4-FFF2-40B4-BE49-F238E27FC236}">
                <a16:creationId xmlns:a16="http://schemas.microsoft.com/office/drawing/2014/main" id="{41DA93C6-5D32-2B02-C9E0-ADB6EA1D1DCF}"/>
              </a:ext>
            </a:extLst>
          </p:cNvPr>
          <p:cNvSpPr txBox="1">
            <a:spLocks/>
          </p:cNvSpPr>
          <p:nvPr userDrawn="1"/>
        </p:nvSpPr>
        <p:spPr>
          <a:xfrm>
            <a:off x="252273" y="2667192"/>
            <a:ext cx="5383558" cy="3594477"/>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dirty="0">
              <a:solidFill>
                <a:schemeClr val="bg1"/>
              </a:solidFill>
            </a:endParaRPr>
          </a:p>
          <a:p>
            <a:pPr marL="0" indent="0" algn="ctr">
              <a:buNone/>
            </a:pPr>
            <a:r>
              <a:rPr lang="en-GB" dirty="0">
                <a:solidFill>
                  <a:schemeClr val="bg1"/>
                </a:solidFill>
              </a:rPr>
              <a:t>Click to add subtitle</a:t>
            </a:r>
            <a:endParaRPr lang="en-GB" dirty="0"/>
          </a:p>
        </p:txBody>
      </p:sp>
      <p:sp>
        <p:nvSpPr>
          <p:cNvPr id="9" name="TextBox 8">
            <a:extLst>
              <a:ext uri="{FF2B5EF4-FFF2-40B4-BE49-F238E27FC236}">
                <a16:creationId xmlns:a16="http://schemas.microsoft.com/office/drawing/2014/main" id="{90495EA2-5763-AC3D-25F5-3BCC438E5DC9}"/>
              </a:ext>
            </a:extLst>
          </p:cNvPr>
          <p:cNvSpPr txBox="1"/>
          <p:nvPr userDrawn="1"/>
        </p:nvSpPr>
        <p:spPr>
          <a:xfrm>
            <a:off x="355867" y="1235627"/>
            <a:ext cx="5279964" cy="769441"/>
          </a:xfrm>
          <a:prstGeom prst="rect">
            <a:avLst/>
          </a:prstGeom>
          <a:noFill/>
        </p:spPr>
        <p:txBody>
          <a:bodyPr wrap="square" rtlCol="0">
            <a:spAutoFit/>
          </a:bodyPr>
          <a:lstStyle/>
          <a:p>
            <a:pPr algn="ctr"/>
            <a:r>
              <a:rPr lang="en-GB" sz="4400" dirty="0">
                <a:solidFill>
                  <a:schemeClr val="bg1"/>
                </a:solidFill>
              </a:rPr>
              <a:t>Click to add title</a:t>
            </a:r>
          </a:p>
        </p:txBody>
      </p:sp>
    </p:spTree>
    <p:extLst>
      <p:ext uri="{BB962C8B-B14F-4D97-AF65-F5344CB8AC3E}">
        <p14:creationId xmlns:p14="http://schemas.microsoft.com/office/powerpoint/2010/main" val="2406989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Content with Pictu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6B8F06-D888-1720-8A70-3EF9FBABF87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25819" y="0"/>
            <a:ext cx="7766181" cy="6573696"/>
          </a:xfrm>
          <a:prstGeom prst="rect">
            <a:avLst/>
          </a:prstGeom>
          <a:effectLst>
            <a:softEdge rad="0"/>
          </a:effectLst>
        </p:spPr>
      </p:pic>
      <p:pic>
        <p:nvPicPr>
          <p:cNvPr id="7" name="Graphic 6">
            <a:extLst>
              <a:ext uri="{FF2B5EF4-FFF2-40B4-BE49-F238E27FC236}">
                <a16:creationId xmlns:a16="http://schemas.microsoft.com/office/drawing/2014/main" id="{6A78BB33-1F1E-BC1D-4D1D-4658B7CFE8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8300" y="172548"/>
            <a:ext cx="2819400" cy="1447800"/>
          </a:xfrm>
          <a:prstGeom prst="rect">
            <a:avLst/>
          </a:prstGeom>
        </p:spPr>
      </p:pic>
      <p:sp>
        <p:nvSpPr>
          <p:cNvPr id="8" name="TextBox 7">
            <a:extLst>
              <a:ext uri="{FF2B5EF4-FFF2-40B4-BE49-F238E27FC236}">
                <a16:creationId xmlns:a16="http://schemas.microsoft.com/office/drawing/2014/main" id="{F0FE41D0-42EA-7653-72C0-37CB263B5B8F}"/>
              </a:ext>
            </a:extLst>
          </p:cNvPr>
          <p:cNvSpPr txBox="1"/>
          <p:nvPr userDrawn="1"/>
        </p:nvSpPr>
        <p:spPr>
          <a:xfrm>
            <a:off x="394116" y="388616"/>
            <a:ext cx="3917404" cy="769441"/>
          </a:xfrm>
          <a:prstGeom prst="rect">
            <a:avLst/>
          </a:prstGeom>
          <a:noFill/>
        </p:spPr>
        <p:txBody>
          <a:bodyPr wrap="square" rtlCol="0">
            <a:spAutoFit/>
          </a:bodyPr>
          <a:lstStyle/>
          <a:p>
            <a:r>
              <a:rPr lang="en-GB" sz="4400" dirty="0"/>
              <a:t>Heading</a:t>
            </a:r>
          </a:p>
        </p:txBody>
      </p:sp>
      <p:sp>
        <p:nvSpPr>
          <p:cNvPr id="9" name="TextBox 8">
            <a:extLst>
              <a:ext uri="{FF2B5EF4-FFF2-40B4-BE49-F238E27FC236}">
                <a16:creationId xmlns:a16="http://schemas.microsoft.com/office/drawing/2014/main" id="{76D55D93-FBB6-3BDC-1904-778F223D4387}"/>
              </a:ext>
            </a:extLst>
          </p:cNvPr>
          <p:cNvSpPr txBox="1"/>
          <p:nvPr userDrawn="1"/>
        </p:nvSpPr>
        <p:spPr>
          <a:xfrm>
            <a:off x="394116" y="1437564"/>
            <a:ext cx="3140140" cy="830997"/>
          </a:xfrm>
          <a:prstGeom prst="rect">
            <a:avLst/>
          </a:prstGeom>
          <a:noFill/>
        </p:spPr>
        <p:txBody>
          <a:bodyPr wrap="square" rtlCol="0">
            <a:spAutoFit/>
          </a:bodyPr>
          <a:lstStyle/>
          <a:p>
            <a:r>
              <a:rPr lang="en-GB" sz="2400" dirty="0"/>
              <a:t>Example use of a colour photo</a:t>
            </a:r>
          </a:p>
        </p:txBody>
      </p:sp>
      <p:sp>
        <p:nvSpPr>
          <p:cNvPr id="10" name="Rectangle 9">
            <a:extLst>
              <a:ext uri="{FF2B5EF4-FFF2-40B4-BE49-F238E27FC236}">
                <a16:creationId xmlns:a16="http://schemas.microsoft.com/office/drawing/2014/main" id="{B99DC5AA-BF89-5549-D72E-981558B27448}"/>
              </a:ext>
            </a:extLst>
          </p:cNvPr>
          <p:cNvSpPr/>
          <p:nvPr userDrawn="1"/>
        </p:nvSpPr>
        <p:spPr>
          <a:xfrm>
            <a:off x="0" y="6570324"/>
            <a:ext cx="12192000" cy="287676"/>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403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9057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0AD0D43-6311-48AE-B4C5-143F9E8EE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8300" y="172548"/>
            <a:ext cx="2819400" cy="1447800"/>
          </a:xfrm>
          <a:prstGeom prst="rect">
            <a:avLst/>
          </a:prstGeom>
        </p:spPr>
      </p:pic>
      <p:sp>
        <p:nvSpPr>
          <p:cNvPr id="10" name="Rectangle 9">
            <a:extLst>
              <a:ext uri="{FF2B5EF4-FFF2-40B4-BE49-F238E27FC236}">
                <a16:creationId xmlns:a16="http://schemas.microsoft.com/office/drawing/2014/main" id="{B168F9BE-704F-4166-8BD1-06FF05000043}"/>
              </a:ext>
            </a:extLst>
          </p:cNvPr>
          <p:cNvSpPr/>
          <p:nvPr userDrawn="1"/>
        </p:nvSpPr>
        <p:spPr>
          <a:xfrm>
            <a:off x="0" y="6570324"/>
            <a:ext cx="12192000" cy="287676"/>
          </a:xfrm>
          <a:prstGeom prst="rect">
            <a:avLst/>
          </a:prstGeom>
          <a:solidFill>
            <a:srgbClr val="77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5" descr="Background pattern&#10;&#10;Description automatically generated">
            <a:extLst>
              <a:ext uri="{FF2B5EF4-FFF2-40B4-BE49-F238E27FC236}">
                <a16:creationId xmlns:a16="http://schemas.microsoft.com/office/drawing/2014/main" id="{1AE0D9C0-F335-4296-B37A-C2A9DD5FE0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29" y="1616523"/>
            <a:ext cx="2948779" cy="4963063"/>
          </a:xfrm>
          <a:prstGeom prst="rect">
            <a:avLst/>
          </a:prstGeom>
        </p:spPr>
      </p:pic>
      <p:sp>
        <p:nvSpPr>
          <p:cNvPr id="7" name="Title 1">
            <a:extLst>
              <a:ext uri="{FF2B5EF4-FFF2-40B4-BE49-F238E27FC236}">
                <a16:creationId xmlns:a16="http://schemas.microsoft.com/office/drawing/2014/main" id="{AE71C4E9-F2BA-4ECB-8D9B-845B47090099}"/>
              </a:ext>
            </a:extLst>
          </p:cNvPr>
          <p:cNvSpPr>
            <a:spLocks noGrp="1"/>
          </p:cNvSpPr>
          <p:nvPr>
            <p:ph type="ctrTitle"/>
          </p:nvPr>
        </p:nvSpPr>
        <p:spPr>
          <a:xfrm>
            <a:off x="3749040" y="1777999"/>
            <a:ext cx="6918960" cy="2046923"/>
          </a:xfrm>
        </p:spPr>
        <p:txBody>
          <a:bodyPr anchor="ctr">
            <a:normAutofit/>
          </a:bodyPr>
          <a:lstStyle>
            <a:lvl1pPr algn="ctr">
              <a:defRPr sz="4000"/>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1185149A-0F18-46B4-BDC2-5644A7BE3AB1}"/>
              </a:ext>
            </a:extLst>
          </p:cNvPr>
          <p:cNvSpPr>
            <a:spLocks noGrp="1"/>
          </p:cNvSpPr>
          <p:nvPr>
            <p:ph type="subTitle" idx="1"/>
          </p:nvPr>
        </p:nvSpPr>
        <p:spPr>
          <a:xfrm>
            <a:off x="3749040" y="4248700"/>
            <a:ext cx="6918960" cy="6448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3576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86D2-0DBD-460F-A7A3-8D7EF23767EE}"/>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1C8A369-A4AB-4D6B-99B5-63C465683C53}"/>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pic>
        <p:nvPicPr>
          <p:cNvPr id="9" name="Graphic 8">
            <a:extLst>
              <a:ext uri="{FF2B5EF4-FFF2-40B4-BE49-F238E27FC236}">
                <a16:creationId xmlns:a16="http://schemas.microsoft.com/office/drawing/2014/main" id="{4DAC01E2-FF76-4EA3-B52A-2C17F2923EF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8300" y="172548"/>
            <a:ext cx="2819400" cy="1447800"/>
          </a:xfrm>
          <a:prstGeom prst="rect">
            <a:avLst/>
          </a:prstGeom>
        </p:spPr>
      </p:pic>
      <p:sp>
        <p:nvSpPr>
          <p:cNvPr id="5" name="Title Placeholder 1">
            <a:extLst>
              <a:ext uri="{FF2B5EF4-FFF2-40B4-BE49-F238E27FC236}">
                <a16:creationId xmlns:a16="http://schemas.microsoft.com/office/drawing/2014/main" id="{12A40358-D3B7-4C8B-97A0-027895494F68}"/>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2">
            <a:extLst>
              <a:ext uri="{FF2B5EF4-FFF2-40B4-BE49-F238E27FC236}">
                <a16:creationId xmlns:a16="http://schemas.microsoft.com/office/drawing/2014/main" id="{BC499F7E-9C46-464A-BCF5-A6A8378EC97A}"/>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528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0214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7487E5-DCE5-9D7C-489F-C9C30DB39BA6}"/>
              </a:ext>
            </a:extLst>
          </p:cNvPr>
          <p:cNvPicPr>
            <a:picLocks noChangeAspect="1"/>
          </p:cNvPicPr>
          <p:nvPr userDrawn="1"/>
        </p:nvPicPr>
        <p:blipFill>
          <a:blip r:embed="rId2">
            <a:alphaModFix amt="20000"/>
          </a:blip>
          <a:stretch>
            <a:fillRect/>
          </a:stretch>
        </p:blipFill>
        <p:spPr>
          <a:xfrm>
            <a:off x="133963" y="1091475"/>
            <a:ext cx="4115387" cy="5943599"/>
          </a:xfrm>
          <a:prstGeom prst="rect">
            <a:avLst/>
          </a:prstGeom>
        </p:spPr>
      </p:pic>
      <p:sp>
        <p:nvSpPr>
          <p:cNvPr id="5" name="Title 1">
            <a:extLst>
              <a:ext uri="{FF2B5EF4-FFF2-40B4-BE49-F238E27FC236}">
                <a16:creationId xmlns:a16="http://schemas.microsoft.com/office/drawing/2014/main" id="{757708B4-BDF6-7999-223B-1BCB836ADE6F}"/>
              </a:ext>
            </a:extLst>
          </p:cNvPr>
          <p:cNvSpPr>
            <a:spLocks noGrp="1"/>
          </p:cNvSpPr>
          <p:nvPr>
            <p:ph type="ctrTitle"/>
          </p:nvPr>
        </p:nvSpPr>
        <p:spPr>
          <a:xfrm>
            <a:off x="4483172" y="1798319"/>
            <a:ext cx="6918960" cy="2046923"/>
          </a:xfrm>
        </p:spPr>
        <p:txBody>
          <a:bodyPr anchor="ctr">
            <a:normAutofit/>
          </a:bodyPr>
          <a:lstStyle>
            <a:lvl1pPr algn="ctr">
              <a:defRPr sz="4000">
                <a:solidFill>
                  <a:schemeClr val="bg1"/>
                </a:solidFill>
              </a:defRPr>
            </a:lvl1pPr>
          </a:lstStyle>
          <a:p>
            <a:r>
              <a:rPr lang="en-US" dirty="0"/>
              <a:t>Click to edit Master title style</a:t>
            </a:r>
            <a:endParaRPr lang="en-GB" dirty="0"/>
          </a:p>
        </p:txBody>
      </p:sp>
      <p:sp>
        <p:nvSpPr>
          <p:cNvPr id="6" name="Subtitle 2">
            <a:extLst>
              <a:ext uri="{FF2B5EF4-FFF2-40B4-BE49-F238E27FC236}">
                <a16:creationId xmlns:a16="http://schemas.microsoft.com/office/drawing/2014/main" id="{7820EB65-120B-8B1D-5FB7-5E65EDD154CD}"/>
              </a:ext>
            </a:extLst>
          </p:cNvPr>
          <p:cNvSpPr>
            <a:spLocks noGrp="1"/>
          </p:cNvSpPr>
          <p:nvPr>
            <p:ph type="subTitle" idx="1"/>
          </p:nvPr>
        </p:nvSpPr>
        <p:spPr>
          <a:xfrm>
            <a:off x="4483172" y="4269020"/>
            <a:ext cx="6918960" cy="6448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88218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rgbClr val="00214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27EEC7-6DDF-C5E8-AB5B-09D0A4F20454}"/>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9722346-AFEE-90DD-90FD-99B5738A6E10}"/>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Text Placeholder 2">
            <a:extLst>
              <a:ext uri="{FF2B5EF4-FFF2-40B4-BE49-F238E27FC236}">
                <a16:creationId xmlns:a16="http://schemas.microsoft.com/office/drawing/2014/main" id="{4AF77816-9B7C-ECA0-84DE-E1A441772723}"/>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a:extLst>
              <a:ext uri="{FF2B5EF4-FFF2-40B4-BE49-F238E27FC236}">
                <a16:creationId xmlns:a16="http://schemas.microsoft.com/office/drawing/2014/main" id="{69E13B25-CB49-4EE3-A0C1-715E2F0CBFB0}"/>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lvl1pPr>
              <a:defRPr>
                <a:solidFill>
                  <a:srgbClr val="FFFFF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5221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lumn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F0C1-3EEF-E55D-1530-8432F3909353}"/>
              </a:ext>
            </a:extLst>
          </p:cNvPr>
          <p:cNvSpPr>
            <a:spLocks noGrp="1"/>
          </p:cNvSpPr>
          <p:nvPr>
            <p:ph type="title"/>
          </p:nvPr>
        </p:nvSpPr>
        <p:spPr>
          <a:xfrm>
            <a:off x="1172816" y="365125"/>
            <a:ext cx="10180984" cy="1325563"/>
          </a:xfrm>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Content Placeholder 2">
            <a:extLst>
              <a:ext uri="{FF2B5EF4-FFF2-40B4-BE49-F238E27FC236}">
                <a16:creationId xmlns:a16="http://schemas.microsoft.com/office/drawing/2014/main" id="{1F0821CA-A5EB-E2E7-7A02-21AA38522C05}"/>
              </a:ext>
            </a:extLst>
          </p:cNvPr>
          <p:cNvSpPr>
            <a:spLocks noGrp="1"/>
          </p:cNvSpPr>
          <p:nvPr>
            <p:ph sz="half" idx="1"/>
          </p:nvPr>
        </p:nvSpPr>
        <p:spPr>
          <a:xfrm>
            <a:off x="1172816" y="1825625"/>
            <a:ext cx="484698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a16="http://schemas.microsoft.com/office/drawing/2014/main" id="{701DC0F9-5D52-B242-836E-7CD3189CE63B}"/>
              </a:ext>
            </a:extLst>
          </p:cNvPr>
          <p:cNvSpPr>
            <a:spLocks noGrp="1"/>
          </p:cNvSpPr>
          <p:nvPr>
            <p:ph sz="half" idx="2"/>
          </p:nvPr>
        </p:nvSpPr>
        <p:spPr>
          <a:xfrm>
            <a:off x="6604000" y="1825625"/>
            <a:ext cx="4749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6360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Tree>
    <p:extLst>
      <p:ext uri="{BB962C8B-B14F-4D97-AF65-F5344CB8AC3E}">
        <p14:creationId xmlns:p14="http://schemas.microsoft.com/office/powerpoint/2010/main" val="280884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Leaves">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BEBA200-3A05-91CF-85D9-58CB09258874}"/>
              </a:ext>
            </a:extLst>
          </p:cNvPr>
          <p:cNvSpPr/>
          <p:nvPr userDrawn="1"/>
        </p:nvSpPr>
        <p:spPr>
          <a:xfrm>
            <a:off x="10248092" y="1833432"/>
            <a:ext cx="277192" cy="600585"/>
          </a:xfrm>
          <a:custGeom>
            <a:avLst/>
            <a:gdLst>
              <a:gd name="connsiteX0" fmla="*/ 276680 w 277192"/>
              <a:gd name="connsiteY0" fmla="*/ 599710 h 600585"/>
              <a:gd name="connsiteX1" fmla="*/ 26351 w 277192"/>
              <a:gd name="connsiteY1" fmla="*/ 344299 h 600585"/>
              <a:gd name="connsiteX2" fmla="*/ 63172 w 277192"/>
              <a:gd name="connsiteY2" fmla="*/ -876 h 600585"/>
              <a:gd name="connsiteX3" fmla="*/ 276680 w 277192"/>
              <a:gd name="connsiteY3" fmla="*/ 599710 h 600585"/>
            </a:gdLst>
            <a:ahLst/>
            <a:cxnLst>
              <a:cxn ang="0">
                <a:pos x="connsiteX0" y="connsiteY0"/>
              </a:cxn>
              <a:cxn ang="0">
                <a:pos x="connsiteX1" y="connsiteY1"/>
              </a:cxn>
              <a:cxn ang="0">
                <a:pos x="connsiteX2" y="connsiteY2"/>
              </a:cxn>
              <a:cxn ang="0">
                <a:pos x="connsiteX3" y="connsiteY3"/>
              </a:cxn>
            </a:cxnLst>
            <a:rect l="l" t="t" r="r" b="b"/>
            <a:pathLst>
              <a:path w="277192" h="600585">
                <a:moveTo>
                  <a:pt x="276680" y="599710"/>
                </a:moveTo>
                <a:cubicBezTo>
                  <a:pt x="169914" y="568642"/>
                  <a:pt x="74213" y="475457"/>
                  <a:pt x="26351" y="344299"/>
                </a:cubicBezTo>
                <a:cubicBezTo>
                  <a:pt x="-21511" y="213117"/>
                  <a:pt x="-3101" y="85424"/>
                  <a:pt x="63172" y="-876"/>
                </a:cubicBezTo>
                <a:lnTo>
                  <a:pt x="276680" y="599710"/>
                </a:lnTo>
                <a:close/>
              </a:path>
            </a:pathLst>
          </a:custGeom>
          <a:solidFill>
            <a:srgbClr val="77C7D4"/>
          </a:solidFill>
          <a:ln w="23037"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E237F45-3277-6231-D9AD-C458BE1BBF91}"/>
              </a:ext>
            </a:extLst>
          </p:cNvPr>
          <p:cNvSpPr/>
          <p:nvPr userDrawn="1"/>
        </p:nvSpPr>
        <p:spPr>
          <a:xfrm>
            <a:off x="10317390" y="1833432"/>
            <a:ext cx="254097" cy="600585"/>
          </a:xfrm>
          <a:custGeom>
            <a:avLst/>
            <a:gdLst>
              <a:gd name="connsiteX0" fmla="*/ 195347 w 254097"/>
              <a:gd name="connsiteY0" fmla="*/ 599710 h 600585"/>
              <a:gd name="connsiteX1" fmla="*/ 195347 w 254097"/>
              <a:gd name="connsiteY1" fmla="*/ 599710 h 600585"/>
              <a:gd name="connsiteX2" fmla="*/ -513 w 254097"/>
              <a:gd name="connsiteY2" fmla="*/ 2566 h 600585"/>
              <a:gd name="connsiteX3" fmla="*/ 2813 w 254097"/>
              <a:gd name="connsiteY3" fmla="*/ -876 h 600585"/>
              <a:gd name="connsiteX4" fmla="*/ 231867 w 254097"/>
              <a:gd name="connsiteY4" fmla="*/ 254557 h 600585"/>
              <a:gd name="connsiteX5" fmla="*/ 195347 w 254097"/>
              <a:gd name="connsiteY5" fmla="*/ 599710 h 60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7" h="600585">
                <a:moveTo>
                  <a:pt x="195347" y="599710"/>
                </a:moveTo>
                <a:cubicBezTo>
                  <a:pt x="195347" y="599710"/>
                  <a:pt x="192021" y="599710"/>
                  <a:pt x="195347" y="599710"/>
                </a:cubicBezTo>
                <a:lnTo>
                  <a:pt x="-513" y="2566"/>
                </a:lnTo>
                <a:cubicBezTo>
                  <a:pt x="-513" y="2566"/>
                  <a:pt x="-513" y="-876"/>
                  <a:pt x="2813" y="-876"/>
                </a:cubicBezTo>
                <a:cubicBezTo>
                  <a:pt x="99068" y="26728"/>
                  <a:pt x="188718" y="123377"/>
                  <a:pt x="231867" y="254557"/>
                </a:cubicBezTo>
                <a:cubicBezTo>
                  <a:pt x="271714" y="385717"/>
                  <a:pt x="255105" y="516875"/>
                  <a:pt x="195347" y="599710"/>
                </a:cubicBezTo>
                <a:close/>
              </a:path>
            </a:pathLst>
          </a:custGeom>
          <a:solidFill>
            <a:srgbClr val="1DAD89"/>
          </a:solidFill>
          <a:ln w="23037"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1EA35DB-0F04-A2C8-B39F-AE92F652B9C3}"/>
              </a:ext>
            </a:extLst>
          </p:cNvPr>
          <p:cNvSpPr/>
          <p:nvPr userDrawn="1"/>
        </p:nvSpPr>
        <p:spPr>
          <a:xfrm>
            <a:off x="2912803" y="3565902"/>
            <a:ext cx="346494" cy="461994"/>
          </a:xfrm>
          <a:custGeom>
            <a:avLst/>
            <a:gdLst>
              <a:gd name="connsiteX0" fmla="*/ 13373 w 346494"/>
              <a:gd name="connsiteY0" fmla="*/ 461119 h 461994"/>
              <a:gd name="connsiteX1" fmla="*/ 75095 w 346494"/>
              <a:gd name="connsiteY1" fmla="*/ 154381 h 461994"/>
              <a:gd name="connsiteX2" fmla="*/ 345982 w 346494"/>
              <a:gd name="connsiteY2" fmla="*/ -732 h 461994"/>
              <a:gd name="connsiteX3" fmla="*/ 13373 w 346494"/>
              <a:gd name="connsiteY3" fmla="*/ 461119 h 461994"/>
            </a:gdLst>
            <a:ahLst/>
            <a:cxnLst>
              <a:cxn ang="0">
                <a:pos x="connsiteX0" y="connsiteY0"/>
              </a:cxn>
              <a:cxn ang="0">
                <a:pos x="connsiteX1" y="connsiteY1"/>
              </a:cxn>
              <a:cxn ang="0">
                <a:pos x="connsiteX2" y="connsiteY2"/>
              </a:cxn>
              <a:cxn ang="0">
                <a:pos x="connsiteX3" y="connsiteY3"/>
              </a:cxn>
            </a:cxnLst>
            <a:rect l="l" t="t" r="r" b="b"/>
            <a:pathLst>
              <a:path w="346494" h="461994">
                <a:moveTo>
                  <a:pt x="13373" y="461119"/>
                </a:moveTo>
                <a:cubicBezTo>
                  <a:pt x="-17488" y="371515"/>
                  <a:pt x="3094" y="254332"/>
                  <a:pt x="75095" y="154381"/>
                </a:cubicBezTo>
                <a:cubicBezTo>
                  <a:pt x="147096" y="54429"/>
                  <a:pt x="249980" y="-4174"/>
                  <a:pt x="345982" y="-732"/>
                </a:cubicBezTo>
                <a:lnTo>
                  <a:pt x="13373" y="461119"/>
                </a:lnTo>
                <a:close/>
              </a:path>
            </a:pathLst>
          </a:custGeom>
          <a:solidFill>
            <a:srgbClr val="1DAD89"/>
          </a:solidFill>
          <a:ln w="23037"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F4ADD69A-897C-9FC0-027B-30C8855B1436}"/>
              </a:ext>
            </a:extLst>
          </p:cNvPr>
          <p:cNvSpPr/>
          <p:nvPr userDrawn="1"/>
        </p:nvSpPr>
        <p:spPr>
          <a:xfrm>
            <a:off x="2935899" y="3565908"/>
            <a:ext cx="346490" cy="461993"/>
          </a:xfrm>
          <a:custGeom>
            <a:avLst/>
            <a:gdLst>
              <a:gd name="connsiteX0" fmla="*/ 2033 w 346490"/>
              <a:gd name="connsiteY0" fmla="*/ 460975 h 461993"/>
              <a:gd name="connsiteX1" fmla="*/ 2033 w 346490"/>
              <a:gd name="connsiteY1" fmla="*/ 460975 h 461993"/>
              <a:gd name="connsiteX2" fmla="*/ 328798 w 346490"/>
              <a:gd name="connsiteY2" fmla="*/ -876 h 461993"/>
              <a:gd name="connsiteX3" fmla="*/ 332194 w 346490"/>
              <a:gd name="connsiteY3" fmla="*/ -876 h 461993"/>
              <a:gd name="connsiteX4" fmla="*/ 270934 w 346490"/>
              <a:gd name="connsiteY4" fmla="*/ 307016 h 461993"/>
              <a:gd name="connsiteX5" fmla="*/ 2033 w 346490"/>
              <a:gd name="connsiteY5" fmla="*/ 460975 h 46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490" h="461993">
                <a:moveTo>
                  <a:pt x="2033" y="460975"/>
                </a:moveTo>
                <a:cubicBezTo>
                  <a:pt x="-1362" y="460975"/>
                  <a:pt x="-1362" y="460975"/>
                  <a:pt x="2033" y="460975"/>
                </a:cubicBezTo>
                <a:lnTo>
                  <a:pt x="328798" y="-876"/>
                </a:lnTo>
                <a:cubicBezTo>
                  <a:pt x="328798" y="-876"/>
                  <a:pt x="332194" y="-876"/>
                  <a:pt x="332194" y="-876"/>
                </a:cubicBezTo>
                <a:cubicBezTo>
                  <a:pt x="362824" y="88080"/>
                  <a:pt x="342403" y="204385"/>
                  <a:pt x="270934" y="307016"/>
                </a:cubicBezTo>
                <a:cubicBezTo>
                  <a:pt x="199464" y="406229"/>
                  <a:pt x="93946" y="464394"/>
                  <a:pt x="2033" y="460975"/>
                </a:cubicBezTo>
                <a:close/>
              </a:path>
            </a:pathLst>
          </a:custGeom>
          <a:solidFill>
            <a:srgbClr val="77C7D4"/>
          </a:solidFill>
          <a:ln w="23037"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B801A82-0892-F177-1786-40232D8065E3}"/>
              </a:ext>
            </a:extLst>
          </p:cNvPr>
          <p:cNvSpPr/>
          <p:nvPr userDrawn="1"/>
        </p:nvSpPr>
        <p:spPr>
          <a:xfrm>
            <a:off x="11357727" y="1744449"/>
            <a:ext cx="277199" cy="531287"/>
          </a:xfrm>
          <a:custGeom>
            <a:avLst/>
            <a:gdLst>
              <a:gd name="connsiteX0" fmla="*/ 32249 w 277199"/>
              <a:gd name="connsiteY0" fmla="*/ 530412 h 531287"/>
              <a:gd name="connsiteX1" fmla="*/ 39132 w 277199"/>
              <a:gd name="connsiteY1" fmla="*/ 205934 h 531287"/>
              <a:gd name="connsiteX2" fmla="*/ 276686 w 277199"/>
              <a:gd name="connsiteY2" fmla="*/ -876 h 531287"/>
              <a:gd name="connsiteX3" fmla="*/ 32249 w 277199"/>
              <a:gd name="connsiteY3" fmla="*/ 530412 h 531287"/>
            </a:gdLst>
            <a:ahLst/>
            <a:cxnLst>
              <a:cxn ang="0">
                <a:pos x="connsiteX0" y="connsiteY0"/>
              </a:cxn>
              <a:cxn ang="0">
                <a:pos x="connsiteX1" y="connsiteY1"/>
              </a:cxn>
              <a:cxn ang="0">
                <a:pos x="connsiteX2" y="connsiteY2"/>
              </a:cxn>
              <a:cxn ang="0">
                <a:pos x="connsiteX3" y="connsiteY3"/>
              </a:cxn>
            </a:cxnLst>
            <a:rect l="l" t="t" r="r" b="b"/>
            <a:pathLst>
              <a:path w="277199" h="531287">
                <a:moveTo>
                  <a:pt x="32249" y="530412"/>
                </a:moveTo>
                <a:cubicBezTo>
                  <a:pt x="-12519" y="444828"/>
                  <a:pt x="-12519" y="323602"/>
                  <a:pt x="39132" y="205934"/>
                </a:cubicBezTo>
                <a:cubicBezTo>
                  <a:pt x="94224" y="91822"/>
                  <a:pt x="187176" y="13376"/>
                  <a:pt x="276686" y="-876"/>
                </a:cubicBezTo>
                <a:lnTo>
                  <a:pt x="32249" y="530412"/>
                </a:lnTo>
                <a:close/>
              </a:path>
            </a:pathLst>
          </a:custGeom>
          <a:solidFill>
            <a:srgbClr val="77C7D4"/>
          </a:solidFill>
          <a:ln w="23037"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645A8BC-006C-1BA0-5FD1-E5C2C9415F19}"/>
              </a:ext>
            </a:extLst>
          </p:cNvPr>
          <p:cNvSpPr/>
          <p:nvPr userDrawn="1"/>
        </p:nvSpPr>
        <p:spPr>
          <a:xfrm>
            <a:off x="11403931" y="1744449"/>
            <a:ext cx="277189" cy="531287"/>
          </a:xfrm>
          <a:custGeom>
            <a:avLst/>
            <a:gdLst>
              <a:gd name="connsiteX0" fmla="*/ -513 w 277189"/>
              <a:gd name="connsiteY0" fmla="*/ 530412 h 531287"/>
              <a:gd name="connsiteX1" fmla="*/ -513 w 277189"/>
              <a:gd name="connsiteY1" fmla="*/ 530412 h 531287"/>
              <a:gd name="connsiteX2" fmla="*/ 238728 w 277189"/>
              <a:gd name="connsiteY2" fmla="*/ -876 h 531287"/>
              <a:gd name="connsiteX3" fmla="*/ 242100 w 277189"/>
              <a:gd name="connsiteY3" fmla="*/ -876 h 531287"/>
              <a:gd name="connsiteX4" fmla="*/ 235356 w 277189"/>
              <a:gd name="connsiteY4" fmla="*/ 324988 h 531287"/>
              <a:gd name="connsiteX5" fmla="*/ -513 w 277189"/>
              <a:gd name="connsiteY5" fmla="*/ 530412 h 53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89" h="531287">
                <a:moveTo>
                  <a:pt x="-513" y="530412"/>
                </a:moveTo>
                <a:cubicBezTo>
                  <a:pt x="-513" y="530412"/>
                  <a:pt x="-513" y="530412"/>
                  <a:pt x="-513" y="530412"/>
                </a:cubicBezTo>
                <a:lnTo>
                  <a:pt x="238728" y="-876"/>
                </a:lnTo>
                <a:cubicBezTo>
                  <a:pt x="238728" y="-876"/>
                  <a:pt x="242100" y="-876"/>
                  <a:pt x="242100" y="-876"/>
                </a:cubicBezTo>
                <a:cubicBezTo>
                  <a:pt x="289269" y="84130"/>
                  <a:pt x="289269" y="208105"/>
                  <a:pt x="235356" y="324988"/>
                </a:cubicBezTo>
                <a:cubicBezTo>
                  <a:pt x="184814" y="438314"/>
                  <a:pt x="90476" y="516252"/>
                  <a:pt x="-513" y="530412"/>
                </a:cubicBezTo>
                <a:close/>
              </a:path>
            </a:pathLst>
          </a:custGeom>
          <a:solidFill>
            <a:srgbClr val="1DAD89"/>
          </a:solidFill>
          <a:ln w="23037"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B2E8020-F789-E0E7-58AB-1F85D8B3BAA8}"/>
              </a:ext>
            </a:extLst>
          </p:cNvPr>
          <p:cNvSpPr/>
          <p:nvPr userDrawn="1"/>
        </p:nvSpPr>
        <p:spPr>
          <a:xfrm>
            <a:off x="3109144" y="4947921"/>
            <a:ext cx="577486" cy="161700"/>
          </a:xfrm>
          <a:custGeom>
            <a:avLst/>
            <a:gdLst>
              <a:gd name="connsiteX0" fmla="*/ -513 w 577486"/>
              <a:gd name="connsiteY0" fmla="*/ 114325 h 161700"/>
              <a:gd name="connsiteX1" fmla="*/ 298417 w 577486"/>
              <a:gd name="connsiteY1" fmla="*/ -156 h 161700"/>
              <a:gd name="connsiteX2" fmla="*/ 576973 w 577486"/>
              <a:gd name="connsiteY2" fmla="*/ 160824 h 161700"/>
              <a:gd name="connsiteX3" fmla="*/ -513 w 577486"/>
              <a:gd name="connsiteY3" fmla="*/ 114325 h 161700"/>
            </a:gdLst>
            <a:ahLst/>
            <a:cxnLst>
              <a:cxn ang="0">
                <a:pos x="connsiteX0" y="connsiteY0"/>
              </a:cxn>
              <a:cxn ang="0">
                <a:pos x="connsiteX1" y="connsiteY1"/>
              </a:cxn>
              <a:cxn ang="0">
                <a:pos x="connsiteX2" y="connsiteY2"/>
              </a:cxn>
              <a:cxn ang="0">
                <a:pos x="connsiteX3" y="connsiteY3"/>
              </a:cxn>
            </a:cxnLst>
            <a:rect l="l" t="t" r="r" b="b"/>
            <a:pathLst>
              <a:path w="577486" h="161700">
                <a:moveTo>
                  <a:pt x="-513" y="114325"/>
                </a:moveTo>
                <a:cubicBezTo>
                  <a:pt x="60631" y="39205"/>
                  <a:pt x="172733" y="-7294"/>
                  <a:pt x="298417" y="-156"/>
                </a:cubicBezTo>
                <a:cubicBezTo>
                  <a:pt x="424102" y="10584"/>
                  <a:pt x="526016" y="74964"/>
                  <a:pt x="576973" y="160824"/>
                </a:cubicBezTo>
                <a:lnTo>
                  <a:pt x="-513" y="114325"/>
                </a:lnTo>
                <a:close/>
              </a:path>
            </a:pathLst>
          </a:custGeom>
          <a:solidFill>
            <a:srgbClr val="1DAD89"/>
          </a:solidFill>
          <a:ln w="23037"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1F9E962-7C95-489B-3A8E-BACB14CBF771}"/>
              </a:ext>
            </a:extLst>
          </p:cNvPr>
          <p:cNvSpPr/>
          <p:nvPr userDrawn="1"/>
        </p:nvSpPr>
        <p:spPr>
          <a:xfrm>
            <a:off x="3109144" y="5063422"/>
            <a:ext cx="577486" cy="161693"/>
          </a:xfrm>
          <a:custGeom>
            <a:avLst/>
            <a:gdLst>
              <a:gd name="connsiteX0" fmla="*/ -513 w 577486"/>
              <a:gd name="connsiteY0" fmla="*/ -876 h 161693"/>
              <a:gd name="connsiteX1" fmla="*/ -513 w 577486"/>
              <a:gd name="connsiteY1" fmla="*/ -876 h 161693"/>
              <a:gd name="connsiteX2" fmla="*/ 576973 w 577486"/>
              <a:gd name="connsiteY2" fmla="*/ 41835 h 161693"/>
              <a:gd name="connsiteX3" fmla="*/ 576973 w 577486"/>
              <a:gd name="connsiteY3" fmla="*/ 45392 h 161693"/>
              <a:gd name="connsiteX4" fmla="*/ 278044 w 577486"/>
              <a:gd name="connsiteY4" fmla="*/ 159296 h 161693"/>
              <a:gd name="connsiteX5" fmla="*/ -513 w 577486"/>
              <a:gd name="connsiteY5" fmla="*/ -876 h 16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86" h="161693">
                <a:moveTo>
                  <a:pt x="-513" y="-876"/>
                </a:moveTo>
                <a:cubicBezTo>
                  <a:pt x="-513" y="-876"/>
                  <a:pt x="-513" y="-876"/>
                  <a:pt x="-513" y="-876"/>
                </a:cubicBezTo>
                <a:lnTo>
                  <a:pt x="576973" y="41835"/>
                </a:lnTo>
                <a:cubicBezTo>
                  <a:pt x="576973" y="41835"/>
                  <a:pt x="576973" y="45392"/>
                  <a:pt x="576973" y="45392"/>
                </a:cubicBezTo>
                <a:cubicBezTo>
                  <a:pt x="515830" y="123699"/>
                  <a:pt x="403728" y="169968"/>
                  <a:pt x="278044" y="159296"/>
                </a:cubicBezTo>
                <a:cubicBezTo>
                  <a:pt x="152359" y="152180"/>
                  <a:pt x="47049" y="88103"/>
                  <a:pt x="-513" y="-876"/>
                </a:cubicBezTo>
                <a:close/>
              </a:path>
            </a:pathLst>
          </a:custGeom>
          <a:solidFill>
            <a:srgbClr val="77C7D4"/>
          </a:solidFill>
          <a:ln w="23037"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0DAB192-A6CC-31F3-ECA4-615C48816F18}"/>
              </a:ext>
            </a:extLst>
          </p:cNvPr>
          <p:cNvSpPr/>
          <p:nvPr userDrawn="1"/>
        </p:nvSpPr>
        <p:spPr>
          <a:xfrm>
            <a:off x="4890885" y="5563893"/>
            <a:ext cx="485091" cy="392685"/>
          </a:xfrm>
          <a:custGeom>
            <a:avLst/>
            <a:gdLst>
              <a:gd name="connsiteX0" fmla="*/ -372 w 485091"/>
              <a:gd name="connsiteY0" fmla="*/ 391810 h 392685"/>
              <a:gd name="connsiteX1" fmla="*/ 157905 w 485091"/>
              <a:gd name="connsiteY1" fmla="*/ 90247 h 392685"/>
              <a:gd name="connsiteX2" fmla="*/ 484578 w 485091"/>
              <a:gd name="connsiteY2" fmla="*/ 11432 h 392685"/>
              <a:gd name="connsiteX3" fmla="*/ -372 w 485091"/>
              <a:gd name="connsiteY3" fmla="*/ 391810 h 392685"/>
            </a:gdLst>
            <a:ahLst/>
            <a:cxnLst>
              <a:cxn ang="0">
                <a:pos x="connsiteX0" y="connsiteY0"/>
              </a:cxn>
              <a:cxn ang="0">
                <a:pos x="connsiteX1" y="connsiteY1"/>
              </a:cxn>
              <a:cxn ang="0">
                <a:pos x="connsiteX2" y="connsiteY2"/>
              </a:cxn>
              <a:cxn ang="0">
                <a:pos x="connsiteX3" y="connsiteY3"/>
              </a:cxn>
            </a:cxnLst>
            <a:rect l="l" t="t" r="r" b="b"/>
            <a:pathLst>
              <a:path w="485091" h="392685">
                <a:moveTo>
                  <a:pt x="-372" y="391810"/>
                </a:moveTo>
                <a:cubicBezTo>
                  <a:pt x="-3744" y="288995"/>
                  <a:pt x="53519" y="172481"/>
                  <a:pt x="157905" y="90247"/>
                </a:cubicBezTo>
                <a:cubicBezTo>
                  <a:pt x="262315" y="8013"/>
                  <a:pt x="390287" y="-19407"/>
                  <a:pt x="484578" y="11432"/>
                </a:cubicBezTo>
                <a:lnTo>
                  <a:pt x="-372" y="391810"/>
                </a:lnTo>
                <a:close/>
              </a:path>
            </a:pathLst>
          </a:custGeom>
          <a:solidFill>
            <a:srgbClr val="1DAD89"/>
          </a:solidFill>
          <a:ln w="2303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9CA3B50-2971-B154-D2BC-9250DE08C7DF}"/>
              </a:ext>
            </a:extLst>
          </p:cNvPr>
          <p:cNvSpPr/>
          <p:nvPr userDrawn="1"/>
        </p:nvSpPr>
        <p:spPr>
          <a:xfrm>
            <a:off x="4890888" y="5586988"/>
            <a:ext cx="485083" cy="392691"/>
          </a:xfrm>
          <a:custGeom>
            <a:avLst/>
            <a:gdLst>
              <a:gd name="connsiteX0" fmla="*/ -513 w 485083"/>
              <a:gd name="connsiteY0" fmla="*/ 379618 h 392691"/>
              <a:gd name="connsiteX1" fmla="*/ -513 w 485083"/>
              <a:gd name="connsiteY1" fmla="*/ 379618 h 392691"/>
              <a:gd name="connsiteX2" fmla="*/ 480765 w 485083"/>
              <a:gd name="connsiteY2" fmla="*/ -876 h 392691"/>
              <a:gd name="connsiteX3" fmla="*/ 484068 w 485083"/>
              <a:gd name="connsiteY3" fmla="*/ -876 h 392691"/>
              <a:gd name="connsiteX4" fmla="*/ 328076 w 485083"/>
              <a:gd name="connsiteY4" fmla="*/ 301473 h 392691"/>
              <a:gd name="connsiteX5" fmla="*/ -513 w 485083"/>
              <a:gd name="connsiteY5" fmla="*/ 379618 h 3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3" h="392691">
                <a:moveTo>
                  <a:pt x="-513" y="379618"/>
                </a:moveTo>
                <a:cubicBezTo>
                  <a:pt x="-513" y="376223"/>
                  <a:pt x="-513" y="376223"/>
                  <a:pt x="-513" y="379618"/>
                </a:cubicBezTo>
                <a:lnTo>
                  <a:pt x="480765" y="-876"/>
                </a:lnTo>
                <a:cubicBezTo>
                  <a:pt x="480765" y="-876"/>
                  <a:pt x="484068" y="-876"/>
                  <a:pt x="484068" y="-876"/>
                </a:cubicBezTo>
                <a:cubicBezTo>
                  <a:pt x="490720" y="101039"/>
                  <a:pt x="430962" y="219955"/>
                  <a:pt x="328076" y="301473"/>
                </a:cubicBezTo>
                <a:cubicBezTo>
                  <a:pt x="225192" y="383014"/>
                  <a:pt x="95742" y="410178"/>
                  <a:pt x="-513" y="379618"/>
                </a:cubicBezTo>
                <a:close/>
              </a:path>
            </a:pathLst>
          </a:custGeom>
          <a:solidFill>
            <a:srgbClr val="77C7D4"/>
          </a:solidFill>
          <a:ln w="2303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B18822CB-CC60-89E9-1749-1C59F642546D}"/>
              </a:ext>
            </a:extLst>
          </p:cNvPr>
          <p:cNvSpPr/>
          <p:nvPr userDrawn="1"/>
        </p:nvSpPr>
        <p:spPr>
          <a:xfrm>
            <a:off x="8535196" y="675010"/>
            <a:ext cx="300301" cy="300292"/>
          </a:xfrm>
          <a:custGeom>
            <a:avLst/>
            <a:gdLst>
              <a:gd name="connsiteX0" fmla="*/ -513 w 300301"/>
              <a:gd name="connsiteY0" fmla="*/ 1249 h 300292"/>
              <a:gd name="connsiteX1" fmla="*/ 216945 w 300301"/>
              <a:gd name="connsiteY1" fmla="*/ 84453 h 300292"/>
              <a:gd name="connsiteX2" fmla="*/ 297631 w 300301"/>
              <a:gd name="connsiteY2" fmla="*/ 299417 h 300292"/>
              <a:gd name="connsiteX3" fmla="*/ -513 w 300301"/>
              <a:gd name="connsiteY3" fmla="*/ 1249 h 300292"/>
            </a:gdLst>
            <a:ahLst/>
            <a:cxnLst>
              <a:cxn ang="0">
                <a:pos x="connsiteX0" y="connsiteY0"/>
              </a:cxn>
              <a:cxn ang="0">
                <a:pos x="connsiteX1" y="connsiteY1"/>
              </a:cxn>
              <a:cxn ang="0">
                <a:pos x="connsiteX2" y="connsiteY2"/>
              </a:cxn>
              <a:cxn ang="0">
                <a:pos x="connsiteX3" y="connsiteY3"/>
              </a:cxn>
            </a:cxnLst>
            <a:rect l="l" t="t" r="r" b="b"/>
            <a:pathLst>
              <a:path w="300301" h="300292">
                <a:moveTo>
                  <a:pt x="-513" y="1249"/>
                </a:moveTo>
                <a:cubicBezTo>
                  <a:pt x="69640" y="-9145"/>
                  <a:pt x="150303" y="18597"/>
                  <a:pt x="216945" y="84453"/>
                </a:cubicBezTo>
                <a:cubicBezTo>
                  <a:pt x="280075" y="150333"/>
                  <a:pt x="308142" y="233537"/>
                  <a:pt x="297631" y="299417"/>
                </a:cubicBezTo>
                <a:lnTo>
                  <a:pt x="-513" y="1249"/>
                </a:lnTo>
                <a:close/>
              </a:path>
            </a:pathLst>
          </a:custGeom>
          <a:solidFill>
            <a:srgbClr val="1DAD89"/>
          </a:solidFill>
          <a:ln w="2303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462D293-BE52-6B32-8914-B9F4CD1B3DD7}"/>
              </a:ext>
            </a:extLst>
          </p:cNvPr>
          <p:cNvSpPr/>
          <p:nvPr userDrawn="1"/>
        </p:nvSpPr>
        <p:spPr>
          <a:xfrm>
            <a:off x="8535195" y="675010"/>
            <a:ext cx="300294" cy="300293"/>
          </a:xfrm>
          <a:custGeom>
            <a:avLst/>
            <a:gdLst>
              <a:gd name="connsiteX0" fmla="*/ 2999 w 300294"/>
              <a:gd name="connsiteY0" fmla="*/ -876 h 300293"/>
              <a:gd name="connsiteX1" fmla="*/ 2999 w 300294"/>
              <a:gd name="connsiteY1" fmla="*/ -876 h 300293"/>
              <a:gd name="connsiteX2" fmla="*/ 299781 w 300294"/>
              <a:gd name="connsiteY2" fmla="*/ 293896 h 300293"/>
              <a:gd name="connsiteX3" fmla="*/ 299781 w 300294"/>
              <a:gd name="connsiteY3" fmla="*/ 297315 h 300293"/>
              <a:gd name="connsiteX4" fmla="*/ 83293 w 300294"/>
              <a:gd name="connsiteY4" fmla="*/ 215058 h 300293"/>
              <a:gd name="connsiteX5" fmla="*/ 2999 w 300294"/>
              <a:gd name="connsiteY5" fmla="*/ -876 h 30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4" h="300293">
                <a:moveTo>
                  <a:pt x="2999" y="-876"/>
                </a:moveTo>
                <a:cubicBezTo>
                  <a:pt x="2999" y="-876"/>
                  <a:pt x="2999" y="-876"/>
                  <a:pt x="2999" y="-876"/>
                </a:cubicBezTo>
                <a:lnTo>
                  <a:pt x="299781" y="293896"/>
                </a:lnTo>
                <a:cubicBezTo>
                  <a:pt x="299781" y="293896"/>
                  <a:pt x="299781" y="293896"/>
                  <a:pt x="299781" y="297315"/>
                </a:cubicBezTo>
                <a:cubicBezTo>
                  <a:pt x="229951" y="307594"/>
                  <a:pt x="146147" y="280175"/>
                  <a:pt x="83293" y="215058"/>
                </a:cubicBezTo>
                <a:cubicBezTo>
                  <a:pt x="16951" y="149940"/>
                  <a:pt x="-10976" y="67684"/>
                  <a:pt x="2999" y="-876"/>
                </a:cubicBezTo>
                <a:close/>
              </a:path>
            </a:pathLst>
          </a:custGeom>
          <a:solidFill>
            <a:srgbClr val="77C7D4"/>
          </a:solidFill>
          <a:ln w="2303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2DA4ECA-AE43-62DD-5770-E6730226883F}"/>
              </a:ext>
            </a:extLst>
          </p:cNvPr>
          <p:cNvSpPr/>
          <p:nvPr userDrawn="1"/>
        </p:nvSpPr>
        <p:spPr>
          <a:xfrm>
            <a:off x="4431739" y="1347355"/>
            <a:ext cx="415790" cy="207901"/>
          </a:xfrm>
          <a:custGeom>
            <a:avLst/>
            <a:gdLst>
              <a:gd name="connsiteX0" fmla="*/ -513 w 415790"/>
              <a:gd name="connsiteY0" fmla="*/ 25071 h 207901"/>
              <a:gd name="connsiteX1" fmla="*/ 250324 w 415790"/>
              <a:gd name="connsiteY1" fmla="*/ 28259 h 207901"/>
              <a:gd name="connsiteX2" fmla="*/ 415277 w 415790"/>
              <a:gd name="connsiteY2" fmla="*/ 207026 h 207901"/>
              <a:gd name="connsiteX3" fmla="*/ -513 w 415790"/>
              <a:gd name="connsiteY3" fmla="*/ 25071 h 207901"/>
            </a:gdLst>
            <a:ahLst/>
            <a:cxnLst>
              <a:cxn ang="0">
                <a:pos x="connsiteX0" y="connsiteY0"/>
              </a:cxn>
              <a:cxn ang="0">
                <a:pos x="connsiteX1" y="connsiteY1"/>
              </a:cxn>
              <a:cxn ang="0">
                <a:pos x="connsiteX2" y="connsiteY2"/>
              </a:cxn>
              <a:cxn ang="0">
                <a:pos x="connsiteX3" y="connsiteY3"/>
              </a:cxn>
            </a:cxnLst>
            <a:rect l="l" t="t" r="r" b="b"/>
            <a:pathLst>
              <a:path w="415790" h="207901">
                <a:moveTo>
                  <a:pt x="-513" y="25071"/>
                </a:moveTo>
                <a:cubicBezTo>
                  <a:pt x="64790" y="-10039"/>
                  <a:pt x="160999" y="-10039"/>
                  <a:pt x="250324" y="28259"/>
                </a:cubicBezTo>
                <a:cubicBezTo>
                  <a:pt x="339672" y="66581"/>
                  <a:pt x="401534" y="136804"/>
                  <a:pt x="415277" y="207026"/>
                </a:cubicBezTo>
                <a:lnTo>
                  <a:pt x="-513" y="25071"/>
                </a:lnTo>
                <a:close/>
              </a:path>
            </a:pathLst>
          </a:custGeom>
          <a:solidFill>
            <a:srgbClr val="1DAD89"/>
          </a:solidFill>
          <a:ln w="23037"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0D48154-DF58-A512-5E3F-C8CD74A42000}"/>
              </a:ext>
            </a:extLst>
          </p:cNvPr>
          <p:cNvSpPr/>
          <p:nvPr userDrawn="1"/>
        </p:nvSpPr>
        <p:spPr>
          <a:xfrm>
            <a:off x="4431739" y="1370461"/>
            <a:ext cx="415790" cy="230994"/>
          </a:xfrm>
          <a:custGeom>
            <a:avLst/>
            <a:gdLst>
              <a:gd name="connsiteX0" fmla="*/ -513 w 415790"/>
              <a:gd name="connsiteY0" fmla="*/ -876 h 230994"/>
              <a:gd name="connsiteX1" fmla="*/ -513 w 415790"/>
              <a:gd name="connsiteY1" fmla="*/ -876 h 230994"/>
              <a:gd name="connsiteX2" fmla="*/ 415277 w 415790"/>
              <a:gd name="connsiteY2" fmla="*/ 197133 h 230994"/>
              <a:gd name="connsiteX3" fmla="*/ 415277 w 415790"/>
              <a:gd name="connsiteY3" fmla="*/ 200597 h 230994"/>
              <a:gd name="connsiteX4" fmla="*/ 163077 w 415790"/>
              <a:gd name="connsiteY4" fmla="*/ 197133 h 230994"/>
              <a:gd name="connsiteX5" fmla="*/ -513 w 415790"/>
              <a:gd name="connsiteY5" fmla="*/ -876 h 2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790" h="230994">
                <a:moveTo>
                  <a:pt x="-513" y="-876"/>
                </a:moveTo>
                <a:cubicBezTo>
                  <a:pt x="-513" y="-876"/>
                  <a:pt x="-513" y="-876"/>
                  <a:pt x="-513" y="-876"/>
                </a:cubicBezTo>
                <a:lnTo>
                  <a:pt x="415277" y="197133"/>
                </a:lnTo>
                <a:cubicBezTo>
                  <a:pt x="415277" y="197133"/>
                  <a:pt x="415277" y="197133"/>
                  <a:pt x="415277" y="200597"/>
                </a:cubicBezTo>
                <a:cubicBezTo>
                  <a:pt x="350530" y="238803"/>
                  <a:pt x="255105" y="242269"/>
                  <a:pt x="163077" y="197133"/>
                </a:cubicBezTo>
                <a:cubicBezTo>
                  <a:pt x="71050" y="151973"/>
                  <a:pt x="13116" y="75537"/>
                  <a:pt x="-513" y="-876"/>
                </a:cubicBezTo>
                <a:close/>
              </a:path>
            </a:pathLst>
          </a:custGeom>
          <a:solidFill>
            <a:srgbClr val="77C7D4"/>
          </a:solidFill>
          <a:ln w="2303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3325D6D-1E9B-3853-5038-73F912FBE3F6}"/>
              </a:ext>
            </a:extLst>
          </p:cNvPr>
          <p:cNvSpPr/>
          <p:nvPr userDrawn="1"/>
        </p:nvSpPr>
        <p:spPr>
          <a:xfrm>
            <a:off x="1084446" y="825157"/>
            <a:ext cx="115501" cy="438889"/>
          </a:xfrm>
          <a:custGeom>
            <a:avLst/>
            <a:gdLst>
              <a:gd name="connsiteX0" fmla="*/ 37440 w 115501"/>
              <a:gd name="connsiteY0" fmla="*/ -876 h 438889"/>
              <a:gd name="connsiteX1" fmla="*/ 113321 w 115501"/>
              <a:gd name="connsiteY1" fmla="*/ 226815 h 438889"/>
              <a:gd name="connsiteX2" fmla="*/ -513 w 115501"/>
              <a:gd name="connsiteY2" fmla="*/ 438014 h 438889"/>
              <a:gd name="connsiteX3" fmla="*/ 37440 w 115501"/>
              <a:gd name="connsiteY3" fmla="*/ -876 h 438889"/>
            </a:gdLst>
            <a:ahLst/>
            <a:cxnLst>
              <a:cxn ang="0">
                <a:pos x="connsiteX0" y="connsiteY0"/>
              </a:cxn>
              <a:cxn ang="0">
                <a:pos x="connsiteX1" y="connsiteY1"/>
              </a:cxn>
              <a:cxn ang="0">
                <a:pos x="connsiteX2" y="connsiteY2"/>
              </a:cxn>
              <a:cxn ang="0">
                <a:pos x="connsiteX3" y="connsiteY3"/>
              </a:cxn>
            </a:cxnLst>
            <a:rect l="l" t="t" r="r" b="b"/>
            <a:pathLst>
              <a:path w="115501" h="438889">
                <a:moveTo>
                  <a:pt x="37440" y="-876"/>
                </a:moveTo>
                <a:cubicBezTo>
                  <a:pt x="91169" y="45323"/>
                  <a:pt x="122792" y="131114"/>
                  <a:pt x="113321" y="226815"/>
                </a:cubicBezTo>
                <a:cubicBezTo>
                  <a:pt x="103828" y="322516"/>
                  <a:pt x="59569" y="401725"/>
                  <a:pt x="-513" y="438014"/>
                </a:cubicBezTo>
                <a:lnTo>
                  <a:pt x="37440" y="-876"/>
                </a:lnTo>
                <a:close/>
              </a:path>
            </a:pathLst>
          </a:custGeom>
          <a:solidFill>
            <a:srgbClr val="77C7D4"/>
          </a:solidFill>
          <a:ln w="23037"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A581F5B-E3E1-5054-C0C2-D7F92684274C}"/>
              </a:ext>
            </a:extLst>
          </p:cNvPr>
          <p:cNvSpPr/>
          <p:nvPr userDrawn="1"/>
        </p:nvSpPr>
        <p:spPr>
          <a:xfrm>
            <a:off x="992052" y="802058"/>
            <a:ext cx="115494" cy="461989"/>
          </a:xfrm>
          <a:custGeom>
            <a:avLst/>
            <a:gdLst>
              <a:gd name="connsiteX0" fmla="*/ 114981 w 115494"/>
              <a:gd name="connsiteY0" fmla="*/ -876 h 461989"/>
              <a:gd name="connsiteX1" fmla="*/ 114981 w 115494"/>
              <a:gd name="connsiteY1" fmla="*/ -876 h 461989"/>
              <a:gd name="connsiteX2" fmla="*/ 80886 w 115494"/>
              <a:gd name="connsiteY2" fmla="*/ 461113 h 461989"/>
              <a:gd name="connsiteX3" fmla="*/ 77767 w 115494"/>
              <a:gd name="connsiteY3" fmla="*/ 461113 h 461989"/>
              <a:gd name="connsiteX4" fmla="*/ 269 w 115494"/>
              <a:gd name="connsiteY4" fmla="*/ 219770 h 461989"/>
              <a:gd name="connsiteX5" fmla="*/ 114981 w 115494"/>
              <a:gd name="connsiteY5" fmla="*/ -876 h 46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94" h="461989">
                <a:moveTo>
                  <a:pt x="114981" y="-876"/>
                </a:moveTo>
                <a:cubicBezTo>
                  <a:pt x="114981" y="2566"/>
                  <a:pt x="114981" y="2566"/>
                  <a:pt x="114981" y="-876"/>
                </a:cubicBezTo>
                <a:lnTo>
                  <a:pt x="80886" y="461113"/>
                </a:lnTo>
                <a:cubicBezTo>
                  <a:pt x="80886" y="461113"/>
                  <a:pt x="80886" y="461113"/>
                  <a:pt x="77767" y="461113"/>
                </a:cubicBezTo>
                <a:cubicBezTo>
                  <a:pt x="25077" y="412859"/>
                  <a:pt x="-5922" y="319767"/>
                  <a:pt x="269" y="219770"/>
                </a:cubicBezTo>
                <a:cubicBezTo>
                  <a:pt x="9579" y="123237"/>
                  <a:pt x="56078" y="37054"/>
                  <a:pt x="114981" y="-876"/>
                </a:cubicBezTo>
                <a:close/>
              </a:path>
            </a:pathLst>
          </a:custGeom>
          <a:solidFill>
            <a:srgbClr val="1DAD89"/>
          </a:solidFill>
          <a:ln w="2303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856AF54-F415-1B0F-5EDA-21BD0ADCE6A4}"/>
              </a:ext>
            </a:extLst>
          </p:cNvPr>
          <p:cNvSpPr/>
          <p:nvPr userDrawn="1"/>
        </p:nvSpPr>
        <p:spPr>
          <a:xfrm>
            <a:off x="3021441" y="2368111"/>
            <a:ext cx="184800" cy="461989"/>
          </a:xfrm>
          <a:custGeom>
            <a:avLst/>
            <a:gdLst>
              <a:gd name="connsiteX0" fmla="*/ 124109 w 184800"/>
              <a:gd name="connsiteY0" fmla="*/ -876 h 461989"/>
              <a:gd name="connsiteX1" fmla="*/ 173218 w 184800"/>
              <a:gd name="connsiteY1" fmla="*/ 256984 h 461989"/>
              <a:gd name="connsiteX2" fmla="*/ -513 w 184800"/>
              <a:gd name="connsiteY2" fmla="*/ 461113 h 461989"/>
              <a:gd name="connsiteX3" fmla="*/ 124109 w 184800"/>
              <a:gd name="connsiteY3" fmla="*/ -876 h 461989"/>
            </a:gdLst>
            <a:ahLst/>
            <a:cxnLst>
              <a:cxn ang="0">
                <a:pos x="connsiteX0" y="connsiteY0"/>
              </a:cxn>
              <a:cxn ang="0">
                <a:pos x="connsiteX1" y="connsiteY1"/>
              </a:cxn>
              <a:cxn ang="0">
                <a:pos x="connsiteX2" y="connsiteY2"/>
              </a:cxn>
              <a:cxn ang="0">
                <a:pos x="connsiteX3" y="connsiteY3"/>
              </a:cxn>
            </a:cxnLst>
            <a:rect l="l" t="t" r="r" b="b"/>
            <a:pathLst>
              <a:path w="184800" h="461989">
                <a:moveTo>
                  <a:pt x="124109" y="-876"/>
                </a:moveTo>
                <a:cubicBezTo>
                  <a:pt x="176984" y="60014"/>
                  <a:pt x="199643" y="156709"/>
                  <a:pt x="173218" y="256984"/>
                </a:cubicBezTo>
                <a:cubicBezTo>
                  <a:pt x="146769" y="357259"/>
                  <a:pt x="78787" y="432470"/>
                  <a:pt x="-513" y="461113"/>
                </a:cubicBezTo>
                <a:lnTo>
                  <a:pt x="124109" y="-876"/>
                </a:lnTo>
                <a:close/>
              </a:path>
            </a:pathLst>
          </a:custGeom>
          <a:solidFill>
            <a:srgbClr val="77C7D4"/>
          </a:solidFill>
          <a:ln w="2303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3DCD660-054C-255A-62EE-F7ED46799A33}"/>
              </a:ext>
            </a:extLst>
          </p:cNvPr>
          <p:cNvSpPr/>
          <p:nvPr userDrawn="1"/>
        </p:nvSpPr>
        <p:spPr>
          <a:xfrm>
            <a:off x="2975241" y="2368111"/>
            <a:ext cx="161696" cy="461989"/>
          </a:xfrm>
          <a:custGeom>
            <a:avLst/>
            <a:gdLst>
              <a:gd name="connsiteX0" fmla="*/ 161184 w 161696"/>
              <a:gd name="connsiteY0" fmla="*/ -876 h 461989"/>
              <a:gd name="connsiteX1" fmla="*/ 161184 w 161696"/>
              <a:gd name="connsiteY1" fmla="*/ -876 h 461989"/>
              <a:gd name="connsiteX2" fmla="*/ 54718 w 161696"/>
              <a:gd name="connsiteY2" fmla="*/ 461113 h 461989"/>
              <a:gd name="connsiteX3" fmla="*/ 51484 w 161696"/>
              <a:gd name="connsiteY3" fmla="*/ 461113 h 461989"/>
              <a:gd name="connsiteX4" fmla="*/ 9536 w 161696"/>
              <a:gd name="connsiteY4" fmla="*/ 201683 h 461989"/>
              <a:gd name="connsiteX5" fmla="*/ 161184 w 161696"/>
              <a:gd name="connsiteY5" fmla="*/ -876 h 46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696" h="461989">
                <a:moveTo>
                  <a:pt x="161184" y="-876"/>
                </a:moveTo>
                <a:cubicBezTo>
                  <a:pt x="161184" y="-876"/>
                  <a:pt x="161184" y="-876"/>
                  <a:pt x="161184" y="-876"/>
                </a:cubicBezTo>
                <a:lnTo>
                  <a:pt x="54718" y="461113"/>
                </a:lnTo>
                <a:cubicBezTo>
                  <a:pt x="54718" y="461113"/>
                  <a:pt x="54718" y="461113"/>
                  <a:pt x="51484" y="461113"/>
                </a:cubicBezTo>
                <a:cubicBezTo>
                  <a:pt x="3091" y="400708"/>
                  <a:pt x="-13056" y="304753"/>
                  <a:pt x="9536" y="201683"/>
                </a:cubicBezTo>
                <a:cubicBezTo>
                  <a:pt x="35338" y="102193"/>
                  <a:pt x="93433" y="24003"/>
                  <a:pt x="161184" y="-876"/>
                </a:cubicBezTo>
                <a:close/>
              </a:path>
            </a:pathLst>
          </a:custGeom>
          <a:solidFill>
            <a:srgbClr val="1DAD89"/>
          </a:solidFill>
          <a:ln w="23037"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AAE06F8-5A27-96A9-4081-7586338E8FA2}"/>
              </a:ext>
            </a:extLst>
          </p:cNvPr>
          <p:cNvSpPr/>
          <p:nvPr userDrawn="1"/>
        </p:nvSpPr>
        <p:spPr>
          <a:xfrm>
            <a:off x="2435213" y="1571178"/>
            <a:ext cx="254098" cy="392690"/>
          </a:xfrm>
          <a:custGeom>
            <a:avLst/>
            <a:gdLst>
              <a:gd name="connsiteX0" fmla="*/ 239028 w 254098"/>
              <a:gd name="connsiteY0" fmla="*/ -876 h 392690"/>
              <a:gd name="connsiteX1" fmla="*/ 205280 w 254098"/>
              <a:gd name="connsiteY1" fmla="*/ 250584 h 392690"/>
              <a:gd name="connsiteX2" fmla="*/ -513 w 254098"/>
              <a:gd name="connsiteY2" fmla="*/ 391815 h 392690"/>
              <a:gd name="connsiteX3" fmla="*/ 239028 w 254098"/>
              <a:gd name="connsiteY3" fmla="*/ -876 h 392690"/>
            </a:gdLst>
            <a:ahLst/>
            <a:cxnLst>
              <a:cxn ang="0">
                <a:pos x="connsiteX0" y="connsiteY0"/>
              </a:cxn>
              <a:cxn ang="0">
                <a:pos x="connsiteX1" y="connsiteY1"/>
              </a:cxn>
              <a:cxn ang="0">
                <a:pos x="connsiteX2" y="connsiteY2"/>
              </a:cxn>
              <a:cxn ang="0">
                <a:pos x="connsiteX3" y="connsiteY3"/>
              </a:cxn>
            </a:cxnLst>
            <a:rect l="l" t="t" r="r" b="b"/>
            <a:pathLst>
              <a:path w="254098" h="392690">
                <a:moveTo>
                  <a:pt x="239028" y="-876"/>
                </a:moveTo>
                <a:cubicBezTo>
                  <a:pt x="266009" y="68006"/>
                  <a:pt x="255890" y="164470"/>
                  <a:pt x="205280" y="250584"/>
                </a:cubicBezTo>
                <a:cubicBezTo>
                  <a:pt x="154670" y="336700"/>
                  <a:pt x="73706" y="384932"/>
                  <a:pt x="-513" y="391815"/>
                </a:cubicBezTo>
                <a:lnTo>
                  <a:pt x="239028" y="-876"/>
                </a:lnTo>
                <a:close/>
              </a:path>
            </a:pathLst>
          </a:custGeom>
          <a:solidFill>
            <a:srgbClr val="1DAD89"/>
          </a:solidFill>
          <a:ln w="2303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061BD23-CD71-7132-6CC1-73AAC7C4930C}"/>
              </a:ext>
            </a:extLst>
          </p:cNvPr>
          <p:cNvSpPr/>
          <p:nvPr userDrawn="1"/>
        </p:nvSpPr>
        <p:spPr>
          <a:xfrm>
            <a:off x="2412115" y="1571178"/>
            <a:ext cx="254093" cy="392690"/>
          </a:xfrm>
          <a:custGeom>
            <a:avLst/>
            <a:gdLst>
              <a:gd name="connsiteX0" fmla="*/ 253580 w 254093"/>
              <a:gd name="connsiteY0" fmla="*/ -876 h 392690"/>
              <a:gd name="connsiteX1" fmla="*/ 253580 w 254093"/>
              <a:gd name="connsiteY1" fmla="*/ -876 h 392690"/>
              <a:gd name="connsiteX2" fmla="*/ 19329 w 254093"/>
              <a:gd name="connsiteY2" fmla="*/ 391815 h 392690"/>
              <a:gd name="connsiteX3" fmla="*/ 16026 w 254093"/>
              <a:gd name="connsiteY3" fmla="*/ 391815 h 392690"/>
              <a:gd name="connsiteX4" fmla="*/ 49011 w 254093"/>
              <a:gd name="connsiteY4" fmla="*/ 140354 h 392690"/>
              <a:gd name="connsiteX5" fmla="*/ 253580 w 254093"/>
              <a:gd name="connsiteY5" fmla="*/ -876 h 3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3" h="392690">
                <a:moveTo>
                  <a:pt x="253580" y="-876"/>
                </a:moveTo>
                <a:cubicBezTo>
                  <a:pt x="253580" y="-876"/>
                  <a:pt x="253580" y="-876"/>
                  <a:pt x="253580" y="-876"/>
                </a:cubicBezTo>
                <a:lnTo>
                  <a:pt x="19329" y="391815"/>
                </a:lnTo>
                <a:cubicBezTo>
                  <a:pt x="19329" y="391815"/>
                  <a:pt x="19329" y="391815"/>
                  <a:pt x="16026" y="391815"/>
                </a:cubicBezTo>
                <a:cubicBezTo>
                  <a:pt x="-13681" y="322932"/>
                  <a:pt x="-3770" y="223027"/>
                  <a:pt x="49011" y="140354"/>
                </a:cubicBezTo>
                <a:cubicBezTo>
                  <a:pt x="98513" y="54239"/>
                  <a:pt x="181001" y="2566"/>
                  <a:pt x="253580" y="-876"/>
                </a:cubicBezTo>
                <a:close/>
              </a:path>
            </a:pathLst>
          </a:custGeom>
          <a:solidFill>
            <a:srgbClr val="77C7D4"/>
          </a:solidFill>
          <a:ln w="2303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83CB7A4-E08F-7B64-7FB7-9C7A3B246EA1}"/>
              </a:ext>
            </a:extLst>
          </p:cNvPr>
          <p:cNvSpPr/>
          <p:nvPr userDrawn="1"/>
        </p:nvSpPr>
        <p:spPr>
          <a:xfrm>
            <a:off x="2307222" y="4626871"/>
            <a:ext cx="461989" cy="138599"/>
          </a:xfrm>
          <a:custGeom>
            <a:avLst/>
            <a:gdLst>
              <a:gd name="connsiteX0" fmla="*/ 461476 w 461989"/>
              <a:gd name="connsiteY0" fmla="*/ 77870 h 138599"/>
              <a:gd name="connsiteX1" fmla="*/ 211077 w 461989"/>
              <a:gd name="connsiteY1" fmla="*/ 131414 h 138599"/>
              <a:gd name="connsiteX2" fmla="*/ -513 w 461989"/>
              <a:gd name="connsiteY2" fmla="*/ -876 h 138599"/>
              <a:gd name="connsiteX3" fmla="*/ 461476 w 461989"/>
              <a:gd name="connsiteY3" fmla="*/ 77870 h 138599"/>
            </a:gdLst>
            <a:ahLst/>
            <a:cxnLst>
              <a:cxn ang="0">
                <a:pos x="connsiteX0" y="connsiteY0"/>
              </a:cxn>
              <a:cxn ang="0">
                <a:pos x="connsiteX1" y="connsiteY1"/>
              </a:cxn>
              <a:cxn ang="0">
                <a:pos x="connsiteX2" y="connsiteY2"/>
              </a:cxn>
              <a:cxn ang="0">
                <a:pos x="connsiteX3" y="connsiteY3"/>
              </a:cxn>
            </a:cxnLst>
            <a:rect l="l" t="t" r="r" b="b"/>
            <a:pathLst>
              <a:path w="461989" h="138599">
                <a:moveTo>
                  <a:pt x="461476" y="77870"/>
                </a:moveTo>
                <a:cubicBezTo>
                  <a:pt x="405044" y="125108"/>
                  <a:pt x="309828" y="150310"/>
                  <a:pt x="211077" y="131414"/>
                </a:cubicBezTo>
                <a:cubicBezTo>
                  <a:pt x="108816" y="115660"/>
                  <a:pt x="31226" y="62116"/>
                  <a:pt x="-513" y="-876"/>
                </a:cubicBezTo>
                <a:lnTo>
                  <a:pt x="461476" y="77870"/>
                </a:lnTo>
                <a:close/>
              </a:path>
            </a:pathLst>
          </a:custGeom>
          <a:solidFill>
            <a:srgbClr val="1DAD89"/>
          </a:solidFill>
          <a:ln w="2303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32D746-2E06-A27F-345D-C545E5894CB7}"/>
              </a:ext>
            </a:extLst>
          </p:cNvPr>
          <p:cNvSpPr/>
          <p:nvPr userDrawn="1"/>
        </p:nvSpPr>
        <p:spPr>
          <a:xfrm>
            <a:off x="2307222" y="4557579"/>
            <a:ext cx="461989" cy="161695"/>
          </a:xfrm>
          <a:custGeom>
            <a:avLst/>
            <a:gdLst>
              <a:gd name="connsiteX0" fmla="*/ 461476 w 461989"/>
              <a:gd name="connsiteY0" fmla="*/ 158133 h 161695"/>
              <a:gd name="connsiteX1" fmla="*/ 461476 w 461989"/>
              <a:gd name="connsiteY1" fmla="*/ 158133 h 161695"/>
              <a:gd name="connsiteX2" fmla="*/ -513 w 461989"/>
              <a:gd name="connsiteY2" fmla="*/ 72551 h 161695"/>
              <a:gd name="connsiteX3" fmla="*/ -513 w 461989"/>
              <a:gd name="connsiteY3" fmla="*/ 68994 h 161695"/>
              <a:gd name="connsiteX4" fmla="*/ 251479 w 461989"/>
              <a:gd name="connsiteY4" fmla="*/ 4799 h 161695"/>
              <a:gd name="connsiteX5" fmla="*/ 461476 w 461989"/>
              <a:gd name="connsiteY5" fmla="*/ 158133 h 16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89" h="161695">
                <a:moveTo>
                  <a:pt x="461476" y="158133"/>
                </a:moveTo>
                <a:cubicBezTo>
                  <a:pt x="461476" y="161714"/>
                  <a:pt x="461476" y="161714"/>
                  <a:pt x="461476" y="158133"/>
                </a:cubicBezTo>
                <a:lnTo>
                  <a:pt x="-513" y="72551"/>
                </a:lnTo>
                <a:cubicBezTo>
                  <a:pt x="-513" y="72551"/>
                  <a:pt x="-513" y="72551"/>
                  <a:pt x="-513" y="68994"/>
                </a:cubicBezTo>
                <a:cubicBezTo>
                  <a:pt x="55480" y="11915"/>
                  <a:pt x="149980" y="-13033"/>
                  <a:pt x="251479" y="4799"/>
                </a:cubicBezTo>
                <a:cubicBezTo>
                  <a:pt x="352978" y="26190"/>
                  <a:pt x="429968" y="86826"/>
                  <a:pt x="461476" y="158133"/>
                </a:cubicBezTo>
                <a:close/>
              </a:path>
            </a:pathLst>
          </a:custGeom>
          <a:solidFill>
            <a:srgbClr val="77C7D4"/>
          </a:solidFill>
          <a:ln w="2303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D23F962-AE6B-6B68-6315-0DA337E18CD0}"/>
              </a:ext>
            </a:extLst>
          </p:cNvPr>
          <p:cNvSpPr/>
          <p:nvPr userDrawn="1"/>
        </p:nvSpPr>
        <p:spPr>
          <a:xfrm>
            <a:off x="3818773" y="6152916"/>
            <a:ext cx="485088" cy="92397"/>
          </a:xfrm>
          <a:custGeom>
            <a:avLst/>
            <a:gdLst>
              <a:gd name="connsiteX0" fmla="*/ 484576 w 485088"/>
              <a:gd name="connsiteY0" fmla="*/ 2104 h 92397"/>
              <a:gd name="connsiteX1" fmla="*/ 242031 w 485088"/>
              <a:gd name="connsiteY1" fmla="*/ 91522 h 92397"/>
              <a:gd name="connsiteX2" fmla="*/ -513 w 485088"/>
              <a:gd name="connsiteY2" fmla="*/ -876 h 92397"/>
              <a:gd name="connsiteX3" fmla="*/ 484576 w 485088"/>
              <a:gd name="connsiteY3" fmla="*/ 2104 h 92397"/>
            </a:gdLst>
            <a:ahLst/>
            <a:cxnLst>
              <a:cxn ang="0">
                <a:pos x="connsiteX0" y="connsiteY0"/>
              </a:cxn>
              <a:cxn ang="0">
                <a:pos x="connsiteX1" y="connsiteY1"/>
              </a:cxn>
              <a:cxn ang="0">
                <a:pos x="connsiteX2" y="connsiteY2"/>
              </a:cxn>
              <a:cxn ang="0">
                <a:pos x="connsiteX3" y="connsiteY3"/>
              </a:cxn>
            </a:cxnLst>
            <a:rect l="l" t="t" r="r" b="b"/>
            <a:pathLst>
              <a:path w="485088" h="92397">
                <a:moveTo>
                  <a:pt x="484576" y="2104"/>
                </a:moveTo>
                <a:cubicBezTo>
                  <a:pt x="437522" y="55764"/>
                  <a:pt x="347018" y="91522"/>
                  <a:pt x="242031" y="91522"/>
                </a:cubicBezTo>
                <a:cubicBezTo>
                  <a:pt x="137045" y="91522"/>
                  <a:pt x="46540" y="52784"/>
                  <a:pt x="-513" y="-876"/>
                </a:cubicBezTo>
                <a:lnTo>
                  <a:pt x="484576" y="2104"/>
                </a:lnTo>
                <a:close/>
              </a:path>
            </a:pathLst>
          </a:custGeom>
          <a:solidFill>
            <a:srgbClr val="1DAD89"/>
          </a:solidFill>
          <a:ln w="2303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9C44DD3-0CF0-D49A-FD33-81F4CC0353C9}"/>
              </a:ext>
            </a:extLst>
          </p:cNvPr>
          <p:cNvSpPr/>
          <p:nvPr userDrawn="1"/>
        </p:nvSpPr>
        <p:spPr>
          <a:xfrm>
            <a:off x="3818773" y="6037419"/>
            <a:ext cx="485088" cy="115497"/>
          </a:xfrm>
          <a:custGeom>
            <a:avLst/>
            <a:gdLst>
              <a:gd name="connsiteX0" fmla="*/ 484576 w 485088"/>
              <a:gd name="connsiteY0" fmla="*/ 114621 h 115497"/>
              <a:gd name="connsiteX1" fmla="*/ 484576 w 485088"/>
              <a:gd name="connsiteY1" fmla="*/ 114621 h 115497"/>
              <a:gd name="connsiteX2" fmla="*/ -513 w 485088"/>
              <a:gd name="connsiteY2" fmla="*/ 114621 h 115497"/>
              <a:gd name="connsiteX3" fmla="*/ -513 w 485088"/>
              <a:gd name="connsiteY3" fmla="*/ 110902 h 115497"/>
              <a:gd name="connsiteX4" fmla="*/ 245658 w 485088"/>
              <a:gd name="connsiteY4" fmla="*/ -876 h 115497"/>
              <a:gd name="connsiteX5" fmla="*/ 484576 w 485088"/>
              <a:gd name="connsiteY5" fmla="*/ 114621 h 11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8" h="115497">
                <a:moveTo>
                  <a:pt x="484576" y="114621"/>
                </a:moveTo>
                <a:cubicBezTo>
                  <a:pt x="484576" y="114621"/>
                  <a:pt x="484576" y="114621"/>
                  <a:pt x="484576" y="114621"/>
                </a:cubicBezTo>
                <a:lnTo>
                  <a:pt x="-513" y="114621"/>
                </a:lnTo>
                <a:cubicBezTo>
                  <a:pt x="-513" y="114621"/>
                  <a:pt x="-513" y="114621"/>
                  <a:pt x="-513" y="110902"/>
                </a:cubicBezTo>
                <a:cubicBezTo>
                  <a:pt x="46540" y="43844"/>
                  <a:pt x="137045" y="-876"/>
                  <a:pt x="245658" y="-876"/>
                </a:cubicBezTo>
                <a:cubicBezTo>
                  <a:pt x="350622" y="-876"/>
                  <a:pt x="441126" y="43844"/>
                  <a:pt x="484576" y="114621"/>
                </a:cubicBezTo>
                <a:close/>
              </a:path>
            </a:pathLst>
          </a:custGeom>
          <a:solidFill>
            <a:srgbClr val="77C7D4"/>
          </a:solidFill>
          <a:ln w="2303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E7F0728-8FE3-B4DD-27EF-F1DA30874618}"/>
              </a:ext>
            </a:extLst>
          </p:cNvPr>
          <p:cNvSpPr/>
          <p:nvPr userDrawn="1"/>
        </p:nvSpPr>
        <p:spPr>
          <a:xfrm>
            <a:off x="7381496" y="5760226"/>
            <a:ext cx="230991" cy="392690"/>
          </a:xfrm>
          <a:custGeom>
            <a:avLst/>
            <a:gdLst>
              <a:gd name="connsiteX0" fmla="*/ 230478 w 230991"/>
              <a:gd name="connsiteY0" fmla="*/ 391815 h 392690"/>
              <a:gd name="connsiteX1" fmla="*/ 38106 w 230991"/>
              <a:gd name="connsiteY1" fmla="*/ 242062 h 392690"/>
              <a:gd name="connsiteX2" fmla="*/ 21520 w 230991"/>
              <a:gd name="connsiteY2" fmla="*/ -876 h 392690"/>
              <a:gd name="connsiteX3" fmla="*/ 230478 w 230991"/>
              <a:gd name="connsiteY3" fmla="*/ 391815 h 392690"/>
            </a:gdLst>
            <a:ahLst/>
            <a:cxnLst>
              <a:cxn ang="0">
                <a:pos x="connsiteX0" y="connsiteY0"/>
              </a:cxn>
              <a:cxn ang="0">
                <a:pos x="connsiteX1" y="connsiteY1"/>
              </a:cxn>
              <a:cxn ang="0">
                <a:pos x="connsiteX2" y="connsiteY2"/>
              </a:cxn>
              <a:cxn ang="0">
                <a:pos x="connsiteX3" y="connsiteY3"/>
              </a:cxn>
            </a:cxnLst>
            <a:rect l="l" t="t" r="r" b="b"/>
            <a:pathLst>
              <a:path w="230991" h="392690">
                <a:moveTo>
                  <a:pt x="230478" y="391815"/>
                </a:moveTo>
                <a:cubicBezTo>
                  <a:pt x="157507" y="381836"/>
                  <a:pt x="84536" y="328592"/>
                  <a:pt x="38106" y="242062"/>
                </a:cubicBezTo>
                <a:cubicBezTo>
                  <a:pt x="-8347" y="155530"/>
                  <a:pt x="-11650" y="62347"/>
                  <a:pt x="21520" y="-876"/>
                </a:cubicBezTo>
                <a:lnTo>
                  <a:pt x="230478" y="391815"/>
                </a:lnTo>
                <a:close/>
              </a:path>
            </a:pathLst>
          </a:custGeom>
          <a:solidFill>
            <a:srgbClr val="77C7D4"/>
          </a:solidFill>
          <a:ln w="23037"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AF00A18-6384-7705-4A14-1D44E066905F}"/>
              </a:ext>
            </a:extLst>
          </p:cNvPr>
          <p:cNvSpPr/>
          <p:nvPr userDrawn="1"/>
        </p:nvSpPr>
        <p:spPr>
          <a:xfrm>
            <a:off x="7404592" y="5760226"/>
            <a:ext cx="254091" cy="392690"/>
          </a:xfrm>
          <a:custGeom>
            <a:avLst/>
            <a:gdLst>
              <a:gd name="connsiteX0" fmla="*/ 229696 w 254091"/>
              <a:gd name="connsiteY0" fmla="*/ 391815 h 392690"/>
              <a:gd name="connsiteX1" fmla="*/ 229696 w 254091"/>
              <a:gd name="connsiteY1" fmla="*/ 391815 h 392690"/>
              <a:gd name="connsiteX2" fmla="*/ -513 w 254091"/>
              <a:gd name="connsiteY2" fmla="*/ 2427 h 392690"/>
              <a:gd name="connsiteX3" fmla="*/ -513 w 254091"/>
              <a:gd name="connsiteY3" fmla="*/ -876 h 392690"/>
              <a:gd name="connsiteX4" fmla="*/ 211702 w 254091"/>
              <a:gd name="connsiteY4" fmla="*/ 147631 h 392690"/>
              <a:gd name="connsiteX5" fmla="*/ 229696 w 254091"/>
              <a:gd name="connsiteY5" fmla="*/ 391815 h 3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1" h="392690">
                <a:moveTo>
                  <a:pt x="229696" y="391815"/>
                </a:moveTo>
                <a:cubicBezTo>
                  <a:pt x="229696" y="391815"/>
                  <a:pt x="226093" y="391815"/>
                  <a:pt x="229696" y="391815"/>
                </a:cubicBezTo>
                <a:lnTo>
                  <a:pt x="-513" y="2427"/>
                </a:lnTo>
                <a:cubicBezTo>
                  <a:pt x="-513" y="2427"/>
                  <a:pt x="-513" y="2427"/>
                  <a:pt x="-513" y="-876"/>
                </a:cubicBezTo>
                <a:cubicBezTo>
                  <a:pt x="78626" y="9034"/>
                  <a:pt x="161345" y="61816"/>
                  <a:pt x="211702" y="147631"/>
                </a:cubicBezTo>
                <a:cubicBezTo>
                  <a:pt x="262059" y="233422"/>
                  <a:pt x="265662" y="329123"/>
                  <a:pt x="229696" y="391815"/>
                </a:cubicBezTo>
                <a:close/>
              </a:path>
            </a:pathLst>
          </a:custGeom>
          <a:solidFill>
            <a:srgbClr val="1DAD89"/>
          </a:solidFill>
          <a:ln w="2303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1AAB6D2-5B2B-0FB0-BB55-FCC41E87DB22}"/>
              </a:ext>
            </a:extLst>
          </p:cNvPr>
          <p:cNvSpPr/>
          <p:nvPr userDrawn="1"/>
        </p:nvSpPr>
        <p:spPr>
          <a:xfrm>
            <a:off x="6056652" y="5294699"/>
            <a:ext cx="300296" cy="254093"/>
          </a:xfrm>
          <a:custGeom>
            <a:avLst/>
            <a:gdLst>
              <a:gd name="connsiteX0" fmla="*/ 299784 w 300296"/>
              <a:gd name="connsiteY0" fmla="*/ 246496 h 254093"/>
              <a:gd name="connsiteX1" fmla="*/ 96300 w 300296"/>
              <a:gd name="connsiteY1" fmla="*/ 192720 h 254093"/>
              <a:gd name="connsiteX2" fmla="*/ -278 w 300296"/>
              <a:gd name="connsiteY2" fmla="*/ -876 h 254093"/>
              <a:gd name="connsiteX3" fmla="*/ 299784 w 300296"/>
              <a:gd name="connsiteY3" fmla="*/ 246496 h 254093"/>
            </a:gdLst>
            <a:ahLst/>
            <a:cxnLst>
              <a:cxn ang="0">
                <a:pos x="connsiteX0" y="connsiteY0"/>
              </a:cxn>
              <a:cxn ang="0">
                <a:pos x="connsiteX1" y="connsiteY1"/>
              </a:cxn>
              <a:cxn ang="0">
                <a:pos x="connsiteX2" y="connsiteY2"/>
              </a:cxn>
              <a:cxn ang="0">
                <a:pos x="connsiteX3" y="connsiteY3"/>
              </a:cxn>
            </a:cxnLst>
            <a:rect l="l" t="t" r="r" b="b"/>
            <a:pathLst>
              <a:path w="300296" h="254093">
                <a:moveTo>
                  <a:pt x="299784" y="246496"/>
                </a:moveTo>
                <a:cubicBezTo>
                  <a:pt x="241157" y="264421"/>
                  <a:pt x="161834" y="246496"/>
                  <a:pt x="96300" y="192720"/>
                </a:cubicBezTo>
                <a:cubicBezTo>
                  <a:pt x="30767" y="138945"/>
                  <a:pt x="-3720" y="63664"/>
                  <a:pt x="-278" y="-876"/>
                </a:cubicBezTo>
                <a:lnTo>
                  <a:pt x="299784" y="246496"/>
                </a:lnTo>
                <a:close/>
              </a:path>
            </a:pathLst>
          </a:custGeom>
          <a:solidFill>
            <a:srgbClr val="77C7D4"/>
          </a:solidFill>
          <a:ln w="2303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9618BF5F-9BF1-70EA-4914-7549C2292A11}"/>
              </a:ext>
            </a:extLst>
          </p:cNvPr>
          <p:cNvSpPr/>
          <p:nvPr userDrawn="1"/>
        </p:nvSpPr>
        <p:spPr>
          <a:xfrm>
            <a:off x="6056656" y="5294705"/>
            <a:ext cx="300296" cy="230989"/>
          </a:xfrm>
          <a:custGeom>
            <a:avLst/>
            <a:gdLst>
              <a:gd name="connsiteX0" fmla="*/ 299549 w 300296"/>
              <a:gd name="connsiteY0" fmla="*/ 230113 h 230989"/>
              <a:gd name="connsiteX1" fmla="*/ 299549 w 300296"/>
              <a:gd name="connsiteY1" fmla="*/ 230113 h 230989"/>
              <a:gd name="connsiteX2" fmla="*/ -513 w 300296"/>
              <a:gd name="connsiteY2" fmla="*/ 8497 h 230989"/>
              <a:gd name="connsiteX3" fmla="*/ -513 w 300296"/>
              <a:gd name="connsiteY3" fmla="*/ 5240 h 230989"/>
              <a:gd name="connsiteX4" fmla="*/ 202971 w 300296"/>
              <a:gd name="connsiteY4" fmla="*/ 54118 h 230989"/>
              <a:gd name="connsiteX5" fmla="*/ 299549 w 300296"/>
              <a:gd name="connsiteY5" fmla="*/ 230113 h 2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6" h="230989">
                <a:moveTo>
                  <a:pt x="299549" y="230113"/>
                </a:moveTo>
                <a:cubicBezTo>
                  <a:pt x="299549" y="230113"/>
                  <a:pt x="299549" y="230113"/>
                  <a:pt x="299549" y="230113"/>
                </a:cubicBezTo>
                <a:lnTo>
                  <a:pt x="-513" y="8497"/>
                </a:lnTo>
                <a:cubicBezTo>
                  <a:pt x="-513" y="8497"/>
                  <a:pt x="-513" y="8497"/>
                  <a:pt x="-513" y="5240"/>
                </a:cubicBezTo>
                <a:cubicBezTo>
                  <a:pt x="58114" y="-11068"/>
                  <a:pt x="137437" y="5240"/>
                  <a:pt x="202971" y="54118"/>
                </a:cubicBezTo>
                <a:cubicBezTo>
                  <a:pt x="268503" y="99740"/>
                  <a:pt x="302990" y="168183"/>
                  <a:pt x="299549" y="230113"/>
                </a:cubicBezTo>
                <a:close/>
              </a:path>
            </a:pathLst>
          </a:custGeom>
          <a:solidFill>
            <a:srgbClr val="1DAD89"/>
          </a:solidFill>
          <a:ln w="23037"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87D2BD7-C1B6-D994-6266-DCC33E3510DE}"/>
              </a:ext>
            </a:extLst>
          </p:cNvPr>
          <p:cNvSpPr/>
          <p:nvPr userDrawn="1"/>
        </p:nvSpPr>
        <p:spPr>
          <a:xfrm>
            <a:off x="8488759" y="5598531"/>
            <a:ext cx="346491" cy="184803"/>
          </a:xfrm>
          <a:custGeom>
            <a:avLst/>
            <a:gdLst>
              <a:gd name="connsiteX0" fmla="*/ 345979 w 346491"/>
              <a:gd name="connsiteY0" fmla="*/ 161074 h 184803"/>
              <a:gd name="connsiteX1" fmla="*/ 135982 w 346491"/>
              <a:gd name="connsiteY1" fmla="*/ 157632 h 184803"/>
              <a:gd name="connsiteX2" fmla="*/ -513 w 346491"/>
              <a:gd name="connsiteY2" fmla="*/ -876 h 184803"/>
              <a:gd name="connsiteX3" fmla="*/ 345979 w 346491"/>
              <a:gd name="connsiteY3" fmla="*/ 161074 h 184803"/>
            </a:gdLst>
            <a:ahLst/>
            <a:cxnLst>
              <a:cxn ang="0">
                <a:pos x="connsiteX0" y="connsiteY0"/>
              </a:cxn>
              <a:cxn ang="0">
                <a:pos x="connsiteX1" y="connsiteY1"/>
              </a:cxn>
              <a:cxn ang="0">
                <a:pos x="connsiteX2" y="connsiteY2"/>
              </a:cxn>
              <a:cxn ang="0">
                <a:pos x="connsiteX3" y="connsiteY3"/>
              </a:cxn>
            </a:cxnLst>
            <a:rect l="l" t="t" r="r" b="b"/>
            <a:pathLst>
              <a:path w="346491" h="184803">
                <a:moveTo>
                  <a:pt x="345979" y="161074"/>
                </a:moveTo>
                <a:cubicBezTo>
                  <a:pt x="289986" y="192097"/>
                  <a:pt x="209484" y="192097"/>
                  <a:pt x="135982" y="157632"/>
                </a:cubicBezTo>
                <a:cubicBezTo>
                  <a:pt x="62479" y="123168"/>
                  <a:pt x="9998" y="61146"/>
                  <a:pt x="-513" y="-876"/>
                </a:cubicBezTo>
                <a:lnTo>
                  <a:pt x="345979" y="161074"/>
                </a:lnTo>
                <a:close/>
              </a:path>
            </a:pathLst>
          </a:custGeom>
          <a:solidFill>
            <a:srgbClr val="1DAD89"/>
          </a:solidFill>
          <a:ln w="23037"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0D2716D-4CEF-EB92-4146-7F44837FED4F}"/>
              </a:ext>
            </a:extLst>
          </p:cNvPr>
          <p:cNvSpPr/>
          <p:nvPr userDrawn="1"/>
        </p:nvSpPr>
        <p:spPr>
          <a:xfrm>
            <a:off x="8488759" y="5575432"/>
            <a:ext cx="346491" cy="184794"/>
          </a:xfrm>
          <a:custGeom>
            <a:avLst/>
            <a:gdLst>
              <a:gd name="connsiteX0" fmla="*/ 345979 w 346491"/>
              <a:gd name="connsiteY0" fmla="*/ 183919 h 184794"/>
              <a:gd name="connsiteX1" fmla="*/ 345979 w 346491"/>
              <a:gd name="connsiteY1" fmla="*/ 183919 h 184794"/>
              <a:gd name="connsiteX2" fmla="*/ -513 w 346491"/>
              <a:gd name="connsiteY2" fmla="*/ 24925 h 184794"/>
              <a:gd name="connsiteX3" fmla="*/ -513 w 346491"/>
              <a:gd name="connsiteY3" fmla="*/ 21553 h 184794"/>
              <a:gd name="connsiteX4" fmla="*/ 210848 w 346491"/>
              <a:gd name="connsiteY4" fmla="*/ 24925 h 184794"/>
              <a:gd name="connsiteX5" fmla="*/ 345979 w 346491"/>
              <a:gd name="connsiteY5" fmla="*/ 183919 h 18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491" h="184794">
                <a:moveTo>
                  <a:pt x="345979" y="183919"/>
                </a:moveTo>
                <a:cubicBezTo>
                  <a:pt x="345979" y="183919"/>
                  <a:pt x="345979" y="183919"/>
                  <a:pt x="345979" y="183919"/>
                </a:cubicBezTo>
                <a:lnTo>
                  <a:pt x="-513" y="24925"/>
                </a:lnTo>
                <a:cubicBezTo>
                  <a:pt x="-513" y="24925"/>
                  <a:pt x="-513" y="24925"/>
                  <a:pt x="-513" y="21553"/>
                </a:cubicBezTo>
                <a:cubicBezTo>
                  <a:pt x="54926" y="-8892"/>
                  <a:pt x="134618" y="-8892"/>
                  <a:pt x="210848" y="24925"/>
                </a:cubicBezTo>
                <a:cubicBezTo>
                  <a:pt x="287076" y="58765"/>
                  <a:pt x="335584" y="123029"/>
                  <a:pt x="345979" y="183919"/>
                </a:cubicBezTo>
                <a:close/>
              </a:path>
            </a:pathLst>
          </a:custGeom>
          <a:solidFill>
            <a:srgbClr val="77C7D4"/>
          </a:solidFill>
          <a:ln w="23037"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AF7244F-93F1-07CB-FC72-072ACACB2E65}"/>
              </a:ext>
            </a:extLst>
          </p:cNvPr>
          <p:cNvSpPr/>
          <p:nvPr userDrawn="1"/>
        </p:nvSpPr>
        <p:spPr>
          <a:xfrm>
            <a:off x="11380828" y="3050420"/>
            <a:ext cx="300292" cy="207898"/>
          </a:xfrm>
          <a:custGeom>
            <a:avLst/>
            <a:gdLst>
              <a:gd name="connsiteX0" fmla="*/ -513 w 300292"/>
              <a:gd name="connsiteY0" fmla="*/ 10283 h 207898"/>
              <a:gd name="connsiteX1" fmla="*/ 194008 w 300292"/>
              <a:gd name="connsiteY1" fmla="*/ 41353 h 207898"/>
              <a:gd name="connsiteX2" fmla="*/ 299780 w 300292"/>
              <a:gd name="connsiteY2" fmla="*/ 207022 h 207898"/>
              <a:gd name="connsiteX3" fmla="*/ -513 w 300292"/>
              <a:gd name="connsiteY3" fmla="*/ 10283 h 207898"/>
            </a:gdLst>
            <a:ahLst/>
            <a:cxnLst>
              <a:cxn ang="0">
                <a:pos x="connsiteX0" y="connsiteY0"/>
              </a:cxn>
              <a:cxn ang="0">
                <a:pos x="connsiteX1" y="connsiteY1"/>
              </a:cxn>
              <a:cxn ang="0">
                <a:pos x="connsiteX2" y="connsiteY2"/>
              </a:cxn>
              <a:cxn ang="0">
                <a:pos x="connsiteX3" y="connsiteY3"/>
              </a:cxn>
            </a:cxnLst>
            <a:rect l="l" t="t" r="r" b="b"/>
            <a:pathLst>
              <a:path w="300292" h="207898">
                <a:moveTo>
                  <a:pt x="-513" y="10283"/>
                </a:moveTo>
                <a:cubicBezTo>
                  <a:pt x="54094" y="-10436"/>
                  <a:pt x="129168" y="-3529"/>
                  <a:pt x="194008" y="41353"/>
                </a:cubicBezTo>
                <a:cubicBezTo>
                  <a:pt x="258824" y="86212"/>
                  <a:pt x="299780" y="148350"/>
                  <a:pt x="299780" y="207022"/>
                </a:cubicBezTo>
                <a:lnTo>
                  <a:pt x="-513" y="10283"/>
                </a:lnTo>
                <a:close/>
              </a:path>
            </a:pathLst>
          </a:custGeom>
          <a:solidFill>
            <a:srgbClr val="77C7D4"/>
          </a:solidFill>
          <a:ln w="23037"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471DCACE-EA80-CC27-D91B-37B5930F768D}"/>
              </a:ext>
            </a:extLst>
          </p:cNvPr>
          <p:cNvSpPr/>
          <p:nvPr userDrawn="1"/>
        </p:nvSpPr>
        <p:spPr>
          <a:xfrm>
            <a:off x="11380828" y="3073523"/>
            <a:ext cx="300292" cy="207903"/>
          </a:xfrm>
          <a:custGeom>
            <a:avLst/>
            <a:gdLst>
              <a:gd name="connsiteX0" fmla="*/ -513 w 300292"/>
              <a:gd name="connsiteY0" fmla="*/ -876 h 207903"/>
              <a:gd name="connsiteX1" fmla="*/ -513 w 300292"/>
              <a:gd name="connsiteY1" fmla="*/ -876 h 207903"/>
              <a:gd name="connsiteX2" fmla="*/ 299780 w 300292"/>
              <a:gd name="connsiteY2" fmla="*/ 191127 h 207903"/>
              <a:gd name="connsiteX3" fmla="*/ 299780 w 300292"/>
              <a:gd name="connsiteY3" fmla="*/ 194499 h 207903"/>
              <a:gd name="connsiteX4" fmla="*/ 104082 w 300292"/>
              <a:gd name="connsiteY4" fmla="*/ 167543 h 207903"/>
              <a:gd name="connsiteX5" fmla="*/ -513 w 300292"/>
              <a:gd name="connsiteY5" fmla="*/ -876 h 20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2" h="207903">
                <a:moveTo>
                  <a:pt x="-513" y="-876"/>
                </a:moveTo>
                <a:cubicBezTo>
                  <a:pt x="-513" y="-876"/>
                  <a:pt x="-513" y="-876"/>
                  <a:pt x="-513" y="-876"/>
                </a:cubicBezTo>
                <a:lnTo>
                  <a:pt x="299780" y="191127"/>
                </a:lnTo>
                <a:cubicBezTo>
                  <a:pt x="299780" y="191127"/>
                  <a:pt x="299780" y="191127"/>
                  <a:pt x="299780" y="194499"/>
                </a:cubicBezTo>
                <a:cubicBezTo>
                  <a:pt x="245797" y="218084"/>
                  <a:pt x="171554" y="207967"/>
                  <a:pt x="104082" y="167543"/>
                </a:cubicBezTo>
                <a:cubicBezTo>
                  <a:pt x="39980" y="120396"/>
                  <a:pt x="2859" y="56388"/>
                  <a:pt x="-513" y="-876"/>
                </a:cubicBezTo>
                <a:close/>
              </a:path>
            </a:pathLst>
          </a:custGeom>
          <a:solidFill>
            <a:srgbClr val="1DAD89"/>
          </a:solidFill>
          <a:ln w="23037"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7CC1E-62D7-9DC9-96A5-C9014DB01C8D}"/>
              </a:ext>
            </a:extLst>
          </p:cNvPr>
          <p:cNvSpPr/>
          <p:nvPr userDrawn="1"/>
        </p:nvSpPr>
        <p:spPr>
          <a:xfrm>
            <a:off x="10872642" y="4649982"/>
            <a:ext cx="623685" cy="207887"/>
          </a:xfrm>
          <a:custGeom>
            <a:avLst/>
            <a:gdLst>
              <a:gd name="connsiteX0" fmla="*/ -513 w 623685"/>
              <a:gd name="connsiteY0" fmla="*/ 207012 h 207887"/>
              <a:gd name="connsiteX1" fmla="*/ 287076 w 623685"/>
              <a:gd name="connsiteY1" fmla="*/ 7040 h 207887"/>
              <a:gd name="connsiteX2" fmla="*/ 623172 w 623685"/>
              <a:gd name="connsiteY2" fmla="*/ 92738 h 207887"/>
              <a:gd name="connsiteX3" fmla="*/ -513 w 623685"/>
              <a:gd name="connsiteY3" fmla="*/ 207012 h 207887"/>
            </a:gdLst>
            <a:ahLst/>
            <a:cxnLst>
              <a:cxn ang="0">
                <a:pos x="connsiteX0" y="connsiteY0"/>
              </a:cxn>
              <a:cxn ang="0">
                <a:pos x="connsiteX1" y="connsiteY1"/>
              </a:cxn>
              <a:cxn ang="0">
                <a:pos x="connsiteX2" y="connsiteY2"/>
              </a:cxn>
              <a:cxn ang="0">
                <a:pos x="connsiteX3" y="connsiteY3"/>
              </a:cxn>
            </a:cxnLst>
            <a:rect l="l" t="t" r="r" b="b"/>
            <a:pathLst>
              <a:path w="623685" h="207887">
                <a:moveTo>
                  <a:pt x="-513" y="207012"/>
                </a:moveTo>
                <a:cubicBezTo>
                  <a:pt x="44531" y="110594"/>
                  <a:pt x="151943" y="28453"/>
                  <a:pt x="287076" y="7040"/>
                </a:cubicBezTo>
                <a:cubicBezTo>
                  <a:pt x="422207" y="-17954"/>
                  <a:pt x="550409" y="17758"/>
                  <a:pt x="623172" y="92738"/>
                </a:cubicBezTo>
                <a:lnTo>
                  <a:pt x="-513" y="207012"/>
                </a:lnTo>
                <a:close/>
              </a:path>
            </a:pathLst>
          </a:custGeom>
          <a:solidFill>
            <a:srgbClr val="1DAD89"/>
          </a:solidFill>
          <a:ln w="23037"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82F39F20-AF95-D925-8D0B-76040AE3BD97}"/>
              </a:ext>
            </a:extLst>
          </p:cNvPr>
          <p:cNvSpPr/>
          <p:nvPr userDrawn="1"/>
        </p:nvSpPr>
        <p:spPr>
          <a:xfrm>
            <a:off x="10872642" y="4742372"/>
            <a:ext cx="646784" cy="207896"/>
          </a:xfrm>
          <a:custGeom>
            <a:avLst/>
            <a:gdLst>
              <a:gd name="connsiteX0" fmla="*/ -513 w 646784"/>
              <a:gd name="connsiteY0" fmla="*/ 113258 h 207896"/>
              <a:gd name="connsiteX1" fmla="*/ -513 w 646784"/>
              <a:gd name="connsiteY1" fmla="*/ 113258 h 207896"/>
              <a:gd name="connsiteX2" fmla="*/ 642691 w 646784"/>
              <a:gd name="connsiteY2" fmla="*/ -876 h 207896"/>
              <a:gd name="connsiteX3" fmla="*/ 646272 w 646784"/>
              <a:gd name="connsiteY3" fmla="*/ 2589 h 207896"/>
              <a:gd name="connsiteX4" fmla="*/ 349674 w 646784"/>
              <a:gd name="connsiteY4" fmla="*/ 199743 h 207896"/>
              <a:gd name="connsiteX5" fmla="*/ -513 w 646784"/>
              <a:gd name="connsiteY5" fmla="*/ 113258 h 2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84" h="207896">
                <a:moveTo>
                  <a:pt x="-513" y="113258"/>
                </a:moveTo>
                <a:cubicBezTo>
                  <a:pt x="-513" y="109816"/>
                  <a:pt x="-513" y="109816"/>
                  <a:pt x="-513" y="113258"/>
                </a:cubicBezTo>
                <a:lnTo>
                  <a:pt x="642691" y="-876"/>
                </a:lnTo>
                <a:cubicBezTo>
                  <a:pt x="642691" y="-876"/>
                  <a:pt x="642691" y="-876"/>
                  <a:pt x="646272" y="2589"/>
                </a:cubicBezTo>
                <a:cubicBezTo>
                  <a:pt x="599819" y="99421"/>
                  <a:pt x="489056" y="175535"/>
                  <a:pt x="349674" y="199743"/>
                </a:cubicBezTo>
                <a:cubicBezTo>
                  <a:pt x="206735" y="223950"/>
                  <a:pt x="74538" y="185906"/>
                  <a:pt x="-513" y="113258"/>
                </a:cubicBezTo>
                <a:close/>
              </a:path>
            </a:pathLst>
          </a:custGeom>
          <a:solidFill>
            <a:srgbClr val="77C7D4"/>
          </a:solidFill>
          <a:ln w="23037" cap="flat">
            <a:noFill/>
            <a:prstDash val="solid"/>
            <a:miter/>
          </a:ln>
        </p:spPr>
        <p:txBody>
          <a:bodyPr rtlCol="0" anchor="ctr"/>
          <a:lstStyle/>
          <a:p>
            <a:endParaRPr lang="en-GB"/>
          </a:p>
        </p:txBody>
      </p:sp>
      <p:sp>
        <p:nvSpPr>
          <p:cNvPr id="40" name="Rectangle 39">
            <a:extLst>
              <a:ext uri="{FF2B5EF4-FFF2-40B4-BE49-F238E27FC236}">
                <a16:creationId xmlns:a16="http://schemas.microsoft.com/office/drawing/2014/main" id="{EE403AD7-1BFF-1180-C222-BCBCB4071859}"/>
              </a:ext>
            </a:extLst>
          </p:cNvPr>
          <p:cNvSpPr/>
          <p:nvPr userDrawn="1"/>
        </p:nvSpPr>
        <p:spPr>
          <a:xfrm>
            <a:off x="0" y="6570324"/>
            <a:ext cx="12192000" cy="287676"/>
          </a:xfrm>
          <a:prstGeom prst="rect">
            <a:avLst/>
          </a:prstGeom>
          <a:solidFill>
            <a:srgbClr val="77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5" descr="Background pattern&#10;&#10;Description automatically generated">
            <a:extLst>
              <a:ext uri="{FF2B5EF4-FFF2-40B4-BE49-F238E27FC236}">
                <a16:creationId xmlns:a16="http://schemas.microsoft.com/office/drawing/2014/main" id="{FA5EC028-9A18-311A-91A1-86851FE2A5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 y="1616523"/>
            <a:ext cx="2948779" cy="4963063"/>
          </a:xfrm>
          <a:prstGeom prst="rect">
            <a:avLst/>
          </a:prstGeom>
        </p:spPr>
      </p:pic>
      <p:sp>
        <p:nvSpPr>
          <p:cNvPr id="42" name="Title 1">
            <a:extLst>
              <a:ext uri="{FF2B5EF4-FFF2-40B4-BE49-F238E27FC236}">
                <a16:creationId xmlns:a16="http://schemas.microsoft.com/office/drawing/2014/main" id="{72E4ADE1-9D9B-033E-1339-8F0E9A24F806}"/>
              </a:ext>
            </a:extLst>
          </p:cNvPr>
          <p:cNvSpPr txBox="1">
            <a:spLocks/>
          </p:cNvSpPr>
          <p:nvPr userDrawn="1"/>
        </p:nvSpPr>
        <p:spPr>
          <a:xfrm>
            <a:off x="3650670" y="2408434"/>
            <a:ext cx="6981370" cy="157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Title</a:t>
            </a:r>
          </a:p>
        </p:txBody>
      </p:sp>
      <p:sp>
        <p:nvSpPr>
          <p:cNvPr id="43" name="Subtitle 2">
            <a:extLst>
              <a:ext uri="{FF2B5EF4-FFF2-40B4-BE49-F238E27FC236}">
                <a16:creationId xmlns:a16="http://schemas.microsoft.com/office/drawing/2014/main" id="{30BA5077-F9EC-ABE4-C127-C73DBED9080F}"/>
              </a:ext>
            </a:extLst>
          </p:cNvPr>
          <p:cNvSpPr txBox="1">
            <a:spLocks/>
          </p:cNvSpPr>
          <p:nvPr userDrawn="1"/>
        </p:nvSpPr>
        <p:spPr>
          <a:xfrm>
            <a:off x="3650670" y="3983234"/>
            <a:ext cx="6981370" cy="928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Subtitle</a:t>
            </a:r>
          </a:p>
        </p:txBody>
      </p:sp>
    </p:spTree>
    <p:extLst>
      <p:ext uri="{BB962C8B-B14F-4D97-AF65-F5344CB8AC3E}">
        <p14:creationId xmlns:p14="http://schemas.microsoft.com/office/powerpoint/2010/main" val="3814958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629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68F9BE-704F-4166-8BD1-06FF05000043}"/>
              </a:ext>
            </a:extLst>
          </p:cNvPr>
          <p:cNvSpPr/>
          <p:nvPr userDrawn="1"/>
        </p:nvSpPr>
        <p:spPr>
          <a:xfrm>
            <a:off x="0" y="6570324"/>
            <a:ext cx="12192000" cy="287676"/>
          </a:xfrm>
          <a:prstGeom prst="rect">
            <a:avLst/>
          </a:prstGeom>
          <a:solidFill>
            <a:srgbClr val="77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5" descr="Background pattern&#10;&#10;Description automatically generated">
            <a:extLst>
              <a:ext uri="{FF2B5EF4-FFF2-40B4-BE49-F238E27FC236}">
                <a16:creationId xmlns:a16="http://schemas.microsoft.com/office/drawing/2014/main" id="{1AE0D9C0-F335-4296-B37A-C2A9DD5FE0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 y="1616523"/>
            <a:ext cx="2948779" cy="4963063"/>
          </a:xfrm>
          <a:prstGeom prst="rect">
            <a:avLst/>
          </a:prstGeom>
        </p:spPr>
      </p:pic>
      <p:sp>
        <p:nvSpPr>
          <p:cNvPr id="7" name="Title 1">
            <a:extLst>
              <a:ext uri="{FF2B5EF4-FFF2-40B4-BE49-F238E27FC236}">
                <a16:creationId xmlns:a16="http://schemas.microsoft.com/office/drawing/2014/main" id="{AE71C4E9-F2BA-4ECB-8D9B-845B47090099}"/>
              </a:ext>
            </a:extLst>
          </p:cNvPr>
          <p:cNvSpPr>
            <a:spLocks noGrp="1"/>
          </p:cNvSpPr>
          <p:nvPr>
            <p:ph type="ctrTitle"/>
          </p:nvPr>
        </p:nvSpPr>
        <p:spPr>
          <a:xfrm>
            <a:off x="3749040" y="1777999"/>
            <a:ext cx="6918960" cy="2046923"/>
          </a:xfrm>
        </p:spPr>
        <p:txBody>
          <a:bodyPr anchor="ctr">
            <a:normAutofit/>
          </a:bodyPr>
          <a:lstStyle>
            <a:lvl1pPr algn="ctr">
              <a:defRPr sz="4000"/>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1185149A-0F18-46B4-BDC2-5644A7BE3AB1}"/>
              </a:ext>
            </a:extLst>
          </p:cNvPr>
          <p:cNvSpPr>
            <a:spLocks noGrp="1"/>
          </p:cNvSpPr>
          <p:nvPr>
            <p:ph type="subTitle" idx="1"/>
          </p:nvPr>
        </p:nvSpPr>
        <p:spPr>
          <a:xfrm>
            <a:off x="3749040" y="4248700"/>
            <a:ext cx="6918960" cy="6448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813317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86D2-0DBD-460F-A7A3-8D7EF23767EE}"/>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1C8A369-A4AB-4D6B-99B5-63C465683C53}"/>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5" name="Title Placeholder 1">
            <a:extLst>
              <a:ext uri="{FF2B5EF4-FFF2-40B4-BE49-F238E27FC236}">
                <a16:creationId xmlns:a16="http://schemas.microsoft.com/office/drawing/2014/main" id="{12A40358-D3B7-4C8B-97A0-027895494F68}"/>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2">
            <a:extLst>
              <a:ext uri="{FF2B5EF4-FFF2-40B4-BE49-F238E27FC236}">
                <a16:creationId xmlns:a16="http://schemas.microsoft.com/office/drawing/2014/main" id="{BC499F7E-9C46-464A-BCF5-A6A8378EC97A}"/>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47028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0214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7487E5-DCE5-9D7C-489F-C9C30DB39BA6}"/>
              </a:ext>
            </a:extLst>
          </p:cNvPr>
          <p:cNvPicPr>
            <a:picLocks noChangeAspect="1"/>
          </p:cNvPicPr>
          <p:nvPr userDrawn="1"/>
        </p:nvPicPr>
        <p:blipFill>
          <a:blip r:embed="rId2">
            <a:alphaModFix amt="20000"/>
          </a:blip>
          <a:stretch>
            <a:fillRect/>
          </a:stretch>
        </p:blipFill>
        <p:spPr>
          <a:xfrm>
            <a:off x="133963" y="1091475"/>
            <a:ext cx="4115387" cy="5943599"/>
          </a:xfrm>
          <a:prstGeom prst="rect">
            <a:avLst/>
          </a:prstGeom>
        </p:spPr>
      </p:pic>
      <p:sp>
        <p:nvSpPr>
          <p:cNvPr id="5" name="Title 1">
            <a:extLst>
              <a:ext uri="{FF2B5EF4-FFF2-40B4-BE49-F238E27FC236}">
                <a16:creationId xmlns:a16="http://schemas.microsoft.com/office/drawing/2014/main" id="{757708B4-BDF6-7999-223B-1BCB836ADE6F}"/>
              </a:ext>
            </a:extLst>
          </p:cNvPr>
          <p:cNvSpPr>
            <a:spLocks noGrp="1"/>
          </p:cNvSpPr>
          <p:nvPr>
            <p:ph type="ctrTitle"/>
          </p:nvPr>
        </p:nvSpPr>
        <p:spPr>
          <a:xfrm>
            <a:off x="4483172" y="1798319"/>
            <a:ext cx="6918960" cy="2046923"/>
          </a:xfrm>
        </p:spPr>
        <p:txBody>
          <a:bodyPr anchor="ctr">
            <a:normAutofit/>
          </a:bodyPr>
          <a:lstStyle>
            <a:lvl1pPr algn="ctr">
              <a:defRPr sz="4000">
                <a:solidFill>
                  <a:schemeClr val="bg1"/>
                </a:solidFill>
              </a:defRPr>
            </a:lvl1pPr>
          </a:lstStyle>
          <a:p>
            <a:r>
              <a:rPr lang="en-US" dirty="0"/>
              <a:t>Click to edit Master title style</a:t>
            </a:r>
            <a:endParaRPr lang="en-GB" dirty="0"/>
          </a:p>
        </p:txBody>
      </p:sp>
      <p:sp>
        <p:nvSpPr>
          <p:cNvPr id="6" name="Subtitle 2">
            <a:extLst>
              <a:ext uri="{FF2B5EF4-FFF2-40B4-BE49-F238E27FC236}">
                <a16:creationId xmlns:a16="http://schemas.microsoft.com/office/drawing/2014/main" id="{7820EB65-120B-8B1D-5FB7-5E65EDD154CD}"/>
              </a:ext>
            </a:extLst>
          </p:cNvPr>
          <p:cNvSpPr>
            <a:spLocks noGrp="1"/>
          </p:cNvSpPr>
          <p:nvPr>
            <p:ph type="subTitle" idx="1"/>
          </p:nvPr>
        </p:nvSpPr>
        <p:spPr>
          <a:xfrm>
            <a:off x="4483172" y="4269020"/>
            <a:ext cx="6918960" cy="6448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309577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rgbClr val="00214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27EEC7-6DDF-C5E8-AB5B-09D0A4F20454}"/>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9722346-AFEE-90DD-90FD-99B5738A6E10}"/>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Text Placeholder 2">
            <a:extLst>
              <a:ext uri="{FF2B5EF4-FFF2-40B4-BE49-F238E27FC236}">
                <a16:creationId xmlns:a16="http://schemas.microsoft.com/office/drawing/2014/main" id="{4AF77816-9B7C-ECA0-84DE-E1A441772723}"/>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laceholder 1">
            <a:extLst>
              <a:ext uri="{FF2B5EF4-FFF2-40B4-BE49-F238E27FC236}">
                <a16:creationId xmlns:a16="http://schemas.microsoft.com/office/drawing/2014/main" id="{BEE03B84-C437-43BE-9BF3-D03E5BFA0814}"/>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lvl1pPr>
              <a:defRPr>
                <a:solidFill>
                  <a:srgbClr val="FFFFF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62388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wo column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F0C1-3EEF-E55D-1530-8432F3909353}"/>
              </a:ext>
            </a:extLst>
          </p:cNvPr>
          <p:cNvSpPr>
            <a:spLocks noGrp="1"/>
          </p:cNvSpPr>
          <p:nvPr>
            <p:ph type="title"/>
          </p:nvPr>
        </p:nvSpPr>
        <p:spPr>
          <a:xfrm>
            <a:off x="1172816" y="365125"/>
            <a:ext cx="10180984" cy="1325563"/>
          </a:xfrm>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Content Placeholder 2">
            <a:extLst>
              <a:ext uri="{FF2B5EF4-FFF2-40B4-BE49-F238E27FC236}">
                <a16:creationId xmlns:a16="http://schemas.microsoft.com/office/drawing/2014/main" id="{1F0821CA-A5EB-E2E7-7A02-21AA38522C05}"/>
              </a:ext>
            </a:extLst>
          </p:cNvPr>
          <p:cNvSpPr>
            <a:spLocks noGrp="1"/>
          </p:cNvSpPr>
          <p:nvPr>
            <p:ph sz="half" idx="1"/>
          </p:nvPr>
        </p:nvSpPr>
        <p:spPr>
          <a:xfrm>
            <a:off x="1172816" y="1825625"/>
            <a:ext cx="484698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a16="http://schemas.microsoft.com/office/drawing/2014/main" id="{701DC0F9-5D52-B242-836E-7CD3189CE63B}"/>
              </a:ext>
            </a:extLst>
          </p:cNvPr>
          <p:cNvSpPr>
            <a:spLocks noGrp="1"/>
          </p:cNvSpPr>
          <p:nvPr>
            <p:ph sz="half" idx="2"/>
          </p:nvPr>
        </p:nvSpPr>
        <p:spPr>
          <a:xfrm>
            <a:off x="6604000" y="1825625"/>
            <a:ext cx="4749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2442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Tree>
    <p:extLst>
      <p:ext uri="{BB962C8B-B14F-4D97-AF65-F5344CB8AC3E}">
        <p14:creationId xmlns:p14="http://schemas.microsoft.com/office/powerpoint/2010/main" val="3360047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81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86D2-0DBD-460F-A7A3-8D7EF23767EE}"/>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1C8A369-A4AB-4D6B-99B5-63C465683C53}"/>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5" name="Title Placeholder 1">
            <a:extLst>
              <a:ext uri="{FF2B5EF4-FFF2-40B4-BE49-F238E27FC236}">
                <a16:creationId xmlns:a16="http://schemas.microsoft.com/office/drawing/2014/main" id="{12A40358-D3B7-4C8B-97A0-027895494F68}"/>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2">
            <a:extLst>
              <a:ext uri="{FF2B5EF4-FFF2-40B4-BE49-F238E27FC236}">
                <a16:creationId xmlns:a16="http://schemas.microsoft.com/office/drawing/2014/main" id="{BC499F7E-9C46-464A-BCF5-A6A8378EC97A}"/>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44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Dark with Logo">
    <p:bg>
      <p:bgPr>
        <a:solidFill>
          <a:srgbClr val="00214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7487E5-DCE5-9D7C-489F-C9C30DB39BA6}"/>
              </a:ext>
            </a:extLst>
          </p:cNvPr>
          <p:cNvPicPr>
            <a:picLocks noChangeAspect="1"/>
          </p:cNvPicPr>
          <p:nvPr userDrawn="1"/>
        </p:nvPicPr>
        <p:blipFill>
          <a:blip r:embed="rId2">
            <a:alphaModFix amt="20000"/>
          </a:blip>
          <a:stretch>
            <a:fillRect/>
          </a:stretch>
        </p:blipFill>
        <p:spPr>
          <a:xfrm>
            <a:off x="133963" y="1091475"/>
            <a:ext cx="4115387" cy="5943599"/>
          </a:xfrm>
          <a:prstGeom prst="rect">
            <a:avLst/>
          </a:prstGeom>
        </p:spPr>
      </p:pic>
      <p:sp>
        <p:nvSpPr>
          <p:cNvPr id="5" name="Title 1">
            <a:extLst>
              <a:ext uri="{FF2B5EF4-FFF2-40B4-BE49-F238E27FC236}">
                <a16:creationId xmlns:a16="http://schemas.microsoft.com/office/drawing/2014/main" id="{757708B4-BDF6-7999-223B-1BCB836ADE6F}"/>
              </a:ext>
            </a:extLst>
          </p:cNvPr>
          <p:cNvSpPr>
            <a:spLocks noGrp="1"/>
          </p:cNvSpPr>
          <p:nvPr>
            <p:ph type="ctrTitle"/>
          </p:nvPr>
        </p:nvSpPr>
        <p:spPr>
          <a:xfrm>
            <a:off x="4483172" y="1798319"/>
            <a:ext cx="6918960" cy="2046923"/>
          </a:xfrm>
        </p:spPr>
        <p:txBody>
          <a:bodyPr anchor="ctr">
            <a:normAutofit/>
          </a:bodyPr>
          <a:lstStyle>
            <a:lvl1pPr algn="ctr">
              <a:defRPr sz="4000">
                <a:solidFill>
                  <a:schemeClr val="bg1"/>
                </a:solidFill>
              </a:defRPr>
            </a:lvl1pPr>
          </a:lstStyle>
          <a:p>
            <a:r>
              <a:rPr lang="en-US" dirty="0"/>
              <a:t>Click to edit Master title style</a:t>
            </a:r>
            <a:endParaRPr lang="en-GB" dirty="0"/>
          </a:p>
        </p:txBody>
      </p:sp>
      <p:sp>
        <p:nvSpPr>
          <p:cNvPr id="6" name="Subtitle 2">
            <a:extLst>
              <a:ext uri="{FF2B5EF4-FFF2-40B4-BE49-F238E27FC236}">
                <a16:creationId xmlns:a16="http://schemas.microsoft.com/office/drawing/2014/main" id="{7820EB65-120B-8B1D-5FB7-5E65EDD154CD}"/>
              </a:ext>
            </a:extLst>
          </p:cNvPr>
          <p:cNvSpPr>
            <a:spLocks noGrp="1"/>
          </p:cNvSpPr>
          <p:nvPr>
            <p:ph type="subTitle" idx="1"/>
          </p:nvPr>
        </p:nvSpPr>
        <p:spPr>
          <a:xfrm>
            <a:off x="4483172" y="4269020"/>
            <a:ext cx="6918960" cy="6448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6471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Dark with Leaves">
    <p:bg>
      <p:bgPr>
        <a:solidFill>
          <a:srgbClr val="00214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7487E5-DCE5-9D7C-489F-C9C30DB39BA6}"/>
              </a:ext>
            </a:extLst>
          </p:cNvPr>
          <p:cNvPicPr>
            <a:picLocks noChangeAspect="1"/>
          </p:cNvPicPr>
          <p:nvPr userDrawn="1"/>
        </p:nvPicPr>
        <p:blipFill>
          <a:blip r:embed="rId2">
            <a:alphaModFix amt="20000"/>
          </a:blip>
          <a:stretch>
            <a:fillRect/>
          </a:stretch>
        </p:blipFill>
        <p:spPr>
          <a:xfrm>
            <a:off x="133963" y="1091475"/>
            <a:ext cx="4115387" cy="5943599"/>
          </a:xfrm>
          <a:prstGeom prst="rect">
            <a:avLst/>
          </a:prstGeom>
        </p:spPr>
      </p:pic>
      <p:sp>
        <p:nvSpPr>
          <p:cNvPr id="5" name="Title 1">
            <a:extLst>
              <a:ext uri="{FF2B5EF4-FFF2-40B4-BE49-F238E27FC236}">
                <a16:creationId xmlns:a16="http://schemas.microsoft.com/office/drawing/2014/main" id="{757708B4-BDF6-7999-223B-1BCB836ADE6F}"/>
              </a:ext>
            </a:extLst>
          </p:cNvPr>
          <p:cNvSpPr>
            <a:spLocks noGrp="1"/>
          </p:cNvSpPr>
          <p:nvPr>
            <p:ph type="ctrTitle"/>
          </p:nvPr>
        </p:nvSpPr>
        <p:spPr>
          <a:xfrm>
            <a:off x="4483172" y="1798319"/>
            <a:ext cx="6918960" cy="2046923"/>
          </a:xfrm>
        </p:spPr>
        <p:txBody>
          <a:bodyPr anchor="ctr">
            <a:normAutofit/>
          </a:bodyPr>
          <a:lstStyle>
            <a:lvl1pPr algn="ctr">
              <a:defRPr sz="4000">
                <a:solidFill>
                  <a:schemeClr val="bg1"/>
                </a:solidFill>
              </a:defRPr>
            </a:lvl1pPr>
          </a:lstStyle>
          <a:p>
            <a:r>
              <a:rPr lang="en-US"/>
              <a:t>Click to edit Master title style</a:t>
            </a:r>
            <a:endParaRPr lang="en-GB" dirty="0"/>
          </a:p>
        </p:txBody>
      </p:sp>
      <p:sp>
        <p:nvSpPr>
          <p:cNvPr id="6" name="Subtitle 2">
            <a:extLst>
              <a:ext uri="{FF2B5EF4-FFF2-40B4-BE49-F238E27FC236}">
                <a16:creationId xmlns:a16="http://schemas.microsoft.com/office/drawing/2014/main" id="{7820EB65-120B-8B1D-5FB7-5E65EDD154CD}"/>
              </a:ext>
            </a:extLst>
          </p:cNvPr>
          <p:cNvSpPr>
            <a:spLocks noGrp="1"/>
          </p:cNvSpPr>
          <p:nvPr>
            <p:ph type="subTitle" idx="1"/>
          </p:nvPr>
        </p:nvSpPr>
        <p:spPr>
          <a:xfrm>
            <a:off x="4483172" y="4269020"/>
            <a:ext cx="6918960" cy="6448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Freeform: Shape 12">
            <a:extLst>
              <a:ext uri="{FF2B5EF4-FFF2-40B4-BE49-F238E27FC236}">
                <a16:creationId xmlns:a16="http://schemas.microsoft.com/office/drawing/2014/main" id="{607225DA-9BC0-AC1E-B888-C2E2BDCF2F03}"/>
              </a:ext>
            </a:extLst>
          </p:cNvPr>
          <p:cNvSpPr/>
          <p:nvPr userDrawn="1"/>
        </p:nvSpPr>
        <p:spPr>
          <a:xfrm>
            <a:off x="3109144" y="4947921"/>
            <a:ext cx="577486" cy="161700"/>
          </a:xfrm>
          <a:custGeom>
            <a:avLst/>
            <a:gdLst>
              <a:gd name="connsiteX0" fmla="*/ -513 w 577486"/>
              <a:gd name="connsiteY0" fmla="*/ 114325 h 161700"/>
              <a:gd name="connsiteX1" fmla="*/ 298417 w 577486"/>
              <a:gd name="connsiteY1" fmla="*/ -156 h 161700"/>
              <a:gd name="connsiteX2" fmla="*/ 576973 w 577486"/>
              <a:gd name="connsiteY2" fmla="*/ 160824 h 161700"/>
              <a:gd name="connsiteX3" fmla="*/ -513 w 577486"/>
              <a:gd name="connsiteY3" fmla="*/ 114325 h 161700"/>
            </a:gdLst>
            <a:ahLst/>
            <a:cxnLst>
              <a:cxn ang="0">
                <a:pos x="connsiteX0" y="connsiteY0"/>
              </a:cxn>
              <a:cxn ang="0">
                <a:pos x="connsiteX1" y="connsiteY1"/>
              </a:cxn>
              <a:cxn ang="0">
                <a:pos x="connsiteX2" y="connsiteY2"/>
              </a:cxn>
              <a:cxn ang="0">
                <a:pos x="connsiteX3" y="connsiteY3"/>
              </a:cxn>
            </a:cxnLst>
            <a:rect l="l" t="t" r="r" b="b"/>
            <a:pathLst>
              <a:path w="577486" h="161700">
                <a:moveTo>
                  <a:pt x="-513" y="114325"/>
                </a:moveTo>
                <a:cubicBezTo>
                  <a:pt x="60631" y="39205"/>
                  <a:pt x="172733" y="-7294"/>
                  <a:pt x="298417" y="-156"/>
                </a:cubicBezTo>
                <a:cubicBezTo>
                  <a:pt x="424102" y="10584"/>
                  <a:pt x="526016" y="74964"/>
                  <a:pt x="576973" y="160824"/>
                </a:cubicBezTo>
                <a:lnTo>
                  <a:pt x="-513" y="114325"/>
                </a:lnTo>
                <a:close/>
              </a:path>
            </a:pathLst>
          </a:custGeom>
          <a:solidFill>
            <a:srgbClr val="FFFFFF">
              <a:alpha val="36000"/>
            </a:srgbClr>
          </a:solidFill>
          <a:ln w="23037"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10937AA-8675-4966-DA38-5878002895A4}"/>
              </a:ext>
            </a:extLst>
          </p:cNvPr>
          <p:cNvSpPr/>
          <p:nvPr userDrawn="1"/>
        </p:nvSpPr>
        <p:spPr>
          <a:xfrm>
            <a:off x="3109144" y="5063422"/>
            <a:ext cx="577486" cy="161693"/>
          </a:xfrm>
          <a:custGeom>
            <a:avLst/>
            <a:gdLst>
              <a:gd name="connsiteX0" fmla="*/ -513 w 577486"/>
              <a:gd name="connsiteY0" fmla="*/ -876 h 161693"/>
              <a:gd name="connsiteX1" fmla="*/ -513 w 577486"/>
              <a:gd name="connsiteY1" fmla="*/ -876 h 161693"/>
              <a:gd name="connsiteX2" fmla="*/ 576973 w 577486"/>
              <a:gd name="connsiteY2" fmla="*/ 41835 h 161693"/>
              <a:gd name="connsiteX3" fmla="*/ 576973 w 577486"/>
              <a:gd name="connsiteY3" fmla="*/ 45392 h 161693"/>
              <a:gd name="connsiteX4" fmla="*/ 278044 w 577486"/>
              <a:gd name="connsiteY4" fmla="*/ 159296 h 161693"/>
              <a:gd name="connsiteX5" fmla="*/ -513 w 577486"/>
              <a:gd name="connsiteY5" fmla="*/ -876 h 16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86" h="161693">
                <a:moveTo>
                  <a:pt x="-513" y="-876"/>
                </a:moveTo>
                <a:cubicBezTo>
                  <a:pt x="-513" y="-876"/>
                  <a:pt x="-513" y="-876"/>
                  <a:pt x="-513" y="-876"/>
                </a:cubicBezTo>
                <a:lnTo>
                  <a:pt x="576973" y="41835"/>
                </a:lnTo>
                <a:cubicBezTo>
                  <a:pt x="576973" y="41835"/>
                  <a:pt x="576973" y="45392"/>
                  <a:pt x="576973" y="45392"/>
                </a:cubicBezTo>
                <a:cubicBezTo>
                  <a:pt x="515830" y="123699"/>
                  <a:pt x="403728" y="169968"/>
                  <a:pt x="278044" y="159296"/>
                </a:cubicBezTo>
                <a:cubicBezTo>
                  <a:pt x="152359" y="152180"/>
                  <a:pt x="47049" y="88103"/>
                  <a:pt x="-513" y="-876"/>
                </a:cubicBezTo>
                <a:close/>
              </a:path>
            </a:pathLst>
          </a:custGeom>
          <a:solidFill>
            <a:srgbClr val="FFFFFF">
              <a:alpha val="36000"/>
            </a:srgbClr>
          </a:solidFill>
          <a:ln w="2303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32B4945-DB44-352B-93E2-52AD6DB72D10}"/>
              </a:ext>
            </a:extLst>
          </p:cNvPr>
          <p:cNvSpPr/>
          <p:nvPr userDrawn="1"/>
        </p:nvSpPr>
        <p:spPr>
          <a:xfrm>
            <a:off x="4890885" y="5563893"/>
            <a:ext cx="485091" cy="392685"/>
          </a:xfrm>
          <a:custGeom>
            <a:avLst/>
            <a:gdLst>
              <a:gd name="connsiteX0" fmla="*/ -372 w 485091"/>
              <a:gd name="connsiteY0" fmla="*/ 391810 h 392685"/>
              <a:gd name="connsiteX1" fmla="*/ 157905 w 485091"/>
              <a:gd name="connsiteY1" fmla="*/ 90247 h 392685"/>
              <a:gd name="connsiteX2" fmla="*/ 484578 w 485091"/>
              <a:gd name="connsiteY2" fmla="*/ 11432 h 392685"/>
              <a:gd name="connsiteX3" fmla="*/ -372 w 485091"/>
              <a:gd name="connsiteY3" fmla="*/ 391810 h 392685"/>
            </a:gdLst>
            <a:ahLst/>
            <a:cxnLst>
              <a:cxn ang="0">
                <a:pos x="connsiteX0" y="connsiteY0"/>
              </a:cxn>
              <a:cxn ang="0">
                <a:pos x="connsiteX1" y="connsiteY1"/>
              </a:cxn>
              <a:cxn ang="0">
                <a:pos x="connsiteX2" y="connsiteY2"/>
              </a:cxn>
              <a:cxn ang="0">
                <a:pos x="connsiteX3" y="connsiteY3"/>
              </a:cxn>
            </a:cxnLst>
            <a:rect l="l" t="t" r="r" b="b"/>
            <a:pathLst>
              <a:path w="485091" h="392685">
                <a:moveTo>
                  <a:pt x="-372" y="391810"/>
                </a:moveTo>
                <a:cubicBezTo>
                  <a:pt x="-3744" y="288995"/>
                  <a:pt x="53519" y="172481"/>
                  <a:pt x="157905" y="90247"/>
                </a:cubicBezTo>
                <a:cubicBezTo>
                  <a:pt x="262315" y="8013"/>
                  <a:pt x="390287" y="-19407"/>
                  <a:pt x="484578" y="11432"/>
                </a:cubicBezTo>
                <a:lnTo>
                  <a:pt x="-372" y="391810"/>
                </a:lnTo>
                <a:close/>
              </a:path>
            </a:pathLst>
          </a:custGeom>
          <a:solidFill>
            <a:srgbClr val="FFFFFF">
              <a:alpha val="36000"/>
            </a:srgbClr>
          </a:solidFill>
          <a:ln w="2303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29F380B-7F42-AE8E-080A-4C0611B554D4}"/>
              </a:ext>
            </a:extLst>
          </p:cNvPr>
          <p:cNvSpPr/>
          <p:nvPr userDrawn="1"/>
        </p:nvSpPr>
        <p:spPr>
          <a:xfrm>
            <a:off x="4890888" y="5586988"/>
            <a:ext cx="485083" cy="392691"/>
          </a:xfrm>
          <a:custGeom>
            <a:avLst/>
            <a:gdLst>
              <a:gd name="connsiteX0" fmla="*/ -513 w 485083"/>
              <a:gd name="connsiteY0" fmla="*/ 379618 h 392691"/>
              <a:gd name="connsiteX1" fmla="*/ -513 w 485083"/>
              <a:gd name="connsiteY1" fmla="*/ 379618 h 392691"/>
              <a:gd name="connsiteX2" fmla="*/ 480765 w 485083"/>
              <a:gd name="connsiteY2" fmla="*/ -876 h 392691"/>
              <a:gd name="connsiteX3" fmla="*/ 484068 w 485083"/>
              <a:gd name="connsiteY3" fmla="*/ -876 h 392691"/>
              <a:gd name="connsiteX4" fmla="*/ 328076 w 485083"/>
              <a:gd name="connsiteY4" fmla="*/ 301473 h 392691"/>
              <a:gd name="connsiteX5" fmla="*/ -513 w 485083"/>
              <a:gd name="connsiteY5" fmla="*/ 379618 h 3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3" h="392691">
                <a:moveTo>
                  <a:pt x="-513" y="379618"/>
                </a:moveTo>
                <a:cubicBezTo>
                  <a:pt x="-513" y="376223"/>
                  <a:pt x="-513" y="376223"/>
                  <a:pt x="-513" y="379618"/>
                </a:cubicBezTo>
                <a:lnTo>
                  <a:pt x="480765" y="-876"/>
                </a:lnTo>
                <a:cubicBezTo>
                  <a:pt x="480765" y="-876"/>
                  <a:pt x="484068" y="-876"/>
                  <a:pt x="484068" y="-876"/>
                </a:cubicBezTo>
                <a:cubicBezTo>
                  <a:pt x="490720" y="101039"/>
                  <a:pt x="430962" y="219955"/>
                  <a:pt x="328076" y="301473"/>
                </a:cubicBezTo>
                <a:cubicBezTo>
                  <a:pt x="225192" y="383014"/>
                  <a:pt x="95742" y="410178"/>
                  <a:pt x="-513" y="379618"/>
                </a:cubicBezTo>
                <a:close/>
              </a:path>
            </a:pathLst>
          </a:custGeom>
          <a:solidFill>
            <a:srgbClr val="FFFFFF">
              <a:alpha val="36000"/>
            </a:srgbClr>
          </a:solidFill>
          <a:ln w="2303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E4CD437-EBE1-8E04-E3C7-D18C23AD8177}"/>
              </a:ext>
            </a:extLst>
          </p:cNvPr>
          <p:cNvSpPr/>
          <p:nvPr userDrawn="1"/>
        </p:nvSpPr>
        <p:spPr>
          <a:xfrm>
            <a:off x="8535196" y="675010"/>
            <a:ext cx="300301" cy="300292"/>
          </a:xfrm>
          <a:custGeom>
            <a:avLst/>
            <a:gdLst>
              <a:gd name="connsiteX0" fmla="*/ -513 w 300301"/>
              <a:gd name="connsiteY0" fmla="*/ 1249 h 300292"/>
              <a:gd name="connsiteX1" fmla="*/ 216945 w 300301"/>
              <a:gd name="connsiteY1" fmla="*/ 84453 h 300292"/>
              <a:gd name="connsiteX2" fmla="*/ 297631 w 300301"/>
              <a:gd name="connsiteY2" fmla="*/ 299417 h 300292"/>
              <a:gd name="connsiteX3" fmla="*/ -513 w 300301"/>
              <a:gd name="connsiteY3" fmla="*/ 1249 h 300292"/>
            </a:gdLst>
            <a:ahLst/>
            <a:cxnLst>
              <a:cxn ang="0">
                <a:pos x="connsiteX0" y="connsiteY0"/>
              </a:cxn>
              <a:cxn ang="0">
                <a:pos x="connsiteX1" y="connsiteY1"/>
              </a:cxn>
              <a:cxn ang="0">
                <a:pos x="connsiteX2" y="connsiteY2"/>
              </a:cxn>
              <a:cxn ang="0">
                <a:pos x="connsiteX3" y="connsiteY3"/>
              </a:cxn>
            </a:cxnLst>
            <a:rect l="l" t="t" r="r" b="b"/>
            <a:pathLst>
              <a:path w="300301" h="300292">
                <a:moveTo>
                  <a:pt x="-513" y="1249"/>
                </a:moveTo>
                <a:cubicBezTo>
                  <a:pt x="69640" y="-9145"/>
                  <a:pt x="150303" y="18597"/>
                  <a:pt x="216945" y="84453"/>
                </a:cubicBezTo>
                <a:cubicBezTo>
                  <a:pt x="280075" y="150333"/>
                  <a:pt x="308142" y="233537"/>
                  <a:pt x="297631" y="299417"/>
                </a:cubicBezTo>
                <a:lnTo>
                  <a:pt x="-513" y="1249"/>
                </a:lnTo>
                <a:close/>
              </a:path>
            </a:pathLst>
          </a:custGeom>
          <a:solidFill>
            <a:srgbClr val="FFFFFF">
              <a:alpha val="36000"/>
            </a:srgbClr>
          </a:solidFill>
          <a:ln w="2303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8743CB3-E033-DC96-2F6D-1F87FD071A00}"/>
              </a:ext>
            </a:extLst>
          </p:cNvPr>
          <p:cNvSpPr/>
          <p:nvPr userDrawn="1"/>
        </p:nvSpPr>
        <p:spPr>
          <a:xfrm>
            <a:off x="8535195" y="675010"/>
            <a:ext cx="300294" cy="300293"/>
          </a:xfrm>
          <a:custGeom>
            <a:avLst/>
            <a:gdLst>
              <a:gd name="connsiteX0" fmla="*/ 2999 w 300294"/>
              <a:gd name="connsiteY0" fmla="*/ -876 h 300293"/>
              <a:gd name="connsiteX1" fmla="*/ 2999 w 300294"/>
              <a:gd name="connsiteY1" fmla="*/ -876 h 300293"/>
              <a:gd name="connsiteX2" fmla="*/ 299781 w 300294"/>
              <a:gd name="connsiteY2" fmla="*/ 293896 h 300293"/>
              <a:gd name="connsiteX3" fmla="*/ 299781 w 300294"/>
              <a:gd name="connsiteY3" fmla="*/ 297315 h 300293"/>
              <a:gd name="connsiteX4" fmla="*/ 83293 w 300294"/>
              <a:gd name="connsiteY4" fmla="*/ 215058 h 300293"/>
              <a:gd name="connsiteX5" fmla="*/ 2999 w 300294"/>
              <a:gd name="connsiteY5" fmla="*/ -876 h 30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4" h="300293">
                <a:moveTo>
                  <a:pt x="2999" y="-876"/>
                </a:moveTo>
                <a:cubicBezTo>
                  <a:pt x="2999" y="-876"/>
                  <a:pt x="2999" y="-876"/>
                  <a:pt x="2999" y="-876"/>
                </a:cubicBezTo>
                <a:lnTo>
                  <a:pt x="299781" y="293896"/>
                </a:lnTo>
                <a:cubicBezTo>
                  <a:pt x="299781" y="293896"/>
                  <a:pt x="299781" y="293896"/>
                  <a:pt x="299781" y="297315"/>
                </a:cubicBezTo>
                <a:cubicBezTo>
                  <a:pt x="229951" y="307594"/>
                  <a:pt x="146147" y="280175"/>
                  <a:pt x="83293" y="215058"/>
                </a:cubicBezTo>
                <a:cubicBezTo>
                  <a:pt x="16951" y="149940"/>
                  <a:pt x="-10976" y="67684"/>
                  <a:pt x="2999" y="-876"/>
                </a:cubicBezTo>
                <a:close/>
              </a:path>
            </a:pathLst>
          </a:custGeom>
          <a:solidFill>
            <a:srgbClr val="FFFFFF">
              <a:alpha val="36000"/>
            </a:srgbClr>
          </a:solidFill>
          <a:ln w="23037"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1D601A9-197E-DB9C-5E02-F502A681DB36}"/>
              </a:ext>
            </a:extLst>
          </p:cNvPr>
          <p:cNvSpPr/>
          <p:nvPr userDrawn="1"/>
        </p:nvSpPr>
        <p:spPr>
          <a:xfrm>
            <a:off x="4431739" y="1347355"/>
            <a:ext cx="415790" cy="207901"/>
          </a:xfrm>
          <a:custGeom>
            <a:avLst/>
            <a:gdLst>
              <a:gd name="connsiteX0" fmla="*/ -513 w 415790"/>
              <a:gd name="connsiteY0" fmla="*/ 25071 h 207901"/>
              <a:gd name="connsiteX1" fmla="*/ 250324 w 415790"/>
              <a:gd name="connsiteY1" fmla="*/ 28259 h 207901"/>
              <a:gd name="connsiteX2" fmla="*/ 415277 w 415790"/>
              <a:gd name="connsiteY2" fmla="*/ 207026 h 207901"/>
              <a:gd name="connsiteX3" fmla="*/ -513 w 415790"/>
              <a:gd name="connsiteY3" fmla="*/ 25071 h 207901"/>
            </a:gdLst>
            <a:ahLst/>
            <a:cxnLst>
              <a:cxn ang="0">
                <a:pos x="connsiteX0" y="connsiteY0"/>
              </a:cxn>
              <a:cxn ang="0">
                <a:pos x="connsiteX1" y="connsiteY1"/>
              </a:cxn>
              <a:cxn ang="0">
                <a:pos x="connsiteX2" y="connsiteY2"/>
              </a:cxn>
              <a:cxn ang="0">
                <a:pos x="connsiteX3" y="connsiteY3"/>
              </a:cxn>
            </a:cxnLst>
            <a:rect l="l" t="t" r="r" b="b"/>
            <a:pathLst>
              <a:path w="415790" h="207901">
                <a:moveTo>
                  <a:pt x="-513" y="25071"/>
                </a:moveTo>
                <a:cubicBezTo>
                  <a:pt x="64790" y="-10039"/>
                  <a:pt x="160999" y="-10039"/>
                  <a:pt x="250324" y="28259"/>
                </a:cubicBezTo>
                <a:cubicBezTo>
                  <a:pt x="339672" y="66581"/>
                  <a:pt x="401534" y="136804"/>
                  <a:pt x="415277" y="207026"/>
                </a:cubicBezTo>
                <a:lnTo>
                  <a:pt x="-513" y="25071"/>
                </a:lnTo>
                <a:close/>
              </a:path>
            </a:pathLst>
          </a:custGeom>
          <a:solidFill>
            <a:srgbClr val="FFFFFF">
              <a:alpha val="36000"/>
            </a:srgbClr>
          </a:solidFill>
          <a:ln w="2303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2049AAE-73D0-DB23-6157-A329183873EE}"/>
              </a:ext>
            </a:extLst>
          </p:cNvPr>
          <p:cNvSpPr/>
          <p:nvPr userDrawn="1"/>
        </p:nvSpPr>
        <p:spPr>
          <a:xfrm>
            <a:off x="4431739" y="1370461"/>
            <a:ext cx="415790" cy="230994"/>
          </a:xfrm>
          <a:custGeom>
            <a:avLst/>
            <a:gdLst>
              <a:gd name="connsiteX0" fmla="*/ -513 w 415790"/>
              <a:gd name="connsiteY0" fmla="*/ -876 h 230994"/>
              <a:gd name="connsiteX1" fmla="*/ -513 w 415790"/>
              <a:gd name="connsiteY1" fmla="*/ -876 h 230994"/>
              <a:gd name="connsiteX2" fmla="*/ 415277 w 415790"/>
              <a:gd name="connsiteY2" fmla="*/ 197133 h 230994"/>
              <a:gd name="connsiteX3" fmla="*/ 415277 w 415790"/>
              <a:gd name="connsiteY3" fmla="*/ 200597 h 230994"/>
              <a:gd name="connsiteX4" fmla="*/ 163077 w 415790"/>
              <a:gd name="connsiteY4" fmla="*/ 197133 h 230994"/>
              <a:gd name="connsiteX5" fmla="*/ -513 w 415790"/>
              <a:gd name="connsiteY5" fmla="*/ -876 h 2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790" h="230994">
                <a:moveTo>
                  <a:pt x="-513" y="-876"/>
                </a:moveTo>
                <a:cubicBezTo>
                  <a:pt x="-513" y="-876"/>
                  <a:pt x="-513" y="-876"/>
                  <a:pt x="-513" y="-876"/>
                </a:cubicBezTo>
                <a:lnTo>
                  <a:pt x="415277" y="197133"/>
                </a:lnTo>
                <a:cubicBezTo>
                  <a:pt x="415277" y="197133"/>
                  <a:pt x="415277" y="197133"/>
                  <a:pt x="415277" y="200597"/>
                </a:cubicBezTo>
                <a:cubicBezTo>
                  <a:pt x="350530" y="238803"/>
                  <a:pt x="255105" y="242269"/>
                  <a:pt x="163077" y="197133"/>
                </a:cubicBezTo>
                <a:cubicBezTo>
                  <a:pt x="71050" y="151973"/>
                  <a:pt x="13116" y="75537"/>
                  <a:pt x="-513" y="-876"/>
                </a:cubicBezTo>
                <a:close/>
              </a:path>
            </a:pathLst>
          </a:custGeom>
          <a:solidFill>
            <a:srgbClr val="FFFFFF">
              <a:alpha val="36000"/>
            </a:srgbClr>
          </a:solidFill>
          <a:ln w="23037"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2DF7DDD1-97A3-FACF-4023-1B7AA3EFF5A5}"/>
              </a:ext>
            </a:extLst>
          </p:cNvPr>
          <p:cNvSpPr/>
          <p:nvPr userDrawn="1"/>
        </p:nvSpPr>
        <p:spPr>
          <a:xfrm>
            <a:off x="3818773" y="6152916"/>
            <a:ext cx="485088" cy="92397"/>
          </a:xfrm>
          <a:custGeom>
            <a:avLst/>
            <a:gdLst>
              <a:gd name="connsiteX0" fmla="*/ 484576 w 485088"/>
              <a:gd name="connsiteY0" fmla="*/ 2104 h 92397"/>
              <a:gd name="connsiteX1" fmla="*/ 242031 w 485088"/>
              <a:gd name="connsiteY1" fmla="*/ 91522 h 92397"/>
              <a:gd name="connsiteX2" fmla="*/ -513 w 485088"/>
              <a:gd name="connsiteY2" fmla="*/ -876 h 92397"/>
              <a:gd name="connsiteX3" fmla="*/ 484576 w 485088"/>
              <a:gd name="connsiteY3" fmla="*/ 2104 h 92397"/>
            </a:gdLst>
            <a:ahLst/>
            <a:cxnLst>
              <a:cxn ang="0">
                <a:pos x="connsiteX0" y="connsiteY0"/>
              </a:cxn>
              <a:cxn ang="0">
                <a:pos x="connsiteX1" y="connsiteY1"/>
              </a:cxn>
              <a:cxn ang="0">
                <a:pos x="connsiteX2" y="connsiteY2"/>
              </a:cxn>
              <a:cxn ang="0">
                <a:pos x="connsiteX3" y="connsiteY3"/>
              </a:cxn>
            </a:cxnLst>
            <a:rect l="l" t="t" r="r" b="b"/>
            <a:pathLst>
              <a:path w="485088" h="92397">
                <a:moveTo>
                  <a:pt x="484576" y="2104"/>
                </a:moveTo>
                <a:cubicBezTo>
                  <a:pt x="437522" y="55764"/>
                  <a:pt x="347018" y="91522"/>
                  <a:pt x="242031" y="91522"/>
                </a:cubicBezTo>
                <a:cubicBezTo>
                  <a:pt x="137045" y="91522"/>
                  <a:pt x="46540" y="52784"/>
                  <a:pt x="-513" y="-876"/>
                </a:cubicBezTo>
                <a:lnTo>
                  <a:pt x="484576" y="2104"/>
                </a:lnTo>
                <a:close/>
              </a:path>
            </a:pathLst>
          </a:custGeom>
          <a:solidFill>
            <a:srgbClr val="FFFFFF">
              <a:alpha val="36000"/>
            </a:srgbClr>
          </a:solidFill>
          <a:ln w="2303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7C13714-5CBA-0034-71F1-997B39E79A2C}"/>
              </a:ext>
            </a:extLst>
          </p:cNvPr>
          <p:cNvSpPr/>
          <p:nvPr userDrawn="1"/>
        </p:nvSpPr>
        <p:spPr>
          <a:xfrm>
            <a:off x="3818773" y="6037419"/>
            <a:ext cx="485088" cy="115497"/>
          </a:xfrm>
          <a:custGeom>
            <a:avLst/>
            <a:gdLst>
              <a:gd name="connsiteX0" fmla="*/ 484576 w 485088"/>
              <a:gd name="connsiteY0" fmla="*/ 114621 h 115497"/>
              <a:gd name="connsiteX1" fmla="*/ 484576 w 485088"/>
              <a:gd name="connsiteY1" fmla="*/ 114621 h 115497"/>
              <a:gd name="connsiteX2" fmla="*/ -513 w 485088"/>
              <a:gd name="connsiteY2" fmla="*/ 114621 h 115497"/>
              <a:gd name="connsiteX3" fmla="*/ -513 w 485088"/>
              <a:gd name="connsiteY3" fmla="*/ 110902 h 115497"/>
              <a:gd name="connsiteX4" fmla="*/ 245658 w 485088"/>
              <a:gd name="connsiteY4" fmla="*/ -876 h 115497"/>
              <a:gd name="connsiteX5" fmla="*/ 484576 w 485088"/>
              <a:gd name="connsiteY5" fmla="*/ 114621 h 11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8" h="115497">
                <a:moveTo>
                  <a:pt x="484576" y="114621"/>
                </a:moveTo>
                <a:cubicBezTo>
                  <a:pt x="484576" y="114621"/>
                  <a:pt x="484576" y="114621"/>
                  <a:pt x="484576" y="114621"/>
                </a:cubicBezTo>
                <a:lnTo>
                  <a:pt x="-513" y="114621"/>
                </a:lnTo>
                <a:cubicBezTo>
                  <a:pt x="-513" y="114621"/>
                  <a:pt x="-513" y="114621"/>
                  <a:pt x="-513" y="110902"/>
                </a:cubicBezTo>
                <a:cubicBezTo>
                  <a:pt x="46540" y="43844"/>
                  <a:pt x="137045" y="-876"/>
                  <a:pt x="245658" y="-876"/>
                </a:cubicBezTo>
                <a:cubicBezTo>
                  <a:pt x="350622" y="-876"/>
                  <a:pt x="441126" y="43844"/>
                  <a:pt x="484576" y="114621"/>
                </a:cubicBezTo>
                <a:close/>
              </a:path>
            </a:pathLst>
          </a:custGeom>
          <a:solidFill>
            <a:srgbClr val="FFFFFF">
              <a:alpha val="36000"/>
            </a:srgbClr>
          </a:solidFill>
          <a:ln w="2303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5A1A5CA-96B3-83A1-C7A3-BB3FBF0351F9}"/>
              </a:ext>
            </a:extLst>
          </p:cNvPr>
          <p:cNvSpPr/>
          <p:nvPr userDrawn="1"/>
        </p:nvSpPr>
        <p:spPr>
          <a:xfrm>
            <a:off x="7381496" y="5760226"/>
            <a:ext cx="230991" cy="392690"/>
          </a:xfrm>
          <a:custGeom>
            <a:avLst/>
            <a:gdLst>
              <a:gd name="connsiteX0" fmla="*/ 230478 w 230991"/>
              <a:gd name="connsiteY0" fmla="*/ 391815 h 392690"/>
              <a:gd name="connsiteX1" fmla="*/ 38106 w 230991"/>
              <a:gd name="connsiteY1" fmla="*/ 242062 h 392690"/>
              <a:gd name="connsiteX2" fmla="*/ 21520 w 230991"/>
              <a:gd name="connsiteY2" fmla="*/ -876 h 392690"/>
              <a:gd name="connsiteX3" fmla="*/ 230478 w 230991"/>
              <a:gd name="connsiteY3" fmla="*/ 391815 h 392690"/>
            </a:gdLst>
            <a:ahLst/>
            <a:cxnLst>
              <a:cxn ang="0">
                <a:pos x="connsiteX0" y="connsiteY0"/>
              </a:cxn>
              <a:cxn ang="0">
                <a:pos x="connsiteX1" y="connsiteY1"/>
              </a:cxn>
              <a:cxn ang="0">
                <a:pos x="connsiteX2" y="connsiteY2"/>
              </a:cxn>
              <a:cxn ang="0">
                <a:pos x="connsiteX3" y="connsiteY3"/>
              </a:cxn>
            </a:cxnLst>
            <a:rect l="l" t="t" r="r" b="b"/>
            <a:pathLst>
              <a:path w="230991" h="392690">
                <a:moveTo>
                  <a:pt x="230478" y="391815"/>
                </a:moveTo>
                <a:cubicBezTo>
                  <a:pt x="157507" y="381836"/>
                  <a:pt x="84536" y="328592"/>
                  <a:pt x="38106" y="242062"/>
                </a:cubicBezTo>
                <a:cubicBezTo>
                  <a:pt x="-8347" y="155530"/>
                  <a:pt x="-11650" y="62347"/>
                  <a:pt x="21520" y="-876"/>
                </a:cubicBezTo>
                <a:lnTo>
                  <a:pt x="230478" y="391815"/>
                </a:lnTo>
                <a:close/>
              </a:path>
            </a:pathLst>
          </a:custGeom>
          <a:solidFill>
            <a:srgbClr val="FFFFFF">
              <a:alpha val="36000"/>
            </a:srgbClr>
          </a:solidFill>
          <a:ln w="23037"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FF30A2C3-BEB8-4409-32DF-F8A352B91E6D}"/>
              </a:ext>
            </a:extLst>
          </p:cNvPr>
          <p:cNvSpPr/>
          <p:nvPr userDrawn="1"/>
        </p:nvSpPr>
        <p:spPr>
          <a:xfrm>
            <a:off x="7404592" y="5760226"/>
            <a:ext cx="254091" cy="392690"/>
          </a:xfrm>
          <a:custGeom>
            <a:avLst/>
            <a:gdLst>
              <a:gd name="connsiteX0" fmla="*/ 229696 w 254091"/>
              <a:gd name="connsiteY0" fmla="*/ 391815 h 392690"/>
              <a:gd name="connsiteX1" fmla="*/ 229696 w 254091"/>
              <a:gd name="connsiteY1" fmla="*/ 391815 h 392690"/>
              <a:gd name="connsiteX2" fmla="*/ -513 w 254091"/>
              <a:gd name="connsiteY2" fmla="*/ 2427 h 392690"/>
              <a:gd name="connsiteX3" fmla="*/ -513 w 254091"/>
              <a:gd name="connsiteY3" fmla="*/ -876 h 392690"/>
              <a:gd name="connsiteX4" fmla="*/ 211702 w 254091"/>
              <a:gd name="connsiteY4" fmla="*/ 147631 h 392690"/>
              <a:gd name="connsiteX5" fmla="*/ 229696 w 254091"/>
              <a:gd name="connsiteY5" fmla="*/ 391815 h 3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1" h="392690">
                <a:moveTo>
                  <a:pt x="229696" y="391815"/>
                </a:moveTo>
                <a:cubicBezTo>
                  <a:pt x="229696" y="391815"/>
                  <a:pt x="226093" y="391815"/>
                  <a:pt x="229696" y="391815"/>
                </a:cubicBezTo>
                <a:lnTo>
                  <a:pt x="-513" y="2427"/>
                </a:lnTo>
                <a:cubicBezTo>
                  <a:pt x="-513" y="2427"/>
                  <a:pt x="-513" y="2427"/>
                  <a:pt x="-513" y="-876"/>
                </a:cubicBezTo>
                <a:cubicBezTo>
                  <a:pt x="78626" y="9034"/>
                  <a:pt x="161345" y="61816"/>
                  <a:pt x="211702" y="147631"/>
                </a:cubicBezTo>
                <a:cubicBezTo>
                  <a:pt x="262059" y="233422"/>
                  <a:pt x="265662" y="329123"/>
                  <a:pt x="229696" y="391815"/>
                </a:cubicBezTo>
                <a:close/>
              </a:path>
            </a:pathLst>
          </a:custGeom>
          <a:solidFill>
            <a:srgbClr val="FFFFFF">
              <a:alpha val="36000"/>
            </a:srgbClr>
          </a:solidFill>
          <a:ln w="23037"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D0E0F454-0235-031E-26E7-45B0A710C363}"/>
              </a:ext>
            </a:extLst>
          </p:cNvPr>
          <p:cNvSpPr/>
          <p:nvPr userDrawn="1"/>
        </p:nvSpPr>
        <p:spPr>
          <a:xfrm>
            <a:off x="6056652" y="5294699"/>
            <a:ext cx="300296" cy="254093"/>
          </a:xfrm>
          <a:custGeom>
            <a:avLst/>
            <a:gdLst>
              <a:gd name="connsiteX0" fmla="*/ 299784 w 300296"/>
              <a:gd name="connsiteY0" fmla="*/ 246496 h 254093"/>
              <a:gd name="connsiteX1" fmla="*/ 96300 w 300296"/>
              <a:gd name="connsiteY1" fmla="*/ 192720 h 254093"/>
              <a:gd name="connsiteX2" fmla="*/ -278 w 300296"/>
              <a:gd name="connsiteY2" fmla="*/ -876 h 254093"/>
              <a:gd name="connsiteX3" fmla="*/ 299784 w 300296"/>
              <a:gd name="connsiteY3" fmla="*/ 246496 h 254093"/>
            </a:gdLst>
            <a:ahLst/>
            <a:cxnLst>
              <a:cxn ang="0">
                <a:pos x="connsiteX0" y="connsiteY0"/>
              </a:cxn>
              <a:cxn ang="0">
                <a:pos x="connsiteX1" y="connsiteY1"/>
              </a:cxn>
              <a:cxn ang="0">
                <a:pos x="connsiteX2" y="connsiteY2"/>
              </a:cxn>
              <a:cxn ang="0">
                <a:pos x="connsiteX3" y="connsiteY3"/>
              </a:cxn>
            </a:cxnLst>
            <a:rect l="l" t="t" r="r" b="b"/>
            <a:pathLst>
              <a:path w="300296" h="254093">
                <a:moveTo>
                  <a:pt x="299784" y="246496"/>
                </a:moveTo>
                <a:cubicBezTo>
                  <a:pt x="241157" y="264421"/>
                  <a:pt x="161834" y="246496"/>
                  <a:pt x="96300" y="192720"/>
                </a:cubicBezTo>
                <a:cubicBezTo>
                  <a:pt x="30767" y="138945"/>
                  <a:pt x="-3720" y="63664"/>
                  <a:pt x="-278" y="-876"/>
                </a:cubicBezTo>
                <a:lnTo>
                  <a:pt x="299784" y="246496"/>
                </a:lnTo>
                <a:close/>
              </a:path>
            </a:pathLst>
          </a:custGeom>
          <a:solidFill>
            <a:srgbClr val="FFFFFF">
              <a:alpha val="36000"/>
            </a:srgbClr>
          </a:solidFill>
          <a:ln w="23037"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007AC1F-544D-C2C1-6508-2111ECFAAD3E}"/>
              </a:ext>
            </a:extLst>
          </p:cNvPr>
          <p:cNvSpPr/>
          <p:nvPr userDrawn="1"/>
        </p:nvSpPr>
        <p:spPr>
          <a:xfrm>
            <a:off x="6056656" y="5294705"/>
            <a:ext cx="300296" cy="230989"/>
          </a:xfrm>
          <a:custGeom>
            <a:avLst/>
            <a:gdLst>
              <a:gd name="connsiteX0" fmla="*/ 299549 w 300296"/>
              <a:gd name="connsiteY0" fmla="*/ 230113 h 230989"/>
              <a:gd name="connsiteX1" fmla="*/ 299549 w 300296"/>
              <a:gd name="connsiteY1" fmla="*/ 230113 h 230989"/>
              <a:gd name="connsiteX2" fmla="*/ -513 w 300296"/>
              <a:gd name="connsiteY2" fmla="*/ 8497 h 230989"/>
              <a:gd name="connsiteX3" fmla="*/ -513 w 300296"/>
              <a:gd name="connsiteY3" fmla="*/ 5240 h 230989"/>
              <a:gd name="connsiteX4" fmla="*/ 202971 w 300296"/>
              <a:gd name="connsiteY4" fmla="*/ 54118 h 230989"/>
              <a:gd name="connsiteX5" fmla="*/ 299549 w 300296"/>
              <a:gd name="connsiteY5" fmla="*/ 230113 h 2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6" h="230989">
                <a:moveTo>
                  <a:pt x="299549" y="230113"/>
                </a:moveTo>
                <a:cubicBezTo>
                  <a:pt x="299549" y="230113"/>
                  <a:pt x="299549" y="230113"/>
                  <a:pt x="299549" y="230113"/>
                </a:cubicBezTo>
                <a:lnTo>
                  <a:pt x="-513" y="8497"/>
                </a:lnTo>
                <a:cubicBezTo>
                  <a:pt x="-513" y="8497"/>
                  <a:pt x="-513" y="8497"/>
                  <a:pt x="-513" y="5240"/>
                </a:cubicBezTo>
                <a:cubicBezTo>
                  <a:pt x="58114" y="-11068"/>
                  <a:pt x="137437" y="5240"/>
                  <a:pt x="202971" y="54118"/>
                </a:cubicBezTo>
                <a:cubicBezTo>
                  <a:pt x="268503" y="99740"/>
                  <a:pt x="302990" y="168183"/>
                  <a:pt x="299549" y="230113"/>
                </a:cubicBezTo>
                <a:close/>
              </a:path>
            </a:pathLst>
          </a:custGeom>
          <a:solidFill>
            <a:srgbClr val="FFFFFF">
              <a:alpha val="36000"/>
            </a:srgbClr>
          </a:solidFill>
          <a:ln w="23037"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944137B4-60CF-818A-14BD-285ED8938E7A}"/>
              </a:ext>
            </a:extLst>
          </p:cNvPr>
          <p:cNvSpPr/>
          <p:nvPr userDrawn="1"/>
        </p:nvSpPr>
        <p:spPr>
          <a:xfrm>
            <a:off x="8488759" y="5598531"/>
            <a:ext cx="346491" cy="184803"/>
          </a:xfrm>
          <a:custGeom>
            <a:avLst/>
            <a:gdLst>
              <a:gd name="connsiteX0" fmla="*/ 345979 w 346491"/>
              <a:gd name="connsiteY0" fmla="*/ 161074 h 184803"/>
              <a:gd name="connsiteX1" fmla="*/ 135982 w 346491"/>
              <a:gd name="connsiteY1" fmla="*/ 157632 h 184803"/>
              <a:gd name="connsiteX2" fmla="*/ -513 w 346491"/>
              <a:gd name="connsiteY2" fmla="*/ -876 h 184803"/>
              <a:gd name="connsiteX3" fmla="*/ 345979 w 346491"/>
              <a:gd name="connsiteY3" fmla="*/ 161074 h 184803"/>
            </a:gdLst>
            <a:ahLst/>
            <a:cxnLst>
              <a:cxn ang="0">
                <a:pos x="connsiteX0" y="connsiteY0"/>
              </a:cxn>
              <a:cxn ang="0">
                <a:pos x="connsiteX1" y="connsiteY1"/>
              </a:cxn>
              <a:cxn ang="0">
                <a:pos x="connsiteX2" y="connsiteY2"/>
              </a:cxn>
              <a:cxn ang="0">
                <a:pos x="connsiteX3" y="connsiteY3"/>
              </a:cxn>
            </a:cxnLst>
            <a:rect l="l" t="t" r="r" b="b"/>
            <a:pathLst>
              <a:path w="346491" h="184803">
                <a:moveTo>
                  <a:pt x="345979" y="161074"/>
                </a:moveTo>
                <a:cubicBezTo>
                  <a:pt x="289986" y="192097"/>
                  <a:pt x="209484" y="192097"/>
                  <a:pt x="135982" y="157632"/>
                </a:cubicBezTo>
                <a:cubicBezTo>
                  <a:pt x="62479" y="123168"/>
                  <a:pt x="9998" y="61146"/>
                  <a:pt x="-513" y="-876"/>
                </a:cubicBezTo>
                <a:lnTo>
                  <a:pt x="345979" y="161074"/>
                </a:lnTo>
                <a:close/>
              </a:path>
            </a:pathLst>
          </a:custGeom>
          <a:solidFill>
            <a:srgbClr val="FFFFFF">
              <a:alpha val="36000"/>
            </a:srgbClr>
          </a:solidFill>
          <a:ln w="23037"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4900A1E0-5098-A126-CEED-28243B236480}"/>
              </a:ext>
            </a:extLst>
          </p:cNvPr>
          <p:cNvSpPr/>
          <p:nvPr userDrawn="1"/>
        </p:nvSpPr>
        <p:spPr>
          <a:xfrm>
            <a:off x="8488759" y="5575432"/>
            <a:ext cx="346491" cy="184794"/>
          </a:xfrm>
          <a:custGeom>
            <a:avLst/>
            <a:gdLst>
              <a:gd name="connsiteX0" fmla="*/ 345979 w 346491"/>
              <a:gd name="connsiteY0" fmla="*/ 183919 h 184794"/>
              <a:gd name="connsiteX1" fmla="*/ 345979 w 346491"/>
              <a:gd name="connsiteY1" fmla="*/ 183919 h 184794"/>
              <a:gd name="connsiteX2" fmla="*/ -513 w 346491"/>
              <a:gd name="connsiteY2" fmla="*/ 24925 h 184794"/>
              <a:gd name="connsiteX3" fmla="*/ -513 w 346491"/>
              <a:gd name="connsiteY3" fmla="*/ 21553 h 184794"/>
              <a:gd name="connsiteX4" fmla="*/ 210848 w 346491"/>
              <a:gd name="connsiteY4" fmla="*/ 24925 h 184794"/>
              <a:gd name="connsiteX5" fmla="*/ 345979 w 346491"/>
              <a:gd name="connsiteY5" fmla="*/ 183919 h 18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491" h="184794">
                <a:moveTo>
                  <a:pt x="345979" y="183919"/>
                </a:moveTo>
                <a:cubicBezTo>
                  <a:pt x="345979" y="183919"/>
                  <a:pt x="345979" y="183919"/>
                  <a:pt x="345979" y="183919"/>
                </a:cubicBezTo>
                <a:lnTo>
                  <a:pt x="-513" y="24925"/>
                </a:lnTo>
                <a:cubicBezTo>
                  <a:pt x="-513" y="24925"/>
                  <a:pt x="-513" y="24925"/>
                  <a:pt x="-513" y="21553"/>
                </a:cubicBezTo>
                <a:cubicBezTo>
                  <a:pt x="54926" y="-8892"/>
                  <a:pt x="134618" y="-8892"/>
                  <a:pt x="210848" y="24925"/>
                </a:cubicBezTo>
                <a:cubicBezTo>
                  <a:pt x="287076" y="58765"/>
                  <a:pt x="335584" y="123029"/>
                  <a:pt x="345979" y="183919"/>
                </a:cubicBezTo>
                <a:close/>
              </a:path>
            </a:pathLst>
          </a:custGeom>
          <a:solidFill>
            <a:srgbClr val="FFFFFF">
              <a:alpha val="36000"/>
            </a:srgbClr>
          </a:solidFill>
          <a:ln w="23037"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56E375F6-A182-885B-7564-948CA9909008}"/>
              </a:ext>
            </a:extLst>
          </p:cNvPr>
          <p:cNvSpPr/>
          <p:nvPr userDrawn="1"/>
        </p:nvSpPr>
        <p:spPr>
          <a:xfrm>
            <a:off x="11369280" y="2720615"/>
            <a:ext cx="300292" cy="207898"/>
          </a:xfrm>
          <a:custGeom>
            <a:avLst/>
            <a:gdLst>
              <a:gd name="connsiteX0" fmla="*/ -513 w 300292"/>
              <a:gd name="connsiteY0" fmla="*/ 10283 h 207898"/>
              <a:gd name="connsiteX1" fmla="*/ 194008 w 300292"/>
              <a:gd name="connsiteY1" fmla="*/ 41353 h 207898"/>
              <a:gd name="connsiteX2" fmla="*/ 299780 w 300292"/>
              <a:gd name="connsiteY2" fmla="*/ 207022 h 207898"/>
              <a:gd name="connsiteX3" fmla="*/ -513 w 300292"/>
              <a:gd name="connsiteY3" fmla="*/ 10283 h 207898"/>
            </a:gdLst>
            <a:ahLst/>
            <a:cxnLst>
              <a:cxn ang="0">
                <a:pos x="connsiteX0" y="connsiteY0"/>
              </a:cxn>
              <a:cxn ang="0">
                <a:pos x="connsiteX1" y="connsiteY1"/>
              </a:cxn>
              <a:cxn ang="0">
                <a:pos x="connsiteX2" y="connsiteY2"/>
              </a:cxn>
              <a:cxn ang="0">
                <a:pos x="connsiteX3" y="connsiteY3"/>
              </a:cxn>
            </a:cxnLst>
            <a:rect l="l" t="t" r="r" b="b"/>
            <a:pathLst>
              <a:path w="300292" h="207898">
                <a:moveTo>
                  <a:pt x="-513" y="10283"/>
                </a:moveTo>
                <a:cubicBezTo>
                  <a:pt x="54094" y="-10436"/>
                  <a:pt x="129168" y="-3529"/>
                  <a:pt x="194008" y="41353"/>
                </a:cubicBezTo>
                <a:cubicBezTo>
                  <a:pt x="258824" y="86212"/>
                  <a:pt x="299780" y="148350"/>
                  <a:pt x="299780" y="207022"/>
                </a:cubicBezTo>
                <a:lnTo>
                  <a:pt x="-513" y="10283"/>
                </a:lnTo>
                <a:close/>
              </a:path>
            </a:pathLst>
          </a:custGeom>
          <a:solidFill>
            <a:srgbClr val="FFFFFF">
              <a:alpha val="36000"/>
            </a:srgbClr>
          </a:solidFill>
          <a:ln w="23037"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6267449E-8306-05E8-09E7-05EA92214534}"/>
              </a:ext>
            </a:extLst>
          </p:cNvPr>
          <p:cNvSpPr/>
          <p:nvPr userDrawn="1"/>
        </p:nvSpPr>
        <p:spPr>
          <a:xfrm>
            <a:off x="11369280" y="2743718"/>
            <a:ext cx="300292" cy="207903"/>
          </a:xfrm>
          <a:custGeom>
            <a:avLst/>
            <a:gdLst>
              <a:gd name="connsiteX0" fmla="*/ -513 w 300292"/>
              <a:gd name="connsiteY0" fmla="*/ -876 h 207903"/>
              <a:gd name="connsiteX1" fmla="*/ -513 w 300292"/>
              <a:gd name="connsiteY1" fmla="*/ -876 h 207903"/>
              <a:gd name="connsiteX2" fmla="*/ 299780 w 300292"/>
              <a:gd name="connsiteY2" fmla="*/ 191127 h 207903"/>
              <a:gd name="connsiteX3" fmla="*/ 299780 w 300292"/>
              <a:gd name="connsiteY3" fmla="*/ 194499 h 207903"/>
              <a:gd name="connsiteX4" fmla="*/ 104082 w 300292"/>
              <a:gd name="connsiteY4" fmla="*/ 167543 h 207903"/>
              <a:gd name="connsiteX5" fmla="*/ -513 w 300292"/>
              <a:gd name="connsiteY5" fmla="*/ -876 h 20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2" h="207903">
                <a:moveTo>
                  <a:pt x="-513" y="-876"/>
                </a:moveTo>
                <a:cubicBezTo>
                  <a:pt x="-513" y="-876"/>
                  <a:pt x="-513" y="-876"/>
                  <a:pt x="-513" y="-876"/>
                </a:cubicBezTo>
                <a:lnTo>
                  <a:pt x="299780" y="191127"/>
                </a:lnTo>
                <a:cubicBezTo>
                  <a:pt x="299780" y="191127"/>
                  <a:pt x="299780" y="191127"/>
                  <a:pt x="299780" y="194499"/>
                </a:cubicBezTo>
                <a:cubicBezTo>
                  <a:pt x="245797" y="218084"/>
                  <a:pt x="171554" y="207967"/>
                  <a:pt x="104082" y="167543"/>
                </a:cubicBezTo>
                <a:cubicBezTo>
                  <a:pt x="39980" y="120396"/>
                  <a:pt x="2859" y="56388"/>
                  <a:pt x="-513" y="-876"/>
                </a:cubicBezTo>
                <a:close/>
              </a:path>
            </a:pathLst>
          </a:custGeom>
          <a:solidFill>
            <a:srgbClr val="FFFFFF">
              <a:alpha val="36000"/>
            </a:srgbClr>
          </a:solidFill>
          <a:ln w="23037"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43DAA8EB-291C-6580-29A2-CA366A5EFF78}"/>
              </a:ext>
            </a:extLst>
          </p:cNvPr>
          <p:cNvSpPr/>
          <p:nvPr userDrawn="1"/>
        </p:nvSpPr>
        <p:spPr>
          <a:xfrm>
            <a:off x="10872642" y="4649982"/>
            <a:ext cx="623685" cy="207887"/>
          </a:xfrm>
          <a:custGeom>
            <a:avLst/>
            <a:gdLst>
              <a:gd name="connsiteX0" fmla="*/ -513 w 623685"/>
              <a:gd name="connsiteY0" fmla="*/ 207012 h 207887"/>
              <a:gd name="connsiteX1" fmla="*/ 287076 w 623685"/>
              <a:gd name="connsiteY1" fmla="*/ 7040 h 207887"/>
              <a:gd name="connsiteX2" fmla="*/ 623172 w 623685"/>
              <a:gd name="connsiteY2" fmla="*/ 92738 h 207887"/>
              <a:gd name="connsiteX3" fmla="*/ -513 w 623685"/>
              <a:gd name="connsiteY3" fmla="*/ 207012 h 207887"/>
            </a:gdLst>
            <a:ahLst/>
            <a:cxnLst>
              <a:cxn ang="0">
                <a:pos x="connsiteX0" y="connsiteY0"/>
              </a:cxn>
              <a:cxn ang="0">
                <a:pos x="connsiteX1" y="connsiteY1"/>
              </a:cxn>
              <a:cxn ang="0">
                <a:pos x="connsiteX2" y="connsiteY2"/>
              </a:cxn>
              <a:cxn ang="0">
                <a:pos x="connsiteX3" y="connsiteY3"/>
              </a:cxn>
            </a:cxnLst>
            <a:rect l="l" t="t" r="r" b="b"/>
            <a:pathLst>
              <a:path w="623685" h="207887">
                <a:moveTo>
                  <a:pt x="-513" y="207012"/>
                </a:moveTo>
                <a:cubicBezTo>
                  <a:pt x="44531" y="110594"/>
                  <a:pt x="151943" y="28453"/>
                  <a:pt x="287076" y="7040"/>
                </a:cubicBezTo>
                <a:cubicBezTo>
                  <a:pt x="422207" y="-17954"/>
                  <a:pt x="550409" y="17758"/>
                  <a:pt x="623172" y="92738"/>
                </a:cubicBezTo>
                <a:lnTo>
                  <a:pt x="-513" y="207012"/>
                </a:lnTo>
                <a:close/>
              </a:path>
            </a:pathLst>
          </a:custGeom>
          <a:solidFill>
            <a:srgbClr val="FFFFFF">
              <a:alpha val="36000"/>
            </a:srgbClr>
          </a:solidFill>
          <a:ln w="23037"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1EF1E20-78FF-81A4-B34C-1347AE21E295}"/>
              </a:ext>
            </a:extLst>
          </p:cNvPr>
          <p:cNvSpPr/>
          <p:nvPr userDrawn="1"/>
        </p:nvSpPr>
        <p:spPr>
          <a:xfrm>
            <a:off x="10872642" y="4742372"/>
            <a:ext cx="646784" cy="207896"/>
          </a:xfrm>
          <a:custGeom>
            <a:avLst/>
            <a:gdLst>
              <a:gd name="connsiteX0" fmla="*/ -513 w 646784"/>
              <a:gd name="connsiteY0" fmla="*/ 113258 h 207896"/>
              <a:gd name="connsiteX1" fmla="*/ -513 w 646784"/>
              <a:gd name="connsiteY1" fmla="*/ 113258 h 207896"/>
              <a:gd name="connsiteX2" fmla="*/ 642691 w 646784"/>
              <a:gd name="connsiteY2" fmla="*/ -876 h 207896"/>
              <a:gd name="connsiteX3" fmla="*/ 646272 w 646784"/>
              <a:gd name="connsiteY3" fmla="*/ 2589 h 207896"/>
              <a:gd name="connsiteX4" fmla="*/ 349674 w 646784"/>
              <a:gd name="connsiteY4" fmla="*/ 199743 h 207896"/>
              <a:gd name="connsiteX5" fmla="*/ -513 w 646784"/>
              <a:gd name="connsiteY5" fmla="*/ 113258 h 2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84" h="207896">
                <a:moveTo>
                  <a:pt x="-513" y="113258"/>
                </a:moveTo>
                <a:cubicBezTo>
                  <a:pt x="-513" y="109816"/>
                  <a:pt x="-513" y="109816"/>
                  <a:pt x="-513" y="113258"/>
                </a:cubicBezTo>
                <a:lnTo>
                  <a:pt x="642691" y="-876"/>
                </a:lnTo>
                <a:cubicBezTo>
                  <a:pt x="642691" y="-876"/>
                  <a:pt x="642691" y="-876"/>
                  <a:pt x="646272" y="2589"/>
                </a:cubicBezTo>
                <a:cubicBezTo>
                  <a:pt x="599819" y="99421"/>
                  <a:pt x="489056" y="175535"/>
                  <a:pt x="349674" y="199743"/>
                </a:cubicBezTo>
                <a:cubicBezTo>
                  <a:pt x="206735" y="223950"/>
                  <a:pt x="74538" y="185906"/>
                  <a:pt x="-513" y="113258"/>
                </a:cubicBezTo>
                <a:close/>
              </a:path>
            </a:pathLst>
          </a:custGeom>
          <a:solidFill>
            <a:srgbClr val="FFFFFF">
              <a:alpha val="36000"/>
            </a:srgbClr>
          </a:solidFill>
          <a:ln w="23037" cap="flat">
            <a:noFill/>
            <a:prstDash val="solid"/>
            <a:miter/>
          </a:ln>
        </p:spPr>
        <p:txBody>
          <a:bodyPr rtlCol="0" anchor="ctr"/>
          <a:lstStyle/>
          <a:p>
            <a:endParaRPr lang="en-GB"/>
          </a:p>
        </p:txBody>
      </p:sp>
    </p:spTree>
    <p:extLst>
      <p:ext uri="{BB962C8B-B14F-4D97-AF65-F5344CB8AC3E}">
        <p14:creationId xmlns:p14="http://schemas.microsoft.com/office/powerpoint/2010/main" val="378926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rgbClr val="00214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27EEC7-6DDF-C5E8-AB5B-09D0A4F20454}"/>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9722346-AFEE-90DD-90FD-99B5738A6E10}"/>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Text Placeholder 2">
            <a:extLst>
              <a:ext uri="{FF2B5EF4-FFF2-40B4-BE49-F238E27FC236}">
                <a16:creationId xmlns:a16="http://schemas.microsoft.com/office/drawing/2014/main" id="{4AF77816-9B7C-ECA0-84DE-E1A441772723}"/>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laceholder 1">
            <a:extLst>
              <a:ext uri="{FF2B5EF4-FFF2-40B4-BE49-F238E27FC236}">
                <a16:creationId xmlns:a16="http://schemas.microsoft.com/office/drawing/2014/main" id="{BEE03B84-C437-43BE-9BF3-D03E5BFA0814}"/>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lvl1pPr>
              <a:defRPr>
                <a:solidFill>
                  <a:srgbClr val="FFFFF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2330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F0C1-3EEF-E55D-1530-8432F3909353}"/>
              </a:ext>
            </a:extLst>
          </p:cNvPr>
          <p:cNvSpPr>
            <a:spLocks noGrp="1"/>
          </p:cNvSpPr>
          <p:nvPr>
            <p:ph type="title"/>
          </p:nvPr>
        </p:nvSpPr>
        <p:spPr>
          <a:xfrm>
            <a:off x="1172816" y="365125"/>
            <a:ext cx="10180984" cy="1325563"/>
          </a:xfrm>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Content Placeholder 2">
            <a:extLst>
              <a:ext uri="{FF2B5EF4-FFF2-40B4-BE49-F238E27FC236}">
                <a16:creationId xmlns:a16="http://schemas.microsoft.com/office/drawing/2014/main" id="{1F0821CA-A5EB-E2E7-7A02-21AA38522C05}"/>
              </a:ext>
            </a:extLst>
          </p:cNvPr>
          <p:cNvSpPr>
            <a:spLocks noGrp="1"/>
          </p:cNvSpPr>
          <p:nvPr>
            <p:ph sz="half" idx="1"/>
          </p:nvPr>
        </p:nvSpPr>
        <p:spPr>
          <a:xfrm>
            <a:off x="1172816" y="1825625"/>
            <a:ext cx="484698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a16="http://schemas.microsoft.com/office/drawing/2014/main" id="{701DC0F9-5D52-B242-836E-7CD3189CE63B}"/>
              </a:ext>
            </a:extLst>
          </p:cNvPr>
          <p:cNvSpPr>
            <a:spLocks noGrp="1"/>
          </p:cNvSpPr>
          <p:nvPr>
            <p:ph sz="half" idx="2"/>
          </p:nvPr>
        </p:nvSpPr>
        <p:spPr>
          <a:xfrm>
            <a:off x="6604000" y="1825625"/>
            <a:ext cx="4749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960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Tree>
    <p:extLst>
      <p:ext uri="{BB962C8B-B14F-4D97-AF65-F5344CB8AC3E}">
        <p14:creationId xmlns:p14="http://schemas.microsoft.com/office/powerpoint/2010/main" val="396314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39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sv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2.svg"/><Relationship Id="rId4" Type="http://schemas.openxmlformats.org/officeDocument/2006/relationships/slideLayout" Target="../slideLayouts/slideLayout2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461A8-A4DE-EC3A-B889-75962EC0F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6EC134-CDF2-C390-E606-62C69C7E0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9282D9-D9D4-03C2-1375-3A047149F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973E0-1022-49F4-9D74-3D5066604E7C}" type="datetimeFigureOut">
              <a:rPr lang="en-GB" smtClean="0"/>
              <a:t>06/05/2025</a:t>
            </a:fld>
            <a:endParaRPr lang="en-GB"/>
          </a:p>
        </p:txBody>
      </p:sp>
      <p:sp>
        <p:nvSpPr>
          <p:cNvPr id="5" name="Footer Placeholder 4">
            <a:extLst>
              <a:ext uri="{FF2B5EF4-FFF2-40B4-BE49-F238E27FC236}">
                <a16:creationId xmlns:a16="http://schemas.microsoft.com/office/drawing/2014/main" id="{BEF1B58D-2965-6BFC-D012-EE53297A2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F5F794-558A-D393-1681-F2E88EB93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14261-8946-4408-99D8-FF004580B67D}" type="slidenum">
              <a:rPr lang="en-GB" smtClean="0"/>
              <a:t>‹#›</a:t>
            </a:fld>
            <a:endParaRPr lang="en-GB"/>
          </a:p>
        </p:txBody>
      </p:sp>
    </p:spTree>
    <p:extLst>
      <p:ext uri="{BB962C8B-B14F-4D97-AF65-F5344CB8AC3E}">
        <p14:creationId xmlns:p14="http://schemas.microsoft.com/office/powerpoint/2010/main" val="2976716289"/>
      </p:ext>
    </p:extLst>
  </p:cSld>
  <p:clrMap bg1="lt1" tx1="dk1" bg2="lt2" tx2="dk2" accent1="accent1" accent2="accent2" accent3="accent3" accent4="accent4" accent5="accent5" accent6="accent6" hlink="hlink" folHlink="folHlink"/>
  <p:sldLayoutIdLst>
    <p:sldLayoutId id="2147483649" r:id="rId1"/>
    <p:sldLayoutId id="2147483733" r:id="rId2"/>
    <p:sldLayoutId id="2147483650" r:id="rId3"/>
    <p:sldLayoutId id="2147483734" r:id="rId4"/>
    <p:sldLayoutId id="2147483735" r:id="rId5"/>
    <p:sldLayoutId id="2147483713" r:id="rId6"/>
    <p:sldLayoutId id="2147483715" r:id="rId7"/>
    <p:sldLayoutId id="2147483716" r:id="rId8"/>
    <p:sldLayoutId id="2147483655" r:id="rId9"/>
    <p:sldLayoutId id="2147483736" r:id="rId10"/>
    <p:sldLayoutId id="2147483737" r:id="rId11"/>
    <p:sldLayoutId id="2147483738" r:id="rId12"/>
    <p:sldLayoutId id="214748373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EFB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4E5EA-CE48-94E4-19AF-22BDE001103E}"/>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1D40D66-398D-0B33-B1CD-0C0A1CA4D600}"/>
              </a:ext>
            </a:extLst>
          </p:cNvPr>
          <p:cNvSpPr>
            <a:spLocks noGrp="1"/>
          </p:cNvSpPr>
          <p:nvPr>
            <p:ph type="body" idx="1"/>
          </p:nvPr>
        </p:nvSpPr>
        <p:spPr>
          <a:xfrm>
            <a:off x="1152938" y="1558899"/>
            <a:ext cx="10200861" cy="461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6">
            <a:extLst>
              <a:ext uri="{FF2B5EF4-FFF2-40B4-BE49-F238E27FC236}">
                <a16:creationId xmlns:a16="http://schemas.microsoft.com/office/drawing/2014/main" id="{39D9B2EE-1B45-4836-943E-FE3684AA925F}"/>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58300" y="172548"/>
            <a:ext cx="2819400" cy="1447800"/>
          </a:xfrm>
          <a:prstGeom prst="rect">
            <a:avLst/>
          </a:prstGeom>
        </p:spPr>
      </p:pic>
    </p:spTree>
    <p:extLst>
      <p:ext uri="{BB962C8B-B14F-4D97-AF65-F5344CB8AC3E}">
        <p14:creationId xmlns:p14="http://schemas.microsoft.com/office/powerpoint/2010/main" val="2883628333"/>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18" r:id="rId3"/>
    <p:sldLayoutId id="2147483720" r:id="rId4"/>
    <p:sldLayoutId id="2147483729" r:id="rId5"/>
    <p:sldLayoutId id="2147483722" r:id="rId6"/>
    <p:sldLayoutId id="2147483723" r:id="rId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2E7F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4E5EA-CE48-94E4-19AF-22BDE001103E}"/>
              </a:ext>
            </a:extLst>
          </p:cNvPr>
          <p:cNvSpPr>
            <a:spLocks noGrp="1"/>
          </p:cNvSpPr>
          <p:nvPr>
            <p:ph type="title"/>
          </p:nvPr>
        </p:nvSpPr>
        <p:spPr>
          <a:xfrm>
            <a:off x="1152939" y="365126"/>
            <a:ext cx="10200860" cy="8772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1D40D66-398D-0B33-B1CD-0C0A1CA4D600}"/>
              </a:ext>
            </a:extLst>
          </p:cNvPr>
          <p:cNvSpPr>
            <a:spLocks noGrp="1"/>
          </p:cNvSpPr>
          <p:nvPr>
            <p:ph type="body" idx="1"/>
          </p:nvPr>
        </p:nvSpPr>
        <p:spPr>
          <a:xfrm>
            <a:off x="1152938" y="1558899"/>
            <a:ext cx="10200861" cy="461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5E9E4A9-1224-5017-2E60-76E94010E787}"/>
              </a:ext>
            </a:extLst>
          </p:cNvPr>
          <p:cNvSpPr>
            <a:spLocks noGrp="1"/>
          </p:cNvSpPr>
          <p:nvPr>
            <p:ph type="dt" sz="half" idx="2"/>
          </p:nvPr>
        </p:nvSpPr>
        <p:spPr>
          <a:xfrm>
            <a:off x="1152938" y="6356350"/>
            <a:ext cx="2428462" cy="316507"/>
          </a:xfrm>
          <a:prstGeom prst="rect">
            <a:avLst/>
          </a:prstGeom>
        </p:spPr>
        <p:txBody>
          <a:bodyPr vert="horz" lIns="91440" tIns="45720" rIns="91440" bIns="45720" rtlCol="0" anchor="ctr"/>
          <a:lstStyle>
            <a:lvl1pPr algn="l">
              <a:defRPr sz="1200">
                <a:solidFill>
                  <a:schemeClr val="tx1">
                    <a:tint val="75000"/>
                  </a:schemeClr>
                </a:solidFill>
              </a:defRPr>
            </a:lvl1pPr>
          </a:lstStyle>
          <a:p>
            <a:fld id="{072F7044-4E82-4C43-8EDD-848C8EBC311F}" type="datetimeFigureOut">
              <a:rPr lang="en-GB" smtClean="0"/>
              <a:t>06/05/2025</a:t>
            </a:fld>
            <a:endParaRPr lang="en-GB"/>
          </a:p>
        </p:txBody>
      </p:sp>
      <p:sp>
        <p:nvSpPr>
          <p:cNvPr id="5" name="Footer Placeholder 4">
            <a:extLst>
              <a:ext uri="{FF2B5EF4-FFF2-40B4-BE49-F238E27FC236}">
                <a16:creationId xmlns:a16="http://schemas.microsoft.com/office/drawing/2014/main" id="{28F24945-8D3F-9C8A-39D4-07FDC3681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296F35-E33C-E246-C0A8-D24813DF3F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D1E3A-CF83-4F3B-81EC-46C79AE74DFB}" type="slidenum">
              <a:rPr lang="en-GB" smtClean="0"/>
              <a:t>‹#›</a:t>
            </a:fld>
            <a:endParaRPr lang="en-GB"/>
          </a:p>
        </p:txBody>
      </p:sp>
      <p:pic>
        <p:nvPicPr>
          <p:cNvPr id="7" name="Graphic 6">
            <a:extLst>
              <a:ext uri="{FF2B5EF4-FFF2-40B4-BE49-F238E27FC236}">
                <a16:creationId xmlns:a16="http://schemas.microsoft.com/office/drawing/2014/main" id="{F44FD7F1-201E-4712-B251-AE16EE48FAFA}"/>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58300" y="172548"/>
            <a:ext cx="2819400" cy="1447800"/>
          </a:xfrm>
          <a:prstGeom prst="rect">
            <a:avLst/>
          </a:prstGeom>
        </p:spPr>
      </p:pic>
    </p:spTree>
    <p:extLst>
      <p:ext uri="{BB962C8B-B14F-4D97-AF65-F5344CB8AC3E}">
        <p14:creationId xmlns:p14="http://schemas.microsoft.com/office/powerpoint/2010/main" val="257481094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8" r:id="rId4"/>
    <p:sldLayoutId id="2147483730" r:id="rId5"/>
    <p:sldLayoutId id="2147483731" r:id="rId6"/>
    <p:sldLayoutId id="2147483732" r:id="rId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climatecasechart.com/"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4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33.xml"/><Relationship Id="rId5" Type="http://schemas.openxmlformats.org/officeDocument/2006/relationships/slide" Target="slide24.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nature.com/articles/s41586-025-08751-3"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cef.org.uk/wp-content/uploads/2019/10/UNCRC_summary-1_1.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2B3C60-23DF-5D47-AFD3-89DFD737EA7F}"/>
              </a:ext>
            </a:extLst>
          </p:cNvPr>
          <p:cNvSpPr>
            <a:spLocks noGrp="1"/>
          </p:cNvSpPr>
          <p:nvPr>
            <p:ph type="ctrTitle"/>
          </p:nvPr>
        </p:nvSpPr>
        <p:spPr>
          <a:xfrm>
            <a:off x="3717509" y="2944647"/>
            <a:ext cx="6918960" cy="2046923"/>
          </a:xfrm>
        </p:spPr>
        <p:txBody>
          <a:bodyPr>
            <a:normAutofit fontScale="90000"/>
          </a:bodyPr>
          <a:lstStyle/>
          <a:p>
            <a:r>
              <a:rPr lang="en-US" sz="4000" b="1" dirty="0">
                <a:solidFill>
                  <a:srgbClr val="1F1108"/>
                </a:solidFill>
                <a:ea typeface="Alata"/>
                <a:cs typeface="Alata"/>
                <a:sym typeface="Alata"/>
              </a:rPr>
              <a:t>Human rights and climate change: Testing 5 lessons tying climate justice, litigation, and attribution science for secondary aged students.</a:t>
            </a:r>
            <a:br>
              <a:rPr lang="en-US" sz="4000" b="1" dirty="0">
                <a:solidFill>
                  <a:srgbClr val="1F1108"/>
                </a:solidFill>
                <a:ea typeface="Alata"/>
                <a:cs typeface="Alata"/>
                <a:sym typeface="Alata"/>
              </a:rPr>
            </a:br>
            <a:endParaRPr lang="en-GB" dirty="0"/>
          </a:p>
        </p:txBody>
      </p:sp>
    </p:spTree>
    <p:extLst>
      <p:ext uri="{BB962C8B-B14F-4D97-AF65-F5344CB8AC3E}">
        <p14:creationId xmlns:p14="http://schemas.microsoft.com/office/powerpoint/2010/main" val="385077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3"/>
          <p:cNvSpPr txBox="1"/>
          <p:nvPr/>
        </p:nvSpPr>
        <p:spPr>
          <a:xfrm>
            <a:off x="1124606" y="1380467"/>
            <a:ext cx="10515793"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latin typeface="Alata"/>
                <a:ea typeface="Alata"/>
                <a:cs typeface="Alata"/>
                <a:sym typeface="Alata"/>
              </a:rPr>
              <a:t>Today we have kicked off by thinking about what your rights are as young people. Next time we are going to build on today’s thinking when we ask…</a:t>
            </a:r>
            <a:endParaRPr sz="2400">
              <a:solidFill>
                <a:srgbClr val="1F1108"/>
              </a:solidFill>
              <a:latin typeface="Alata"/>
              <a:ea typeface="Alata"/>
              <a:cs typeface="Alata"/>
              <a:sym typeface="Alata"/>
            </a:endParaRPr>
          </a:p>
        </p:txBody>
      </p:sp>
      <p:sp>
        <p:nvSpPr>
          <p:cNvPr id="164" name="Google Shape;164;p33"/>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65" name="Google Shape;165;p33"/>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66" name="Google Shape;166;p33"/>
          <p:cNvSpPr txBox="1"/>
          <p:nvPr/>
        </p:nvSpPr>
        <p:spPr>
          <a:xfrm>
            <a:off x="1152402" y="326600"/>
            <a:ext cx="10456997" cy="718170"/>
          </a:xfrm>
          <a:prstGeom prst="rect">
            <a:avLst/>
          </a:prstGeom>
          <a:noFill/>
          <a:ln>
            <a:noFill/>
          </a:ln>
        </p:spPr>
        <p:txBody>
          <a:bodyPr spcFirstLastPara="1" wrap="square" lIns="121900" tIns="121900" rIns="121900" bIns="121900" anchor="t" anchorCtr="0">
            <a:spAutoFit/>
          </a:bodyPr>
          <a:lstStyle/>
          <a:p>
            <a:r>
              <a:rPr lang="en" sz="3067" dirty="0">
                <a:solidFill>
                  <a:srgbClr val="1F1108"/>
                </a:solidFill>
                <a:latin typeface="Ink Free" panose="03080402000500000000" pitchFamily="66" charset="0"/>
                <a:ea typeface="Gloria Hallelujah"/>
                <a:cs typeface="Gloria Hallelujah"/>
                <a:sym typeface="Gloria Hallelujah"/>
              </a:rPr>
              <a:t>How can my rights be protected in a changing world?</a:t>
            </a:r>
            <a:endParaRPr sz="3067"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70"/>
        <p:cNvGrpSpPr/>
        <p:nvPr/>
      </p:nvGrpSpPr>
      <p:grpSpPr>
        <a:xfrm>
          <a:off x="0" y="0"/>
          <a:ext cx="0" cy="0"/>
          <a:chOff x="0" y="0"/>
          <a:chExt cx="0" cy="0"/>
        </a:xfrm>
      </p:grpSpPr>
      <p:sp>
        <p:nvSpPr>
          <p:cNvPr id="171" name="Google Shape;171;p34"/>
          <p:cNvSpPr txBox="1"/>
          <p:nvPr/>
        </p:nvSpPr>
        <p:spPr>
          <a:xfrm>
            <a:off x="1173214" y="445333"/>
            <a:ext cx="10585585"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EFE7DF"/>
                </a:solidFill>
                <a:ea typeface="Alata"/>
                <a:cs typeface="Alata"/>
                <a:sym typeface="Alata"/>
              </a:rPr>
              <a:t>Teacher  SESSION TWO: CLIMATE JUSTICE</a:t>
            </a:r>
            <a:endParaRPr sz="2400">
              <a:solidFill>
                <a:srgbClr val="EFE7DF"/>
              </a:solidFill>
              <a:ea typeface="Alata"/>
              <a:cs typeface="Alata"/>
              <a:sym typeface="Alata"/>
            </a:endParaRPr>
          </a:p>
        </p:txBody>
      </p:sp>
      <p:sp>
        <p:nvSpPr>
          <p:cNvPr id="172" name="Google Shape;172;p34"/>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73" name="Google Shape;173;p34"/>
          <p:cNvSpPr txBox="1"/>
          <p:nvPr/>
        </p:nvSpPr>
        <p:spPr>
          <a:xfrm>
            <a:off x="1166648" y="5464767"/>
            <a:ext cx="10473752" cy="13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a:solidFill>
                  <a:srgbClr val="1F1108"/>
                </a:solidFill>
                <a:ea typeface="Alata"/>
                <a:cs typeface="Alata"/>
                <a:sym typeface="Alata"/>
              </a:rPr>
              <a:t>Resources: </a:t>
            </a:r>
            <a:endParaRPr sz="2000">
              <a:solidFill>
                <a:srgbClr val="1F1108"/>
              </a:solidFill>
              <a:ea typeface="Alata"/>
              <a:cs typeface="Alata"/>
              <a:sym typeface="Alata"/>
            </a:endParaRPr>
          </a:p>
          <a:p>
            <a:r>
              <a:rPr lang="en" sz="2000">
                <a:solidFill>
                  <a:srgbClr val="1F1108"/>
                </a:solidFill>
                <a:ea typeface="Alata"/>
                <a:cs typeface="Alata"/>
                <a:sym typeface="Alata"/>
              </a:rPr>
              <a:t>Mini whiteboard - or improvise an equivalent</a:t>
            </a:r>
            <a:endParaRPr sz="2000">
              <a:solidFill>
                <a:srgbClr val="1F1108"/>
              </a:solidFill>
              <a:ea typeface="Alata"/>
              <a:cs typeface="Alata"/>
              <a:sym typeface="Alata"/>
            </a:endParaRPr>
          </a:p>
          <a:p>
            <a:r>
              <a:rPr lang="en" sz="2000">
                <a:solidFill>
                  <a:srgbClr val="1F1108"/>
                </a:solidFill>
                <a:ea typeface="Alata"/>
                <a:cs typeface="Alata"/>
                <a:sym typeface="Alata"/>
              </a:rPr>
              <a:t>Rights of the Child</a:t>
            </a:r>
            <a:endParaRPr sz="2000">
              <a:solidFill>
                <a:srgbClr val="1F1108"/>
              </a:solidFill>
              <a:ea typeface="Alata"/>
              <a:cs typeface="Alata"/>
              <a:sym typeface="Alata"/>
            </a:endParaRPr>
          </a:p>
          <a:p>
            <a:r>
              <a:rPr lang="en" sz="2000">
                <a:solidFill>
                  <a:srgbClr val="1F1108"/>
                </a:solidFill>
                <a:ea typeface="Alata"/>
                <a:cs typeface="Alata"/>
                <a:sym typeface="Alata"/>
              </a:rPr>
              <a:t>Local issue of climate justice</a:t>
            </a:r>
            <a:endParaRPr sz="2400">
              <a:solidFill>
                <a:srgbClr val="1F1108"/>
              </a:solidFill>
              <a:ea typeface="Alata"/>
              <a:cs typeface="Alata"/>
              <a:sym typeface="Alata"/>
            </a:endParaRPr>
          </a:p>
        </p:txBody>
      </p:sp>
      <p:sp>
        <p:nvSpPr>
          <p:cNvPr id="174" name="Google Shape;174;p34"/>
          <p:cNvSpPr txBox="1"/>
          <p:nvPr/>
        </p:nvSpPr>
        <p:spPr>
          <a:xfrm>
            <a:off x="1166648" y="1380467"/>
            <a:ext cx="10473752" cy="384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5 mins (or fewer if you can manage it) - Kiribati is pronounced </a:t>
            </a:r>
            <a:r>
              <a:rPr lang="en" sz="2000" dirty="0" err="1">
                <a:solidFill>
                  <a:srgbClr val="1F1108"/>
                </a:solidFill>
                <a:ea typeface="Alata"/>
                <a:cs typeface="Alata"/>
                <a:sym typeface="Alata"/>
              </a:rPr>
              <a:t>Kiribass</a:t>
            </a:r>
            <a:r>
              <a:rPr lang="en" sz="2000" dirty="0">
                <a:solidFill>
                  <a:srgbClr val="1F1108"/>
                </a:solidFill>
                <a:ea typeface="Alata"/>
                <a:cs typeface="Alata"/>
                <a:sym typeface="Alata"/>
              </a:rPr>
              <a:t> - register, students make suggestions for who is affected</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mins - intro slides to Kiribati - just read through</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mins -2 slides on relative and historic CO2e emissions (</a:t>
            </a:r>
            <a:r>
              <a:rPr lang="en" sz="2000" dirty="0" err="1">
                <a:solidFill>
                  <a:srgbClr val="1F1108"/>
                </a:solidFill>
                <a:ea typeface="Alata"/>
                <a:cs typeface="Alata"/>
                <a:sym typeface="Alata"/>
              </a:rPr>
              <a:t>e+equivalent</a:t>
            </a:r>
            <a:r>
              <a:rPr lang="en" sz="2000" dirty="0">
                <a:solidFill>
                  <a:srgbClr val="1F1108"/>
                </a:solidFill>
                <a:ea typeface="Alata"/>
                <a:cs typeface="Alata"/>
                <a:sym typeface="Alata"/>
              </a:rPr>
              <a:t> to cover all GHG) - take them quickly through this - focus is on Kiribati but encourage them to notice the range of contribution over time e.g. China is not main/only culprit</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mins - slide on how you make it fair</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moving to local issue of flooding - could bring in your own example here - think about how to facilitate discussion</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mins - writing task – two options, long and short given time - you can review what they have included that they feel is most important</a:t>
            </a:r>
            <a:endParaRPr sz="2000" dirty="0">
              <a:solidFill>
                <a:srgbClr val="1F1108"/>
              </a:solidFill>
              <a:ea typeface="Alata"/>
              <a:cs typeface="Alata"/>
              <a:sym typeface="Alata"/>
            </a:endParaRPr>
          </a:p>
          <a:p>
            <a:r>
              <a:rPr lang="en" sz="2000" dirty="0">
                <a:solidFill>
                  <a:srgbClr val="1F1108"/>
                </a:solidFill>
                <a:ea typeface="Alata"/>
                <a:cs typeface="Alata"/>
                <a:sym typeface="Alata"/>
              </a:rPr>
              <a:t>Last slide - quick recap can be done as you dismiss class</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p:nvPr/>
        </p:nvSpPr>
        <p:spPr>
          <a:xfrm>
            <a:off x="1205082" y="445333"/>
            <a:ext cx="10553717"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SESSION TWO: CLIMATE JUSTICE</a:t>
            </a:r>
            <a:endParaRPr sz="2400" dirty="0">
              <a:solidFill>
                <a:srgbClr val="EFE7DF"/>
              </a:solidFill>
              <a:ea typeface="Alata"/>
              <a:cs typeface="Alata"/>
              <a:sym typeface="Alata"/>
            </a:endParaRPr>
          </a:p>
        </p:txBody>
      </p:sp>
      <p:sp>
        <p:nvSpPr>
          <p:cNvPr id="180" name="Google Shape;180;p35"/>
          <p:cNvSpPr txBox="1"/>
          <p:nvPr/>
        </p:nvSpPr>
        <p:spPr>
          <a:xfrm>
            <a:off x="1198178" y="1380467"/>
            <a:ext cx="10442221" cy="1350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are going to investigate the concept of climate justice so that we can ask the question how do we make the situation fairer for young people.</a:t>
            </a:r>
            <a:endParaRPr sz="2400">
              <a:solidFill>
                <a:srgbClr val="1F1108"/>
              </a:solidFill>
              <a:ea typeface="Alata"/>
              <a:cs typeface="Alata"/>
              <a:sym typeface="Alata"/>
            </a:endParaRPr>
          </a:p>
          <a:p>
            <a:endParaRPr sz="2400">
              <a:solidFill>
                <a:srgbClr val="1F1108"/>
              </a:solidFill>
              <a:ea typeface="Alata"/>
              <a:cs typeface="Alata"/>
              <a:sym typeface="Alata"/>
            </a:endParaRPr>
          </a:p>
        </p:txBody>
      </p:sp>
      <p:sp>
        <p:nvSpPr>
          <p:cNvPr id="181" name="Google Shape;181;p35"/>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82" name="Google Shape;182;p35"/>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83" name="Google Shape;183;p35"/>
          <p:cNvSpPr txBox="1"/>
          <p:nvPr/>
        </p:nvSpPr>
        <p:spPr>
          <a:xfrm>
            <a:off x="1198178" y="3016133"/>
            <a:ext cx="10442221" cy="3307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While you wait to start, please look below at the list of challenges in our struggling planet. For each one, make a suggestion of a group of people this challenge will affect most (e.g. economic status, geographical region)</a:t>
            </a:r>
            <a:endParaRPr sz="2400" dirty="0">
              <a:solidFill>
                <a:srgbClr val="1F1108"/>
              </a:solidFill>
              <a:ea typeface="Alata"/>
              <a:cs typeface="Alata"/>
              <a:sym typeface="Alata"/>
            </a:endParaRPr>
          </a:p>
          <a:p>
            <a:pPr marL="609585"/>
            <a:endParaRPr sz="2400" dirty="0">
              <a:solidFill>
                <a:srgbClr val="1F1108"/>
              </a:solidFill>
              <a:ea typeface="Alata"/>
              <a:cs typeface="Alata"/>
              <a:sym typeface="Alata"/>
            </a:endParaRPr>
          </a:p>
          <a:p>
            <a:pPr marL="609585" indent="-457189">
              <a:buClr>
                <a:srgbClr val="1F1108"/>
              </a:buClr>
              <a:buSzPts val="1800"/>
              <a:buFont typeface="Alata"/>
              <a:buAutoNum type="alphaUcPeriod"/>
            </a:pPr>
            <a:r>
              <a:rPr lang="en" sz="2400" dirty="0">
                <a:solidFill>
                  <a:srgbClr val="1F1108"/>
                </a:solidFill>
                <a:ea typeface="Alata"/>
                <a:cs typeface="Alata"/>
                <a:sym typeface="Alata"/>
              </a:rPr>
              <a:t>Higher food prices</a:t>
            </a:r>
            <a:endParaRPr sz="2400" dirty="0">
              <a:solidFill>
                <a:srgbClr val="1F1108"/>
              </a:solidFill>
              <a:ea typeface="Alata"/>
              <a:cs typeface="Alata"/>
              <a:sym typeface="Alata"/>
            </a:endParaRPr>
          </a:p>
          <a:p>
            <a:pPr marL="609585" indent="-457189">
              <a:buClr>
                <a:srgbClr val="1F1108"/>
              </a:buClr>
              <a:buSzPts val="1800"/>
              <a:buFont typeface="Alata"/>
              <a:buAutoNum type="alphaUcPeriod"/>
            </a:pPr>
            <a:r>
              <a:rPr lang="en" sz="2400" dirty="0">
                <a:solidFill>
                  <a:srgbClr val="1F1108"/>
                </a:solidFill>
                <a:ea typeface="Alata"/>
                <a:cs typeface="Alata"/>
                <a:sym typeface="Alata"/>
              </a:rPr>
              <a:t>Heat waves</a:t>
            </a:r>
            <a:endParaRPr sz="2400" dirty="0">
              <a:solidFill>
                <a:srgbClr val="1F1108"/>
              </a:solidFill>
              <a:ea typeface="Alata"/>
              <a:cs typeface="Alata"/>
              <a:sym typeface="Alata"/>
            </a:endParaRPr>
          </a:p>
          <a:p>
            <a:pPr marL="609585" indent="-457189">
              <a:buClr>
                <a:srgbClr val="1F1108"/>
              </a:buClr>
              <a:buSzPts val="1800"/>
              <a:buFont typeface="Alata"/>
              <a:buAutoNum type="alphaUcPeriod"/>
            </a:pPr>
            <a:r>
              <a:rPr lang="en" sz="2400" dirty="0">
                <a:solidFill>
                  <a:srgbClr val="1F1108"/>
                </a:solidFill>
                <a:ea typeface="Alata"/>
                <a:cs typeface="Alata"/>
                <a:sym typeface="Alata"/>
              </a:rPr>
              <a:t>Increased rainfall</a:t>
            </a:r>
            <a:endParaRPr sz="2400" dirty="0">
              <a:solidFill>
                <a:srgbClr val="1F1108"/>
              </a:solidFill>
              <a:ea typeface="Alata"/>
              <a:cs typeface="Alata"/>
              <a:sym typeface="Alat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37124" y="631809"/>
            <a:ext cx="4558876" cy="3381668"/>
          </a:xfrm>
          <a:prstGeom prst="rect">
            <a:avLst/>
          </a:prstGeom>
          <a:noFill/>
          <a:ln>
            <a:noFill/>
          </a:ln>
        </p:spPr>
      </p:pic>
      <p:sp>
        <p:nvSpPr>
          <p:cNvPr id="189" name="Google Shape;189;p36"/>
          <p:cNvSpPr txBox="1"/>
          <p:nvPr/>
        </p:nvSpPr>
        <p:spPr>
          <a:xfrm>
            <a:off x="839698" y="445333"/>
            <a:ext cx="3604701"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pic>
        <p:nvPicPr>
          <p:cNvPr id="190" name="Google Shape;190;p3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7997" y="631809"/>
            <a:ext cx="4558870" cy="3381660"/>
          </a:xfrm>
          <a:prstGeom prst="rect">
            <a:avLst/>
          </a:prstGeom>
          <a:noFill/>
          <a:ln>
            <a:noFill/>
          </a:ln>
        </p:spPr>
      </p:pic>
      <p:sp>
        <p:nvSpPr>
          <p:cNvPr id="191" name="Google Shape;191;p36"/>
          <p:cNvSpPr txBox="1"/>
          <p:nvPr/>
        </p:nvSpPr>
        <p:spPr>
          <a:xfrm>
            <a:off x="1422698" y="4332800"/>
            <a:ext cx="10158502" cy="1732800"/>
          </a:xfrm>
          <a:prstGeom prst="rect">
            <a:avLst/>
          </a:prstGeom>
          <a:noFill/>
          <a:ln>
            <a:noFill/>
          </a:ln>
        </p:spPr>
        <p:txBody>
          <a:bodyPr spcFirstLastPara="1" wrap="square" lIns="121900" tIns="121900" rIns="121900" bIns="121900" anchor="t" anchorCtr="0">
            <a:noAutofit/>
          </a:bodyPr>
          <a:lstStyle/>
          <a:p>
            <a:r>
              <a:rPr lang="en" sz="2400" dirty="0">
                <a:solidFill>
                  <a:srgbClr val="1F1109"/>
                </a:solidFill>
                <a:ea typeface="Alata"/>
                <a:cs typeface="Alata"/>
                <a:sym typeface="Alata"/>
              </a:rPr>
              <a:t>Here is Kiribati, a nation of 33 islands in the South Pacific. The highest parts of its islands sit at an average of 2 </a:t>
            </a:r>
            <a:r>
              <a:rPr lang="en" sz="2400" dirty="0" err="1">
                <a:solidFill>
                  <a:srgbClr val="1F1109"/>
                </a:solidFill>
                <a:ea typeface="Alata"/>
                <a:cs typeface="Alata"/>
                <a:sym typeface="Alata"/>
              </a:rPr>
              <a:t>metres</a:t>
            </a:r>
            <a:r>
              <a:rPr lang="en" sz="2400" dirty="0">
                <a:solidFill>
                  <a:srgbClr val="1F1109"/>
                </a:solidFill>
                <a:ea typeface="Alata"/>
                <a:cs typeface="Alata"/>
                <a:sym typeface="Alata"/>
              </a:rPr>
              <a:t> above sea level  (4 </a:t>
            </a:r>
            <a:r>
              <a:rPr lang="en" sz="2400" dirty="0" err="1">
                <a:solidFill>
                  <a:srgbClr val="1F1109"/>
                </a:solidFill>
                <a:ea typeface="Alata"/>
                <a:cs typeface="Alata"/>
                <a:sym typeface="Alata"/>
              </a:rPr>
              <a:t>metres</a:t>
            </a:r>
            <a:r>
              <a:rPr lang="en" sz="2400" dirty="0">
                <a:solidFill>
                  <a:srgbClr val="1F1109"/>
                </a:solidFill>
                <a:ea typeface="Alata"/>
                <a:cs typeface="Alata"/>
                <a:sym typeface="Alata"/>
              </a:rPr>
              <a:t> at its highest points) and it is projected to be the first nation to disappear entirely into the ocean on account of human caused climate change.</a:t>
            </a:r>
            <a:endParaRPr sz="2400" dirty="0">
              <a:solidFill>
                <a:srgbClr val="1F1109"/>
              </a:solidFill>
              <a:ea typeface="Alata"/>
              <a:cs typeface="Alata"/>
              <a:sym typeface="Alat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txBox="1"/>
          <p:nvPr/>
        </p:nvSpPr>
        <p:spPr>
          <a:xfrm>
            <a:off x="551600" y="445333"/>
            <a:ext cx="3892800"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pic>
        <p:nvPicPr>
          <p:cNvPr id="197" name="Google Shape;197;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48009" y="445333"/>
            <a:ext cx="5057400" cy="3350533"/>
          </a:xfrm>
          <a:prstGeom prst="rect">
            <a:avLst/>
          </a:prstGeom>
          <a:noFill/>
          <a:ln>
            <a:noFill/>
          </a:ln>
        </p:spPr>
      </p:pic>
      <p:sp>
        <p:nvSpPr>
          <p:cNvPr id="198" name="Google Shape;198;p37"/>
          <p:cNvSpPr txBox="1"/>
          <p:nvPr/>
        </p:nvSpPr>
        <p:spPr>
          <a:xfrm>
            <a:off x="1035076" y="4048399"/>
            <a:ext cx="10925696" cy="2484800"/>
          </a:xfrm>
          <a:prstGeom prst="rect">
            <a:avLst/>
          </a:prstGeom>
          <a:noFill/>
          <a:ln>
            <a:noFill/>
          </a:ln>
        </p:spPr>
        <p:txBody>
          <a:bodyPr spcFirstLastPara="1" wrap="square" lIns="121900" tIns="121900" rIns="121900" bIns="121900" anchor="t" anchorCtr="0">
            <a:noAutofit/>
          </a:bodyPr>
          <a:lstStyle/>
          <a:p>
            <a:pPr>
              <a:lnSpc>
                <a:spcPct val="115000"/>
              </a:lnSpc>
            </a:pPr>
            <a:r>
              <a:rPr lang="en" sz="2267" dirty="0">
                <a:solidFill>
                  <a:srgbClr val="1F1109"/>
                </a:solidFill>
                <a:ea typeface="Alata"/>
                <a:cs typeface="Alata"/>
                <a:sym typeface="Alata"/>
              </a:rPr>
              <a:t>The sea around Kiribati has already risen 9cm in the past three decades. NASA projects that it will rise a further 15-30cm by 2050, and 50cm-100cm by the end of the century (2m in the worst-case scenario). In Kiribati people are working hard to mitigate and adapt to the the extreme weather, droughts, storm surges and salination wrought by climate change and sea level rise, even so a steady stream of people feel forced to emigrate every year.</a:t>
            </a:r>
            <a:endParaRPr sz="2267" dirty="0">
              <a:solidFill>
                <a:srgbClr val="1F1109"/>
              </a:solidFill>
              <a:ea typeface="Alata"/>
              <a:cs typeface="Alata"/>
              <a:sym typeface="Alata"/>
            </a:endParaRPr>
          </a:p>
        </p:txBody>
      </p:sp>
      <p:sp>
        <p:nvSpPr>
          <p:cNvPr id="199" name="Google Shape;199;p37"/>
          <p:cNvSpPr txBox="1"/>
          <p:nvPr/>
        </p:nvSpPr>
        <p:spPr>
          <a:xfrm>
            <a:off x="6749276" y="445333"/>
            <a:ext cx="5295579" cy="3455777"/>
          </a:xfrm>
          <a:prstGeom prst="rect">
            <a:avLst/>
          </a:prstGeom>
          <a:noFill/>
          <a:ln>
            <a:noFill/>
          </a:ln>
        </p:spPr>
        <p:txBody>
          <a:bodyPr spcFirstLastPara="1" wrap="square" lIns="121900" tIns="121900" rIns="121900" bIns="121900" anchor="t" anchorCtr="0">
            <a:spAutoFit/>
          </a:bodyPr>
          <a:lstStyle/>
          <a:p>
            <a:pPr>
              <a:lnSpc>
                <a:spcPct val="115000"/>
              </a:lnSpc>
            </a:pPr>
            <a:r>
              <a:rPr lang="en" sz="2267" dirty="0">
                <a:solidFill>
                  <a:srgbClr val="1F1109"/>
                </a:solidFill>
                <a:ea typeface="Alata"/>
                <a:cs typeface="Alata"/>
                <a:sym typeface="Alata"/>
              </a:rPr>
              <a:t>In this photo, </a:t>
            </a:r>
            <a:r>
              <a:rPr lang="en" sz="2267" dirty="0" err="1">
                <a:solidFill>
                  <a:srgbClr val="1F1109"/>
                </a:solidFill>
                <a:ea typeface="Alata"/>
                <a:cs typeface="Alata"/>
                <a:sym typeface="Alata"/>
              </a:rPr>
              <a:t>Tekimwau</a:t>
            </a:r>
            <a:r>
              <a:rPr lang="en" sz="2267" dirty="0">
                <a:solidFill>
                  <a:srgbClr val="1F1109"/>
                </a:solidFill>
                <a:ea typeface="Alata"/>
                <a:cs typeface="Alata"/>
                <a:sym typeface="Alata"/>
              </a:rPr>
              <a:t> </a:t>
            </a:r>
            <a:r>
              <a:rPr lang="en" sz="2267" dirty="0" err="1">
                <a:solidFill>
                  <a:srgbClr val="1F1109"/>
                </a:solidFill>
                <a:ea typeface="Alata"/>
                <a:cs typeface="Alata"/>
                <a:sym typeface="Alata"/>
              </a:rPr>
              <a:t>Otiawa</a:t>
            </a:r>
            <a:r>
              <a:rPr lang="en" sz="2267" dirty="0">
                <a:solidFill>
                  <a:srgbClr val="1F1109"/>
                </a:solidFill>
                <a:ea typeface="Alata"/>
                <a:cs typeface="Alata"/>
                <a:sym typeface="Alata"/>
              </a:rPr>
              <a:t> from Kiribati's Ministry of Environment, is out checking on newly planted mangrove trees along the low-lying coast of South Tarawa. Planting mangroves is one way to help prevent coastal erosion, as their roots hold on to the soil and absorb some of the force of the waves. </a:t>
            </a:r>
            <a:endParaRPr sz="226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p:nvPr/>
        </p:nvSpPr>
        <p:spPr>
          <a:xfrm>
            <a:off x="1145628" y="317454"/>
            <a:ext cx="10792672" cy="240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667" dirty="0">
                <a:solidFill>
                  <a:srgbClr val="1F1108"/>
                </a:solidFill>
                <a:ea typeface="Alata"/>
                <a:cs typeface="Alata"/>
                <a:sym typeface="Alata"/>
              </a:rPr>
              <a:t>Kiribati is one of the nations suffering/impacted most because of human caused climate change. </a:t>
            </a:r>
            <a:endParaRPr sz="2667" dirty="0">
              <a:solidFill>
                <a:srgbClr val="1F1108"/>
              </a:solidFill>
              <a:ea typeface="Alata"/>
              <a:cs typeface="Alata"/>
              <a:sym typeface="Alata"/>
            </a:endParaRPr>
          </a:p>
          <a:p>
            <a:endParaRPr sz="1733" b="1" dirty="0">
              <a:solidFill>
                <a:srgbClr val="1F1108"/>
              </a:solidFill>
              <a:ea typeface="Alata"/>
              <a:cs typeface="Alata"/>
              <a:sym typeface="Alata"/>
            </a:endParaRPr>
          </a:p>
          <a:p>
            <a:r>
              <a:rPr lang="en" sz="2667" b="1" dirty="0">
                <a:solidFill>
                  <a:srgbClr val="1F1108"/>
                </a:solidFill>
                <a:ea typeface="Alata"/>
                <a:cs typeface="Alata"/>
                <a:sym typeface="Alata"/>
              </a:rPr>
              <a:t>Task: </a:t>
            </a:r>
            <a:r>
              <a:rPr lang="en" sz="2667" dirty="0">
                <a:solidFill>
                  <a:srgbClr val="1F1108"/>
                </a:solidFill>
                <a:ea typeface="Alata"/>
                <a:cs typeface="Alata"/>
                <a:sym typeface="Alata"/>
              </a:rPr>
              <a:t>Look at the average CO2e emissions below, then on your white boards write down how big a part you think Kiribati plays in causing it.</a:t>
            </a:r>
            <a:endParaRPr sz="2667" dirty="0">
              <a:solidFill>
                <a:srgbClr val="1F1108"/>
              </a:solidFill>
              <a:ea typeface="Alata"/>
              <a:cs typeface="Alata"/>
              <a:sym typeface="Alata"/>
            </a:endParaRPr>
          </a:p>
        </p:txBody>
      </p:sp>
      <p:sp>
        <p:nvSpPr>
          <p:cNvPr id="205" name="Google Shape;205;p38"/>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06" name="Google Shape;206;p38"/>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07" name="Google Shape;207;p38"/>
          <p:cNvSpPr/>
          <p:nvPr/>
        </p:nvSpPr>
        <p:spPr>
          <a:xfrm>
            <a:off x="1065333" y="2918754"/>
            <a:ext cx="1905200" cy="3537600"/>
          </a:xfrm>
          <a:prstGeom prst="rect">
            <a:avLst/>
          </a:prstGeom>
          <a:solidFill>
            <a:srgbClr val="0E030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solidFill>
                  <a:srgbClr val="DAC9B7"/>
                </a:solidFill>
                <a:ea typeface="Alata"/>
                <a:cs typeface="Alata"/>
                <a:sym typeface="Alata"/>
              </a:rPr>
              <a:t>Canada </a:t>
            </a:r>
            <a:endParaRPr sz="2667" dirty="0">
              <a:solidFill>
                <a:srgbClr val="DAC9B7"/>
              </a:solidFill>
              <a:ea typeface="Alata"/>
              <a:cs typeface="Alata"/>
              <a:sym typeface="Alata"/>
            </a:endParaRPr>
          </a:p>
          <a:p>
            <a:pPr algn="ctr"/>
            <a:endParaRPr sz="2667" dirty="0">
              <a:solidFill>
                <a:srgbClr val="DAC9B7"/>
              </a:solidFill>
              <a:ea typeface="Alata"/>
              <a:cs typeface="Alata"/>
              <a:sym typeface="Alata"/>
            </a:endParaRPr>
          </a:p>
          <a:p>
            <a:pPr algn="ctr"/>
            <a:r>
              <a:rPr lang="en" sz="2667" dirty="0">
                <a:solidFill>
                  <a:srgbClr val="DAC9B7"/>
                </a:solidFill>
                <a:ea typeface="Alata"/>
                <a:cs typeface="Alata"/>
                <a:sym typeface="Alata"/>
              </a:rPr>
              <a:t>14 tons CO2e per person per year</a:t>
            </a:r>
            <a:endParaRPr sz="2667" dirty="0">
              <a:solidFill>
                <a:srgbClr val="DAC9B7"/>
              </a:solidFill>
              <a:ea typeface="Alata"/>
              <a:cs typeface="Alata"/>
              <a:sym typeface="Alata"/>
            </a:endParaRPr>
          </a:p>
        </p:txBody>
      </p:sp>
      <p:sp>
        <p:nvSpPr>
          <p:cNvPr id="208" name="Google Shape;208;p38"/>
          <p:cNvSpPr/>
          <p:nvPr/>
        </p:nvSpPr>
        <p:spPr>
          <a:xfrm>
            <a:off x="3199967" y="2918754"/>
            <a:ext cx="1905200" cy="3537600"/>
          </a:xfrm>
          <a:prstGeom prst="rect">
            <a:avLst/>
          </a:prstGeom>
          <a:solidFill>
            <a:srgbClr val="0E030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a:solidFill>
                  <a:srgbClr val="DAC9B7"/>
                </a:solidFill>
                <a:ea typeface="Alata"/>
                <a:cs typeface="Alata"/>
                <a:sym typeface="Alata"/>
              </a:rPr>
              <a:t>Kiribati</a:t>
            </a:r>
            <a:endParaRPr sz="2667">
              <a:solidFill>
                <a:srgbClr val="DAC9B7"/>
              </a:solidFill>
              <a:ea typeface="Alata"/>
              <a:cs typeface="Alata"/>
              <a:sym typeface="Alata"/>
            </a:endParaRPr>
          </a:p>
          <a:p>
            <a:pPr algn="ctr"/>
            <a:endParaRPr sz="2667">
              <a:solidFill>
                <a:srgbClr val="DAC9B7"/>
              </a:solidFill>
              <a:ea typeface="Alata"/>
              <a:cs typeface="Alata"/>
              <a:sym typeface="Alata"/>
            </a:endParaRPr>
          </a:p>
          <a:p>
            <a:pPr algn="ctr"/>
            <a:r>
              <a:rPr lang="en" sz="2667">
                <a:solidFill>
                  <a:srgbClr val="DAC9B7"/>
                </a:solidFill>
                <a:ea typeface="Alata"/>
                <a:cs typeface="Alata"/>
                <a:sym typeface="Alata"/>
              </a:rPr>
              <a:t>0.5 tons CO2e per person per year</a:t>
            </a:r>
            <a:endParaRPr sz="2667">
              <a:solidFill>
                <a:srgbClr val="DAC9B7"/>
              </a:solidFill>
              <a:ea typeface="Alata"/>
              <a:cs typeface="Alata"/>
              <a:sym typeface="Alata"/>
            </a:endParaRPr>
          </a:p>
        </p:txBody>
      </p:sp>
      <p:sp>
        <p:nvSpPr>
          <p:cNvPr id="209" name="Google Shape;209;p38"/>
          <p:cNvSpPr/>
          <p:nvPr/>
        </p:nvSpPr>
        <p:spPr>
          <a:xfrm>
            <a:off x="5334600" y="2918754"/>
            <a:ext cx="1905200" cy="3537600"/>
          </a:xfrm>
          <a:prstGeom prst="rect">
            <a:avLst/>
          </a:prstGeom>
          <a:solidFill>
            <a:srgbClr val="0E030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a:solidFill>
                  <a:srgbClr val="DAC9B7"/>
                </a:solidFill>
                <a:ea typeface="Alata"/>
                <a:cs typeface="Alata"/>
                <a:sym typeface="Alata"/>
              </a:rPr>
              <a:t>China</a:t>
            </a:r>
            <a:endParaRPr sz="2667">
              <a:solidFill>
                <a:srgbClr val="DAC9B7"/>
              </a:solidFill>
              <a:ea typeface="Alata"/>
              <a:cs typeface="Alata"/>
              <a:sym typeface="Alata"/>
            </a:endParaRPr>
          </a:p>
          <a:p>
            <a:pPr algn="ctr"/>
            <a:endParaRPr sz="2667">
              <a:solidFill>
                <a:srgbClr val="DAC9B7"/>
              </a:solidFill>
              <a:ea typeface="Alata"/>
              <a:cs typeface="Alata"/>
              <a:sym typeface="Alata"/>
            </a:endParaRPr>
          </a:p>
          <a:p>
            <a:pPr algn="ctr"/>
            <a:r>
              <a:rPr lang="en" sz="2667">
                <a:solidFill>
                  <a:srgbClr val="DAC9B7"/>
                </a:solidFill>
                <a:ea typeface="Alata"/>
                <a:cs typeface="Alata"/>
                <a:sym typeface="Alata"/>
              </a:rPr>
              <a:t>8.4 tons CO2e per person per year</a:t>
            </a:r>
            <a:endParaRPr sz="2667">
              <a:solidFill>
                <a:srgbClr val="DAC9B7"/>
              </a:solidFill>
              <a:ea typeface="Alata"/>
              <a:cs typeface="Alata"/>
              <a:sym typeface="Alata"/>
            </a:endParaRPr>
          </a:p>
        </p:txBody>
      </p:sp>
      <p:sp>
        <p:nvSpPr>
          <p:cNvPr id="210" name="Google Shape;210;p38"/>
          <p:cNvSpPr/>
          <p:nvPr/>
        </p:nvSpPr>
        <p:spPr>
          <a:xfrm>
            <a:off x="7469233" y="2918754"/>
            <a:ext cx="1905200" cy="3537600"/>
          </a:xfrm>
          <a:prstGeom prst="rect">
            <a:avLst/>
          </a:prstGeom>
          <a:solidFill>
            <a:srgbClr val="0E030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a:solidFill>
                  <a:srgbClr val="DAC9B7"/>
                </a:solidFill>
                <a:ea typeface="Alata"/>
                <a:cs typeface="Alata"/>
                <a:sym typeface="Alata"/>
              </a:rPr>
              <a:t>Pakistan</a:t>
            </a:r>
            <a:endParaRPr sz="2667">
              <a:solidFill>
                <a:srgbClr val="DAC9B7"/>
              </a:solidFill>
              <a:ea typeface="Alata"/>
              <a:cs typeface="Alata"/>
              <a:sym typeface="Alata"/>
            </a:endParaRPr>
          </a:p>
          <a:p>
            <a:pPr algn="ctr"/>
            <a:endParaRPr sz="2667">
              <a:solidFill>
                <a:srgbClr val="DAC9B7"/>
              </a:solidFill>
              <a:ea typeface="Alata"/>
              <a:cs typeface="Alata"/>
              <a:sym typeface="Alata"/>
            </a:endParaRPr>
          </a:p>
          <a:p>
            <a:pPr algn="ctr"/>
            <a:r>
              <a:rPr lang="en" sz="2667">
                <a:solidFill>
                  <a:srgbClr val="DAC9B7"/>
                </a:solidFill>
                <a:ea typeface="Alata"/>
                <a:cs typeface="Alata"/>
                <a:sym typeface="Alata"/>
              </a:rPr>
              <a:t>0.8 tons CO2e per person per year</a:t>
            </a:r>
            <a:endParaRPr sz="2667">
              <a:solidFill>
                <a:srgbClr val="DAC9B7"/>
              </a:solidFill>
              <a:ea typeface="Alata"/>
              <a:cs typeface="Alata"/>
              <a:sym typeface="Alata"/>
            </a:endParaRPr>
          </a:p>
        </p:txBody>
      </p:sp>
      <p:sp>
        <p:nvSpPr>
          <p:cNvPr id="211" name="Google Shape;211;p38"/>
          <p:cNvSpPr/>
          <p:nvPr/>
        </p:nvSpPr>
        <p:spPr>
          <a:xfrm>
            <a:off x="9603867" y="2918754"/>
            <a:ext cx="1905200" cy="3537600"/>
          </a:xfrm>
          <a:prstGeom prst="rect">
            <a:avLst/>
          </a:prstGeom>
          <a:solidFill>
            <a:srgbClr val="0E030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a:solidFill>
                  <a:srgbClr val="DAC9B7"/>
                </a:solidFill>
                <a:ea typeface="Alata"/>
                <a:cs typeface="Alata"/>
                <a:sym typeface="Alata"/>
              </a:rPr>
              <a:t>UK</a:t>
            </a:r>
            <a:endParaRPr sz="2667">
              <a:solidFill>
                <a:srgbClr val="DAC9B7"/>
              </a:solidFill>
              <a:ea typeface="Alata"/>
              <a:cs typeface="Alata"/>
              <a:sym typeface="Alata"/>
            </a:endParaRPr>
          </a:p>
          <a:p>
            <a:pPr algn="ctr"/>
            <a:endParaRPr sz="2667">
              <a:solidFill>
                <a:srgbClr val="DAC9B7"/>
              </a:solidFill>
              <a:ea typeface="Alata"/>
              <a:cs typeface="Alata"/>
              <a:sym typeface="Alata"/>
            </a:endParaRPr>
          </a:p>
          <a:p>
            <a:pPr algn="ctr"/>
            <a:r>
              <a:rPr lang="en" sz="2667">
                <a:solidFill>
                  <a:srgbClr val="DAC9B7"/>
                </a:solidFill>
                <a:ea typeface="Alata"/>
                <a:cs typeface="Alata"/>
                <a:sym typeface="Alata"/>
              </a:rPr>
              <a:t>4.4 tons CO2e per person per year</a:t>
            </a:r>
            <a:endParaRPr sz="2667">
              <a:solidFill>
                <a:srgbClr val="DAC9B7"/>
              </a:solidFill>
              <a:ea typeface="Alata"/>
              <a:cs typeface="Alata"/>
              <a:sym typeface="Alata"/>
            </a:endParaRPr>
          </a:p>
        </p:txBody>
      </p:sp>
      <p:sp>
        <p:nvSpPr>
          <p:cNvPr id="212" name="Google Shape;212;p38"/>
          <p:cNvSpPr/>
          <p:nvPr/>
        </p:nvSpPr>
        <p:spPr>
          <a:xfrm rot="1446588">
            <a:off x="12709615" y="888041"/>
            <a:ext cx="1674473" cy="121878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latin typeface="Gloria Hallelujah"/>
                <a:ea typeface="Gloria Hallelujah"/>
                <a:cs typeface="Gloria Hallelujah"/>
                <a:sym typeface="Gloria Hallelujah"/>
              </a:rPr>
              <a:t>some</a:t>
            </a:r>
            <a:endParaRPr sz="2400">
              <a:latin typeface="Gloria Hallelujah"/>
              <a:ea typeface="Gloria Hallelujah"/>
              <a:cs typeface="Gloria Hallelujah"/>
              <a:sym typeface="Gloria Hallelujah"/>
            </a:endParaRPr>
          </a:p>
        </p:txBody>
      </p:sp>
      <p:sp>
        <p:nvSpPr>
          <p:cNvPr id="213" name="Google Shape;213;p38"/>
          <p:cNvSpPr/>
          <p:nvPr/>
        </p:nvSpPr>
        <p:spPr>
          <a:xfrm rot="-894562">
            <a:off x="12709665" y="2819668"/>
            <a:ext cx="1674369" cy="12186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latin typeface="Gloria Hallelujah"/>
                <a:ea typeface="Gloria Hallelujah"/>
                <a:cs typeface="Gloria Hallelujah"/>
                <a:sym typeface="Gloria Hallelujah"/>
              </a:rPr>
              <a:t>a little</a:t>
            </a:r>
            <a:endParaRPr sz="2400">
              <a:latin typeface="Gloria Hallelujah"/>
              <a:ea typeface="Gloria Hallelujah"/>
              <a:cs typeface="Gloria Hallelujah"/>
              <a:sym typeface="Gloria Hallelujah"/>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9" title="cumulative-co2-emissions-region.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575328" y="0"/>
            <a:ext cx="8616680" cy="6858003"/>
          </a:xfrm>
          <a:prstGeom prst="rect">
            <a:avLst/>
          </a:prstGeom>
          <a:noFill/>
          <a:ln>
            <a:noFill/>
          </a:ln>
        </p:spPr>
      </p:pic>
      <p:sp>
        <p:nvSpPr>
          <p:cNvPr id="219" name="Google Shape;219;p39"/>
          <p:cNvSpPr txBox="1"/>
          <p:nvPr/>
        </p:nvSpPr>
        <p:spPr>
          <a:xfrm>
            <a:off x="1114097" y="348900"/>
            <a:ext cx="2152636" cy="593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667" b="1" dirty="0">
                <a:solidFill>
                  <a:srgbClr val="1F1108"/>
                </a:solidFill>
                <a:ea typeface="Alata"/>
                <a:cs typeface="Alata"/>
                <a:sym typeface="Alata"/>
              </a:rPr>
              <a:t>Task: </a:t>
            </a:r>
            <a:r>
              <a:rPr lang="en" sz="2667" dirty="0">
                <a:solidFill>
                  <a:srgbClr val="1F1108"/>
                </a:solidFill>
                <a:ea typeface="Alata"/>
                <a:cs typeface="Alata"/>
                <a:sym typeface="Alata"/>
              </a:rPr>
              <a:t>Now look at this graph showing cumulative emissions since 1750. </a:t>
            </a:r>
            <a:endParaRPr sz="2667" dirty="0">
              <a:solidFill>
                <a:srgbClr val="1F1108"/>
              </a:solidFill>
              <a:ea typeface="Alata"/>
              <a:cs typeface="Alata"/>
              <a:sym typeface="Alata"/>
            </a:endParaRPr>
          </a:p>
          <a:p>
            <a:endParaRPr sz="2667" dirty="0">
              <a:solidFill>
                <a:srgbClr val="1F1108"/>
              </a:solidFill>
              <a:ea typeface="Alata"/>
              <a:cs typeface="Alata"/>
              <a:sym typeface="Alata"/>
            </a:endParaRPr>
          </a:p>
          <a:p>
            <a:r>
              <a:rPr lang="en" sz="2667" dirty="0">
                <a:solidFill>
                  <a:srgbClr val="1F1108"/>
                </a:solidFill>
                <a:ea typeface="Alata"/>
                <a:cs typeface="Alata"/>
                <a:sym typeface="Alata"/>
              </a:rPr>
              <a:t>Does it change your previous answer?</a:t>
            </a:r>
            <a:endParaRPr sz="2667" dirty="0">
              <a:solidFill>
                <a:srgbClr val="1F1108"/>
              </a:solidFill>
              <a:ea typeface="Alata"/>
              <a:cs typeface="Alata"/>
              <a:sym typeface="Alat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p:nvPr/>
        </p:nvSpPr>
        <p:spPr>
          <a:xfrm>
            <a:off x="1145628" y="348900"/>
            <a:ext cx="10494772" cy="34252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Kiribati is one of the nations suffering most because of human caused climate change, it is also a nation that has played very little part in causing it.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pPr>
              <a:buClr>
                <a:schemeClr val="dk1"/>
              </a:buClr>
              <a:buSzPts val="1100"/>
            </a:pPr>
            <a:r>
              <a:rPr lang="en" sz="2400" b="1" dirty="0">
                <a:solidFill>
                  <a:srgbClr val="1F1108"/>
                </a:solidFill>
                <a:ea typeface="Alata"/>
                <a:cs typeface="Alata"/>
                <a:sym typeface="Alata"/>
              </a:rPr>
              <a:t>Task: </a:t>
            </a:r>
            <a:r>
              <a:rPr lang="en" sz="2400" dirty="0">
                <a:solidFill>
                  <a:srgbClr val="1F1108"/>
                </a:solidFill>
                <a:ea typeface="Alata"/>
                <a:cs typeface="Alata"/>
                <a:sym typeface="Alata"/>
              </a:rPr>
              <a:t>We might say that the situation is unfair. Is there any way we could make it fair? Working with your neighbour, come up with an idea on your white boards again.</a:t>
            </a:r>
            <a:endParaRPr sz="2400" dirty="0">
              <a:solidFill>
                <a:srgbClr val="1F1108"/>
              </a:solidFill>
              <a:ea typeface="Alata"/>
              <a:cs typeface="Alata"/>
              <a:sym typeface="Alata"/>
            </a:endParaRPr>
          </a:p>
        </p:txBody>
      </p:sp>
      <p:sp>
        <p:nvSpPr>
          <p:cNvPr id="225" name="Google Shape;225;p40"/>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26" name="Google Shape;226;p40"/>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27" name="Google Shape;227;p40"/>
          <p:cNvSpPr/>
          <p:nvPr/>
        </p:nvSpPr>
        <p:spPr>
          <a:xfrm rot="1446520">
            <a:off x="6616118" y="2690253"/>
            <a:ext cx="2053524" cy="147749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ea typeface="Gloria Hallelujah"/>
                <a:cs typeface="Gloria Hallelujah"/>
                <a:sym typeface="Gloria Hallelujah"/>
              </a:rPr>
              <a:t>Kiribati could be…</a:t>
            </a:r>
            <a:endParaRPr sz="2400">
              <a:ea typeface="Gloria Hallelujah"/>
              <a:cs typeface="Gloria Hallelujah"/>
              <a:sym typeface="Gloria Hallelujah"/>
            </a:endParaRPr>
          </a:p>
        </p:txBody>
      </p:sp>
      <p:sp>
        <p:nvSpPr>
          <p:cNvPr id="228" name="Google Shape;228;p40"/>
          <p:cNvSpPr/>
          <p:nvPr/>
        </p:nvSpPr>
        <p:spPr>
          <a:xfrm rot="-894585">
            <a:off x="3449005" y="2635077"/>
            <a:ext cx="2112731" cy="158782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ea typeface="Gloria Hallelujah"/>
                <a:cs typeface="Gloria Hallelujah"/>
                <a:sym typeface="Gloria Hallelujah"/>
              </a:rPr>
              <a:t>Other countries could…</a:t>
            </a:r>
            <a:endParaRPr sz="2400">
              <a:ea typeface="Gloria Hallelujah"/>
              <a:cs typeface="Gloria Hallelujah"/>
              <a:sym typeface="Gloria Hallelujah"/>
            </a:endParaRPr>
          </a:p>
        </p:txBody>
      </p:sp>
      <p:sp>
        <p:nvSpPr>
          <p:cNvPr id="229" name="Google Shape;229;p40"/>
          <p:cNvSpPr txBox="1"/>
          <p:nvPr/>
        </p:nvSpPr>
        <p:spPr>
          <a:xfrm>
            <a:off x="1145628" y="4619967"/>
            <a:ext cx="10494772" cy="19132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533">
                <a:solidFill>
                  <a:srgbClr val="EFE7DF"/>
                </a:solidFill>
                <a:ea typeface="Alata"/>
                <a:cs typeface="Alata"/>
                <a:sym typeface="Alata"/>
              </a:rPr>
              <a:t>This is the concept of climate justice: it is unfair that people who have played the least part in causing climate change suffer the most because of it. To make things fairer, those who are most responsible for causing it should help those most vulnerable to it to cope with it.</a:t>
            </a:r>
            <a:endParaRPr sz="2533">
              <a:solidFill>
                <a:srgbClr val="EFE7DF"/>
              </a:solidFill>
              <a:ea typeface="Alata"/>
              <a:cs typeface="Alata"/>
              <a:sym typeface="Alat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12901" y="2450234"/>
            <a:ext cx="6397265" cy="4266933"/>
          </a:xfrm>
          <a:prstGeom prst="rect">
            <a:avLst/>
          </a:prstGeom>
          <a:noFill/>
          <a:ln>
            <a:noFill/>
          </a:ln>
        </p:spPr>
      </p:pic>
      <p:sp>
        <p:nvSpPr>
          <p:cNvPr id="235" name="Google Shape;235;p41"/>
          <p:cNvSpPr txBox="1"/>
          <p:nvPr/>
        </p:nvSpPr>
        <p:spPr>
          <a:xfrm>
            <a:off x="1114097" y="348900"/>
            <a:ext cx="10596069" cy="194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Let’s stick with water but move closer to home. Here’s a picture of a recreation ground in Oxford in one of the increasingly frequent floods.</a:t>
            </a:r>
            <a:endParaRPr sz="2400" dirty="0">
              <a:solidFill>
                <a:srgbClr val="1F1108"/>
              </a:solidFill>
              <a:ea typeface="Alata"/>
              <a:cs typeface="Alata"/>
              <a:sym typeface="Alata"/>
            </a:endParaRPr>
          </a:p>
          <a:p>
            <a:endParaRPr sz="1200" dirty="0">
              <a:solidFill>
                <a:srgbClr val="1F1108"/>
              </a:solidFill>
              <a:ea typeface="Alata"/>
              <a:cs typeface="Alata"/>
              <a:sym typeface="Alata"/>
            </a:endParaRPr>
          </a:p>
          <a:p>
            <a:r>
              <a:rPr lang="en" sz="2400" b="1" dirty="0">
                <a:solidFill>
                  <a:srgbClr val="1F1108"/>
                </a:solidFill>
                <a:ea typeface="Alata"/>
                <a:cs typeface="Alata"/>
                <a:sym typeface="Alata"/>
              </a:rPr>
              <a:t>Discuss: </a:t>
            </a:r>
            <a:r>
              <a:rPr lang="en" sz="2400" dirty="0">
                <a:solidFill>
                  <a:srgbClr val="1F1108"/>
                </a:solidFill>
                <a:ea typeface="Alata"/>
                <a:cs typeface="Alata"/>
                <a:sym typeface="Alata"/>
              </a:rPr>
              <a:t>In Oxford, who do you think is most impacted by the floods caused by human caused climate change?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236" name="Google Shape;236;p41"/>
          <p:cNvSpPr txBox="1"/>
          <p:nvPr/>
        </p:nvSpPr>
        <p:spPr>
          <a:xfrm>
            <a:off x="1114097" y="2538800"/>
            <a:ext cx="3852870" cy="3158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You could factor any of the following into your discussion:</a:t>
            </a:r>
            <a:endParaRPr sz="2133"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Income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Housing</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Mobility</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Ethnicity</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Age</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237" name="Google Shape;237;p41"/>
          <p:cNvSpPr txBox="1"/>
          <p:nvPr/>
        </p:nvSpPr>
        <p:spPr>
          <a:xfrm>
            <a:off x="1114097" y="5950200"/>
            <a:ext cx="3852870" cy="678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EFE7DF"/>
                </a:solidFill>
                <a:ea typeface="Alata"/>
                <a:cs typeface="Alata"/>
                <a:sym typeface="Alata"/>
              </a:rPr>
              <a:t>What is fair or unfair here?</a:t>
            </a:r>
            <a:endParaRPr sz="2400">
              <a:solidFill>
                <a:srgbClr val="EFE7DF"/>
              </a:solidFill>
              <a:ea typeface="Alata"/>
              <a:cs typeface="Alata"/>
              <a:sym typeface="Alat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p:nvPr/>
        </p:nvSpPr>
        <p:spPr>
          <a:xfrm>
            <a:off x="1217433" y="348900"/>
            <a:ext cx="10492733" cy="194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Climate justice is relevant everywhere. Those with least money, power and voice are likely to live in areas hit hardest by human caused climate change and they’ll also have fewer resources to be able to mitigate the impacts, for example by moving to a different area or paying to have their homes damp proofed.</a:t>
            </a:r>
            <a:endParaRPr sz="2400" dirty="0">
              <a:solidFill>
                <a:srgbClr val="1F1108"/>
              </a:solidFill>
              <a:ea typeface="Alata"/>
              <a:cs typeface="Alata"/>
              <a:sym typeface="Alata"/>
            </a:endParaRPr>
          </a:p>
        </p:txBody>
      </p:sp>
      <p:pic>
        <p:nvPicPr>
          <p:cNvPr id="243" name="Google Shape;243;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09721" y="2738085"/>
            <a:ext cx="5103100" cy="3402067"/>
          </a:xfrm>
          <a:prstGeom prst="rect">
            <a:avLst/>
          </a:prstGeom>
          <a:noFill/>
          <a:ln>
            <a:noFill/>
          </a:ln>
        </p:spPr>
      </p:pic>
      <p:pic>
        <p:nvPicPr>
          <p:cNvPr id="244" name="Google Shape;244;p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217434" y="2738085"/>
            <a:ext cx="5103100" cy="3403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23DB69FB-7060-254A-0223-4C51DF38E831}"/>
            </a:ext>
          </a:extLst>
        </p:cNvPr>
        <p:cNvGrpSpPr/>
        <p:nvPr/>
      </p:nvGrpSpPr>
      <p:grpSpPr>
        <a:xfrm>
          <a:off x="0" y="0"/>
          <a:ext cx="0" cy="0"/>
          <a:chOff x="0" y="0"/>
          <a:chExt cx="0" cy="0"/>
        </a:xfrm>
      </p:grpSpPr>
      <p:sp>
        <p:nvSpPr>
          <p:cNvPr id="99" name="Google Shape;99;p25">
            <a:extLst>
              <a:ext uri="{FF2B5EF4-FFF2-40B4-BE49-F238E27FC236}">
                <a16:creationId xmlns:a16="http://schemas.microsoft.com/office/drawing/2014/main" id="{22D7DCF4-5C3F-E233-87C7-B547CE9A1F2E}"/>
              </a:ext>
            </a:extLst>
          </p:cNvPr>
          <p:cNvSpPr txBox="1"/>
          <p:nvPr/>
        </p:nvSpPr>
        <p:spPr>
          <a:xfrm>
            <a:off x="1345324" y="445333"/>
            <a:ext cx="10413476" cy="712400"/>
          </a:xfrm>
          <a:prstGeom prst="rect">
            <a:avLst/>
          </a:prstGeom>
          <a:noFill/>
          <a:ln>
            <a:noFill/>
          </a:ln>
        </p:spPr>
        <p:txBody>
          <a:bodyPr spcFirstLastPara="1" wrap="square" lIns="121900" tIns="121900" rIns="121900" bIns="121900" anchor="t" anchorCtr="0">
            <a:noAutofit/>
          </a:bodyPr>
          <a:lstStyle/>
          <a:p>
            <a:r>
              <a:rPr lang="en" sz="2400" b="1" dirty="0">
                <a:solidFill>
                  <a:srgbClr val="1F1108"/>
                </a:solidFill>
                <a:ea typeface="Alata"/>
                <a:cs typeface="Alata"/>
                <a:sym typeface="Alata"/>
              </a:rPr>
              <a:t>Human rights and climate change: Testing 5 lessons tying climate justice, litigation, and attribution science for secondary aged students.</a:t>
            </a:r>
            <a:endParaRPr sz="2400" b="1" dirty="0">
              <a:solidFill>
                <a:srgbClr val="1F1108"/>
              </a:solidFill>
              <a:ea typeface="Alata"/>
              <a:cs typeface="Alata"/>
              <a:sym typeface="Alata"/>
            </a:endParaRPr>
          </a:p>
        </p:txBody>
      </p:sp>
      <p:sp>
        <p:nvSpPr>
          <p:cNvPr id="100" name="Google Shape;100;p25">
            <a:extLst>
              <a:ext uri="{FF2B5EF4-FFF2-40B4-BE49-F238E27FC236}">
                <a16:creationId xmlns:a16="http://schemas.microsoft.com/office/drawing/2014/main" id="{FC95C795-577D-4E4F-E664-441931F4F529}"/>
              </a:ext>
            </a:extLst>
          </p:cNvPr>
          <p:cNvSpPr txBox="1"/>
          <p:nvPr/>
        </p:nvSpPr>
        <p:spPr>
          <a:xfrm>
            <a:off x="1345324" y="1380467"/>
            <a:ext cx="10295076"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These lessons are meant to accompany the Right Here Right Now summit at the University of Oxford, June 2025. However, they were designed to be used when exploring similar topics.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2400" dirty="0">
                <a:solidFill>
                  <a:srgbClr val="1F1108"/>
                </a:solidFill>
                <a:ea typeface="Alata"/>
                <a:cs typeface="Alata"/>
                <a:sym typeface="Alata"/>
              </a:rPr>
              <a:t>The lessons follow 5 arcs exploring how youth rights can be protected in a changing world. Teacher notes are provided before each lesson and answers to questions/pedagogical suggestions are in the speaker notes.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2400" dirty="0">
                <a:solidFill>
                  <a:srgbClr val="1F1108"/>
                </a:solidFill>
                <a:ea typeface="Alata"/>
                <a:cs typeface="Alata"/>
                <a:sym typeface="Alata"/>
              </a:rPr>
              <a:t>Lessons are meant to take 20-25 minutes at minimum but can be expanded with further discussion. </a:t>
            </a:r>
            <a:endParaRPr sz="2400" dirty="0">
              <a:solidFill>
                <a:srgbClr val="1F1108"/>
              </a:solidFill>
              <a:ea typeface="Alata"/>
              <a:cs typeface="Alata"/>
              <a:sym typeface="Alata"/>
            </a:endParaRPr>
          </a:p>
          <a:p>
            <a:pPr marL="609585"/>
            <a:endParaRPr sz="2400" dirty="0">
              <a:solidFill>
                <a:srgbClr val="1F1108"/>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p:txBody>
      </p:sp>
    </p:spTree>
    <p:extLst>
      <p:ext uri="{BB962C8B-B14F-4D97-AF65-F5344CB8AC3E}">
        <p14:creationId xmlns:p14="http://schemas.microsoft.com/office/powerpoint/2010/main" val="2346886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txBox="1"/>
          <p:nvPr/>
        </p:nvSpPr>
        <p:spPr>
          <a:xfrm>
            <a:off x="1029019" y="335117"/>
            <a:ext cx="6612000" cy="649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Both children and the elderly are especially vulnerable. </a:t>
            </a:r>
            <a:endParaRPr sz="2267" dirty="0">
              <a:solidFill>
                <a:srgbClr val="1F1108"/>
              </a:solidFill>
              <a:ea typeface="Alata"/>
              <a:cs typeface="Alata"/>
              <a:sym typeface="Alata"/>
            </a:endParaRPr>
          </a:p>
          <a:p>
            <a:endParaRPr sz="1200"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Older people are more likely to have existing health conditions and mobility issues that make the strain of extreme cold, heat or damp dangerous for them.</a:t>
            </a:r>
            <a:endParaRPr sz="2267" dirty="0">
              <a:solidFill>
                <a:srgbClr val="1F1108"/>
              </a:solidFill>
              <a:ea typeface="Alata"/>
              <a:cs typeface="Alata"/>
              <a:sym typeface="Alata"/>
            </a:endParaRPr>
          </a:p>
          <a:p>
            <a:pPr marL="609585"/>
            <a:endParaRPr sz="2267"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Children are developmentally vulnerable to poor air quality, especially caused by damp and black </a:t>
            </a:r>
            <a:r>
              <a:rPr lang="en" sz="2267" dirty="0" err="1">
                <a:solidFill>
                  <a:srgbClr val="1F1108"/>
                </a:solidFill>
                <a:ea typeface="Alata"/>
                <a:cs typeface="Alata"/>
                <a:sym typeface="Alata"/>
              </a:rPr>
              <a:t>mould</a:t>
            </a:r>
            <a:r>
              <a:rPr lang="en" sz="2267" dirty="0">
                <a:solidFill>
                  <a:srgbClr val="1F1108"/>
                </a:solidFill>
                <a:ea typeface="Alata"/>
                <a:cs typeface="Alata"/>
                <a:sym typeface="Alata"/>
              </a:rPr>
              <a:t> and emissions from cars and heating systems. Damage to lung and brain development in childhood can cause lifelong health problems.</a:t>
            </a:r>
            <a:endParaRPr sz="2267" dirty="0">
              <a:solidFill>
                <a:srgbClr val="1F1108"/>
              </a:solidFill>
              <a:ea typeface="Alata"/>
              <a:cs typeface="Alata"/>
              <a:sym typeface="Alata"/>
            </a:endParaRPr>
          </a:p>
          <a:p>
            <a:endParaRPr sz="1200" dirty="0">
              <a:solidFill>
                <a:srgbClr val="1F1108"/>
              </a:solidFill>
              <a:ea typeface="Alata"/>
              <a:cs typeface="Alata"/>
              <a:sym typeface="Alata"/>
            </a:endParaRPr>
          </a:p>
          <a:p>
            <a:r>
              <a:rPr lang="en" sz="2267" dirty="0">
                <a:solidFill>
                  <a:srgbClr val="1F1108"/>
                </a:solidFill>
                <a:ea typeface="Alata"/>
                <a:cs typeface="Alata"/>
                <a:sym typeface="Alata"/>
              </a:rPr>
              <a:t>When we think about the justice of this situation, it is relevant that young people cannot be said to have caused the climate change impacting public health.</a:t>
            </a:r>
            <a:endParaRPr sz="2267" dirty="0">
              <a:solidFill>
                <a:srgbClr val="1F1108"/>
              </a:solidFill>
              <a:ea typeface="Alata"/>
              <a:cs typeface="Alata"/>
              <a:sym typeface="Alata"/>
            </a:endParaRPr>
          </a:p>
        </p:txBody>
      </p:sp>
      <p:sp>
        <p:nvSpPr>
          <p:cNvPr id="250" name="Google Shape;250;p43"/>
          <p:cNvSpPr txBox="1"/>
          <p:nvPr/>
        </p:nvSpPr>
        <p:spPr>
          <a:xfrm>
            <a:off x="7641019" y="3541986"/>
            <a:ext cx="4222013" cy="1318381"/>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Is there anyway we can make things fairer for young people today?</a:t>
            </a:r>
            <a:endParaRPr sz="2400" dirty="0">
              <a:solidFill>
                <a:srgbClr val="EFE7DF"/>
              </a:solidFill>
              <a:ea typeface="Alata"/>
              <a:cs typeface="Alata"/>
              <a:sym typeface="Alata"/>
            </a:endParaRPr>
          </a:p>
        </p:txBody>
      </p:sp>
      <p:pic>
        <p:nvPicPr>
          <p:cNvPr id="251" name="Google Shape;251;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641021" y="362000"/>
            <a:ext cx="4222012" cy="2833145"/>
          </a:xfrm>
          <a:prstGeom prst="rect">
            <a:avLst/>
          </a:prstGeom>
          <a:noFill/>
          <a:ln>
            <a:noFill/>
          </a:ln>
        </p:spPr>
      </p:pic>
      <p:sp>
        <p:nvSpPr>
          <p:cNvPr id="252" name="Google Shape;252;p43"/>
          <p:cNvSpPr txBox="1"/>
          <p:nvPr/>
        </p:nvSpPr>
        <p:spPr>
          <a:xfrm>
            <a:off x="7641019" y="5082421"/>
            <a:ext cx="4222013" cy="131838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What about young people in the future? In 2030, or 2050 or 2100?</a:t>
            </a:r>
            <a:endParaRPr sz="2400" dirty="0">
              <a:solidFill>
                <a:srgbClr val="EFE7DF"/>
              </a:solidFill>
              <a:ea typeface="Alata"/>
              <a:cs typeface="Alata"/>
              <a:sym typeface="Alat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p:nvPr/>
        </p:nvSpPr>
        <p:spPr>
          <a:xfrm>
            <a:off x="1282262" y="445333"/>
            <a:ext cx="10358138" cy="984800"/>
          </a:xfrm>
          <a:prstGeom prst="rect">
            <a:avLst/>
          </a:prstGeom>
          <a:noFill/>
          <a:ln w="9525" cap="flat" cmpd="sng">
            <a:solidFill>
              <a:srgbClr val="645444"/>
            </a:solidFill>
            <a:prstDash val="solid"/>
            <a:round/>
            <a:headEnd type="none" w="sm" len="sm"/>
            <a:tailEnd type="none" w="sm" len="sm"/>
          </a:ln>
        </p:spPr>
        <p:txBody>
          <a:bodyPr spcFirstLastPara="1" wrap="square" lIns="121900" tIns="121900" rIns="121900" bIns="121900" anchor="t" anchorCtr="0">
            <a:noAutofit/>
          </a:bodyPr>
          <a:lstStyle/>
          <a:p>
            <a:r>
              <a:rPr lang="en" sz="2400" b="1" dirty="0">
                <a:solidFill>
                  <a:srgbClr val="1F1109"/>
                </a:solidFill>
                <a:ea typeface="Alata"/>
                <a:cs typeface="Alata"/>
                <a:sym typeface="Alata"/>
              </a:rPr>
              <a:t>Last task: </a:t>
            </a:r>
            <a:r>
              <a:rPr lang="en" sz="2400" dirty="0">
                <a:solidFill>
                  <a:srgbClr val="1F1109"/>
                </a:solidFill>
                <a:ea typeface="Alata"/>
                <a:cs typeface="Alata"/>
                <a:sym typeface="Alata"/>
              </a:rPr>
              <a:t>write a </a:t>
            </a:r>
            <a:r>
              <a:rPr lang="en" sz="2400" dirty="0" err="1">
                <a:solidFill>
                  <a:srgbClr val="1F1109"/>
                </a:solidFill>
                <a:ea typeface="Alata"/>
                <a:cs typeface="Alata"/>
                <a:sym typeface="Alata"/>
              </a:rPr>
              <a:t>wishlist</a:t>
            </a:r>
            <a:r>
              <a:rPr lang="en" sz="2400" dirty="0">
                <a:solidFill>
                  <a:srgbClr val="1F1109"/>
                </a:solidFill>
                <a:ea typeface="Alata"/>
                <a:cs typeface="Alata"/>
                <a:sym typeface="Alata"/>
              </a:rPr>
              <a:t> for your grandchild, saying what kind of future they deserve.</a:t>
            </a:r>
            <a:endParaRPr sz="2400" dirty="0">
              <a:solidFill>
                <a:srgbClr val="1F1108"/>
              </a:solidFill>
              <a:ea typeface="Alata"/>
              <a:cs typeface="Alata"/>
              <a:sym typeface="Alata"/>
            </a:endParaRPr>
          </a:p>
        </p:txBody>
      </p:sp>
      <p:sp>
        <p:nvSpPr>
          <p:cNvPr id="258" name="Google Shape;258;p44"/>
          <p:cNvSpPr txBox="1"/>
          <p:nvPr/>
        </p:nvSpPr>
        <p:spPr>
          <a:xfrm>
            <a:off x="2660533" y="1647067"/>
            <a:ext cx="6850400" cy="4986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latin typeface="Ink Free" panose="03080402000500000000" pitchFamily="66" charset="0"/>
                <a:ea typeface="Gloria Hallelujah"/>
                <a:cs typeface="Gloria Hallelujah"/>
                <a:sym typeface="Gloria Hallelujah"/>
              </a:rPr>
              <a:t>In the future my grandchild deserves:</a:t>
            </a:r>
            <a:endParaRPr sz="2267" dirty="0">
              <a:solidFill>
                <a:srgbClr val="1F1108"/>
              </a:solidFill>
              <a:latin typeface="Ink Free" panose="03080402000500000000" pitchFamily="66" charset="0"/>
              <a:ea typeface="Gloria Hallelujah"/>
              <a:cs typeface="Gloria Hallelujah"/>
              <a:sym typeface="Gloria Hallelujah"/>
            </a:endParaRPr>
          </a:p>
          <a:p>
            <a:endParaRPr sz="2267" dirty="0">
              <a:solidFill>
                <a:srgbClr val="1F1108"/>
              </a:solidFill>
              <a:latin typeface="Ink Free" panose="03080402000500000000" pitchFamily="66" charset="0"/>
              <a:ea typeface="Gloria Hallelujah"/>
              <a:cs typeface="Gloria Hallelujah"/>
              <a:sym typeface="Gloria Hallelujah"/>
            </a:endParaRPr>
          </a:p>
          <a:p>
            <a:pPr marL="609585" indent="-448722">
              <a:buClr>
                <a:srgbClr val="1F1108"/>
              </a:buClr>
              <a:buSzPts val="1700"/>
              <a:buFont typeface="Gloria Hallelujah"/>
              <a:buAutoNum type="arabicPeriod"/>
            </a:pPr>
            <a:r>
              <a:rPr lang="en" sz="2267" dirty="0">
                <a:solidFill>
                  <a:srgbClr val="1F1108"/>
                </a:solidFill>
                <a:latin typeface="Ink Free" panose="03080402000500000000" pitchFamily="66" charset="0"/>
                <a:ea typeface="Gloria Hallelujah"/>
                <a:cs typeface="Gloria Hallelujah"/>
                <a:sym typeface="Gloria Hallelujah"/>
              </a:rPr>
              <a:t>Clean…</a:t>
            </a:r>
            <a:endParaRPr sz="2267" dirty="0">
              <a:solidFill>
                <a:srgbClr val="1F1108"/>
              </a:solidFill>
              <a:latin typeface="Ink Free" panose="03080402000500000000" pitchFamily="66" charset="0"/>
              <a:ea typeface="Gloria Hallelujah"/>
              <a:cs typeface="Gloria Hallelujah"/>
              <a:sym typeface="Gloria Hallelujah"/>
            </a:endParaRPr>
          </a:p>
          <a:p>
            <a:pPr marL="609585" indent="-448722">
              <a:buClr>
                <a:srgbClr val="1F1108"/>
              </a:buClr>
              <a:buSzPts val="1700"/>
              <a:buFont typeface="Gloria Hallelujah"/>
              <a:buAutoNum type="arabicPeriod"/>
            </a:pPr>
            <a:r>
              <a:rPr lang="en" sz="2267" dirty="0">
                <a:solidFill>
                  <a:srgbClr val="1F1108"/>
                </a:solidFill>
                <a:latin typeface="Ink Free" panose="03080402000500000000" pitchFamily="66" charset="0"/>
                <a:ea typeface="Gloria Hallelujah"/>
                <a:cs typeface="Gloria Hallelujah"/>
                <a:sym typeface="Gloria Hallelujah"/>
              </a:rPr>
              <a:t>Access to..</a:t>
            </a:r>
            <a:endParaRPr sz="2267" dirty="0">
              <a:solidFill>
                <a:srgbClr val="1F1108"/>
              </a:solidFill>
              <a:latin typeface="Ink Free" panose="03080402000500000000" pitchFamily="66" charset="0"/>
              <a:ea typeface="Gloria Hallelujah"/>
              <a:cs typeface="Gloria Hallelujah"/>
              <a:sym typeface="Gloria Hallelujah"/>
            </a:endParaRPr>
          </a:p>
          <a:p>
            <a:pPr marL="609585" indent="-448722">
              <a:buClr>
                <a:srgbClr val="1F1108"/>
              </a:buClr>
              <a:buSzPts val="1700"/>
              <a:buFont typeface="Gloria Hallelujah"/>
              <a:buAutoNum type="arabicPeriod"/>
            </a:pPr>
            <a:r>
              <a:rPr lang="en" sz="2267" dirty="0">
                <a:solidFill>
                  <a:srgbClr val="1F1108"/>
                </a:solidFill>
                <a:latin typeface="Ink Free" panose="03080402000500000000" pitchFamily="66" charset="0"/>
                <a:ea typeface="Gloria Hallelujah"/>
                <a:cs typeface="Gloria Hallelujah"/>
                <a:sym typeface="Gloria Hallelujah"/>
              </a:rPr>
              <a:t>Somewhere to…</a:t>
            </a:r>
          </a:p>
          <a:p>
            <a:pPr marL="609585" indent="-448722">
              <a:buClr>
                <a:srgbClr val="1F1108"/>
              </a:buClr>
              <a:buSzPts val="1700"/>
              <a:buFont typeface="Gloria Hallelujah"/>
              <a:buAutoNum type="arabicPeriod"/>
            </a:pPr>
            <a:r>
              <a:rPr lang="en" sz="2267" dirty="0">
                <a:solidFill>
                  <a:srgbClr val="1F1108"/>
                </a:solidFill>
                <a:latin typeface="Ink Free" panose="03080402000500000000" pitchFamily="66" charset="0"/>
                <a:ea typeface="Gloria Hallelujah"/>
                <a:cs typeface="Gloria Hallelujah"/>
                <a:sym typeface="Gloria Hallelujah"/>
              </a:rPr>
              <a:t>…</a:t>
            </a:r>
            <a:endParaRPr sz="2267" dirty="0">
              <a:solidFill>
                <a:srgbClr val="1F1108"/>
              </a:solidFill>
              <a:latin typeface="Ink Free" panose="03080402000500000000" pitchFamily="66" charset="0"/>
              <a:ea typeface="Gloria Hallelujah"/>
              <a:cs typeface="Gloria Hallelujah"/>
              <a:sym typeface="Gloria Hallelujah"/>
            </a:endParaRPr>
          </a:p>
          <a:p>
            <a:pPr marL="609585" indent="-448722">
              <a:buClr>
                <a:srgbClr val="1F1108"/>
              </a:buClr>
              <a:buSzPts val="1700"/>
              <a:buFont typeface="Gloria Hallelujah"/>
              <a:buAutoNum type="arabicPeriod"/>
            </a:pPr>
            <a:endParaRPr sz="2267" dirty="0">
              <a:solidFill>
                <a:srgbClr val="1F1108"/>
              </a:solidFill>
              <a:ea typeface="Gloria Hallelujah"/>
              <a:cs typeface="Gloria Hallelujah"/>
              <a:sym typeface="Gloria Hallelujah"/>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5"/>
          <p:cNvSpPr txBox="1"/>
          <p:nvPr/>
        </p:nvSpPr>
        <p:spPr>
          <a:xfrm>
            <a:off x="1250730" y="1380467"/>
            <a:ext cx="10389669"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moved on to thinking about how unfair the climate and nature crisis is for young people. Next time we are going to move on to consider how litigation can work as a process to make things fairer for young people.</a:t>
            </a:r>
            <a:endParaRPr sz="2400">
              <a:solidFill>
                <a:srgbClr val="1F1108"/>
              </a:solidFill>
              <a:ea typeface="Alata"/>
              <a:cs typeface="Alata"/>
              <a:sym typeface="Alata"/>
            </a:endParaRPr>
          </a:p>
        </p:txBody>
      </p:sp>
      <p:sp>
        <p:nvSpPr>
          <p:cNvPr id="264" name="Google Shape;264;p45"/>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65" name="Google Shape;265;p45"/>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66" name="Google Shape;266;p45"/>
          <p:cNvSpPr txBox="1"/>
          <p:nvPr/>
        </p:nvSpPr>
        <p:spPr>
          <a:xfrm>
            <a:off x="1277822" y="326600"/>
            <a:ext cx="10331578" cy="718170"/>
          </a:xfrm>
          <a:prstGeom prst="rect">
            <a:avLst/>
          </a:prstGeom>
          <a:noFill/>
          <a:ln>
            <a:noFill/>
          </a:ln>
        </p:spPr>
        <p:txBody>
          <a:bodyPr spcFirstLastPara="1" wrap="square" lIns="121900" tIns="121900" rIns="121900" bIns="121900" anchor="t" anchorCtr="0">
            <a:spAutoFit/>
          </a:bodyPr>
          <a:lstStyle/>
          <a:p>
            <a:r>
              <a:rPr lang="en" sz="3067" dirty="0">
                <a:solidFill>
                  <a:srgbClr val="1F1108"/>
                </a:solidFill>
                <a:latin typeface="Ink Free" panose="03080402000500000000" pitchFamily="66" charset="0"/>
                <a:ea typeface="Gloria Hallelujah"/>
                <a:cs typeface="Gloria Hallelujah"/>
                <a:sym typeface="Gloria Hallelujah"/>
              </a:rPr>
              <a:t>How can my rights be protected in a changing world?</a:t>
            </a:r>
            <a:endParaRPr sz="3067"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70"/>
        <p:cNvGrpSpPr/>
        <p:nvPr/>
      </p:nvGrpSpPr>
      <p:grpSpPr>
        <a:xfrm>
          <a:off x="0" y="0"/>
          <a:ext cx="0" cy="0"/>
          <a:chOff x="0" y="0"/>
          <a:chExt cx="0" cy="0"/>
        </a:xfrm>
      </p:grpSpPr>
      <p:sp>
        <p:nvSpPr>
          <p:cNvPr id="271" name="Google Shape;271;p46"/>
          <p:cNvSpPr txBox="1"/>
          <p:nvPr/>
        </p:nvSpPr>
        <p:spPr>
          <a:xfrm>
            <a:off x="1258196" y="445333"/>
            <a:ext cx="10500604"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Teacher  SESSION THREE: CLIMATE LITIGATION</a:t>
            </a:r>
            <a:endParaRPr sz="2400" dirty="0">
              <a:solidFill>
                <a:srgbClr val="EFE7DF"/>
              </a:solidFill>
              <a:ea typeface="Alata"/>
              <a:cs typeface="Alata"/>
              <a:sym typeface="Alata"/>
            </a:endParaRPr>
          </a:p>
        </p:txBody>
      </p:sp>
      <p:sp>
        <p:nvSpPr>
          <p:cNvPr id="272" name="Google Shape;272;p46"/>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73" name="Google Shape;273;p46"/>
          <p:cNvSpPr txBox="1"/>
          <p:nvPr/>
        </p:nvSpPr>
        <p:spPr>
          <a:xfrm>
            <a:off x="1250730" y="5464767"/>
            <a:ext cx="10389669" cy="13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Resources: </a:t>
            </a:r>
            <a:endParaRPr sz="2000" dirty="0">
              <a:solidFill>
                <a:srgbClr val="1F1108"/>
              </a:solidFill>
              <a:ea typeface="Alata"/>
              <a:cs typeface="Alata"/>
              <a:sym typeface="Alata"/>
            </a:endParaRPr>
          </a:p>
          <a:p>
            <a:r>
              <a:rPr lang="en" sz="2000" dirty="0">
                <a:solidFill>
                  <a:srgbClr val="1F1108"/>
                </a:solidFill>
                <a:ea typeface="Alata"/>
                <a:cs typeface="Alata"/>
                <a:sym typeface="Alata"/>
              </a:rPr>
              <a:t>Mini whiteboard - or improvise an equivalent</a:t>
            </a:r>
            <a:endParaRPr sz="2000" dirty="0">
              <a:solidFill>
                <a:srgbClr val="1F1108"/>
              </a:solidFill>
              <a:ea typeface="Alata"/>
              <a:cs typeface="Alata"/>
              <a:sym typeface="Alata"/>
            </a:endParaRPr>
          </a:p>
          <a:p>
            <a:r>
              <a:rPr lang="en" sz="2000" dirty="0">
                <a:solidFill>
                  <a:srgbClr val="1F1108"/>
                </a:solidFill>
                <a:ea typeface="Alata"/>
                <a:cs typeface="Alata"/>
                <a:sym typeface="Alata"/>
              </a:rPr>
              <a:t>Rights of the Child</a:t>
            </a:r>
            <a:endParaRPr sz="2000" dirty="0">
              <a:solidFill>
                <a:srgbClr val="1F1108"/>
              </a:solidFill>
              <a:ea typeface="Alata"/>
              <a:cs typeface="Alata"/>
              <a:sym typeface="Alata"/>
            </a:endParaRPr>
          </a:p>
          <a:p>
            <a:r>
              <a:rPr lang="en" sz="2000" dirty="0">
                <a:solidFill>
                  <a:srgbClr val="1F1108"/>
                </a:solidFill>
                <a:ea typeface="Alata"/>
                <a:cs typeface="Alata"/>
                <a:sym typeface="Alata"/>
              </a:rPr>
              <a:t>Local climate litigation suit to serve as example. Consider: </a:t>
            </a:r>
            <a:r>
              <a:rPr lang="en" sz="2000" u="sng" dirty="0">
                <a:solidFill>
                  <a:schemeClr val="hlink"/>
                </a:solidFill>
                <a:ea typeface="Alata"/>
                <a:cs typeface="Alata"/>
                <a:sym typeface="Alata"/>
                <a:hlinkClick r:id="rId3"/>
              </a:rPr>
              <a:t>Sabin Centre</a:t>
            </a:r>
            <a:endParaRPr sz="20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274" name="Google Shape;274;p46"/>
          <p:cNvSpPr txBox="1"/>
          <p:nvPr/>
        </p:nvSpPr>
        <p:spPr>
          <a:xfrm>
            <a:off x="1250730" y="1380467"/>
            <a:ext cx="10389669" cy="384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5 mins (or fewer if you can manage it) - register, students make suggestions for how rights are taken seriously – for the sake of their wellbeing don’t just agree with them, we will look at ways youth have power</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mins - Slide 26, intro to litigation and waves - wave 1 is planning laws, 2 is infringing on rights, 3 is fiduciary duty, legal responsibility to shareholders</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mins - task, encourage students to notice what is violated or what is claimed </a:t>
            </a:r>
            <a:br>
              <a:rPr lang="en" sz="2000" dirty="0">
                <a:solidFill>
                  <a:srgbClr val="1F1108"/>
                </a:solidFill>
                <a:ea typeface="Alata"/>
                <a:cs typeface="Alata"/>
                <a:sym typeface="Alata"/>
              </a:rPr>
            </a:br>
            <a:r>
              <a:rPr lang="en" sz="2000" dirty="0">
                <a:solidFill>
                  <a:srgbClr val="1F1108"/>
                </a:solidFill>
                <a:ea typeface="Alata"/>
                <a:cs typeface="Alata"/>
                <a:sym typeface="Alata"/>
              </a:rPr>
              <a:t>3 mins - Slide 28 think about how to facilitate discussion </a:t>
            </a:r>
            <a:endParaRPr sz="2000" dirty="0">
              <a:solidFill>
                <a:srgbClr val="1F1108"/>
              </a:solidFill>
              <a:ea typeface="Alata"/>
              <a:cs typeface="Alata"/>
              <a:sym typeface="Alata"/>
            </a:endParaRPr>
          </a:p>
          <a:p>
            <a:r>
              <a:rPr lang="en" sz="2000" dirty="0">
                <a:solidFill>
                  <a:srgbClr val="1F1108"/>
                </a:solidFill>
                <a:ea typeface="Alata"/>
                <a:cs typeface="Alata"/>
                <a:sym typeface="Alata"/>
              </a:rPr>
              <a:t>1 min - read through, government said provincial policies don’t matter in face of global emissions, court ruled they do, against </a:t>
            </a:r>
            <a:r>
              <a:rPr lang="en" sz="2000" i="1" dirty="0">
                <a:solidFill>
                  <a:srgbClr val="1F1108"/>
                </a:solidFill>
                <a:ea typeface="Alata"/>
                <a:cs typeface="Alata"/>
                <a:sym typeface="Alata"/>
              </a:rPr>
              <a:t>de minimis</a:t>
            </a:r>
            <a:r>
              <a:rPr lang="en" sz="2000" dirty="0">
                <a:solidFill>
                  <a:srgbClr val="1F1108"/>
                </a:solidFill>
                <a:ea typeface="Alata"/>
                <a:cs typeface="Alata"/>
                <a:sym typeface="Alata"/>
              </a:rPr>
              <a:t> argument – still takes a long time</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writing task - have some examples ready to support less confident</a:t>
            </a:r>
            <a:endParaRPr sz="2000" dirty="0">
              <a:solidFill>
                <a:srgbClr val="1F1108"/>
              </a:solidFill>
              <a:ea typeface="Alata"/>
              <a:cs typeface="Alata"/>
              <a:sym typeface="Alata"/>
            </a:endParaRPr>
          </a:p>
          <a:p>
            <a:r>
              <a:rPr lang="en" sz="2000" dirty="0">
                <a:solidFill>
                  <a:srgbClr val="1F1108"/>
                </a:solidFill>
                <a:ea typeface="Alata"/>
                <a:cs typeface="Alata"/>
                <a:sym typeface="Alata"/>
              </a:rPr>
              <a:t>Last slide - quick recap can be done as you dismiss class</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p:nvPr/>
        </p:nvSpPr>
        <p:spPr>
          <a:xfrm>
            <a:off x="1226328" y="445333"/>
            <a:ext cx="10532472"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SESSION THREE: CLIMATE LITIGATION</a:t>
            </a:r>
            <a:endParaRPr sz="2400" dirty="0">
              <a:solidFill>
                <a:srgbClr val="EFE7DF"/>
              </a:solidFill>
              <a:ea typeface="Alata"/>
              <a:cs typeface="Alata"/>
              <a:sym typeface="Alata"/>
            </a:endParaRPr>
          </a:p>
        </p:txBody>
      </p:sp>
      <p:sp>
        <p:nvSpPr>
          <p:cNvPr id="280" name="Google Shape;280;p47"/>
          <p:cNvSpPr txBox="1"/>
          <p:nvPr/>
        </p:nvSpPr>
        <p:spPr>
          <a:xfrm>
            <a:off x="1219200" y="1380467"/>
            <a:ext cx="10421200" cy="112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are going to investigate the concept of climate litigation so that we understand a process for making the situation fairer for young people.</a:t>
            </a:r>
            <a:endParaRPr sz="2400">
              <a:solidFill>
                <a:srgbClr val="1F1108"/>
              </a:solidFill>
              <a:ea typeface="Alata"/>
              <a:cs typeface="Alata"/>
              <a:sym typeface="Alata"/>
            </a:endParaRPr>
          </a:p>
          <a:p>
            <a:endParaRPr sz="2400">
              <a:solidFill>
                <a:srgbClr val="1F1108"/>
              </a:solidFill>
              <a:ea typeface="Alata"/>
              <a:cs typeface="Alata"/>
              <a:sym typeface="Alata"/>
            </a:endParaRPr>
          </a:p>
        </p:txBody>
      </p:sp>
      <p:sp>
        <p:nvSpPr>
          <p:cNvPr id="281" name="Google Shape;281;p47"/>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82" name="Google Shape;282;p47"/>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283" name="Google Shape;283;p47"/>
          <p:cNvSpPr txBox="1"/>
          <p:nvPr/>
        </p:nvSpPr>
        <p:spPr>
          <a:xfrm>
            <a:off x="1219200" y="2726800"/>
            <a:ext cx="10421200" cy="4006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While you wait to start, remember Article 12 of the UN Convention on the Rights of the Child. Please note down if and how your views are taken seriously in the climate crisis. </a:t>
            </a:r>
            <a:br>
              <a:rPr lang="en" sz="2400" dirty="0">
                <a:solidFill>
                  <a:srgbClr val="1F1108"/>
                </a:solidFill>
                <a:ea typeface="Alata"/>
                <a:cs typeface="Alata"/>
                <a:sym typeface="Alata"/>
              </a:rPr>
            </a:br>
            <a:br>
              <a:rPr lang="en" sz="2400" dirty="0">
                <a:solidFill>
                  <a:srgbClr val="1F1108"/>
                </a:solidFill>
                <a:ea typeface="Alata"/>
                <a:cs typeface="Alata"/>
                <a:sym typeface="Alata"/>
              </a:rPr>
            </a:br>
            <a:br>
              <a:rPr lang="en" sz="2400" dirty="0">
                <a:solidFill>
                  <a:srgbClr val="1F1108"/>
                </a:solidFill>
                <a:ea typeface="Alata"/>
                <a:cs typeface="Alata"/>
                <a:sym typeface="Alata"/>
              </a:rPr>
            </a:br>
            <a:br>
              <a:rPr lang="en" sz="2400" dirty="0">
                <a:solidFill>
                  <a:srgbClr val="1F1108"/>
                </a:solidFill>
                <a:ea typeface="Alata"/>
                <a:cs typeface="Alata"/>
                <a:sym typeface="Alata"/>
              </a:rPr>
            </a:br>
            <a:br>
              <a:rPr lang="en" sz="2400" dirty="0">
                <a:solidFill>
                  <a:srgbClr val="1F1108"/>
                </a:solidFill>
                <a:ea typeface="Alata"/>
                <a:cs typeface="Alata"/>
                <a:sym typeface="Alata"/>
              </a:rPr>
            </a:br>
            <a:br>
              <a:rPr lang="en" sz="2400" dirty="0">
                <a:solidFill>
                  <a:srgbClr val="1F1108"/>
                </a:solidFill>
                <a:ea typeface="Alata"/>
                <a:cs typeface="Alata"/>
                <a:sym typeface="Alata"/>
              </a:rPr>
            </a:br>
            <a:endParaRPr sz="2400" dirty="0">
              <a:solidFill>
                <a:srgbClr val="1F1108"/>
              </a:solidFill>
              <a:ea typeface="Alata"/>
              <a:cs typeface="Alata"/>
              <a:sym typeface="Alata"/>
            </a:endParaRPr>
          </a:p>
          <a:p>
            <a:pPr>
              <a:buClr>
                <a:schemeClr val="dk1"/>
              </a:buClr>
              <a:buSzPts val="1100"/>
            </a:pPr>
            <a:r>
              <a:rPr lang="en" sz="2400" dirty="0">
                <a:solidFill>
                  <a:srgbClr val="1F1108"/>
                </a:solidFill>
                <a:ea typeface="Alata"/>
                <a:cs typeface="Alata"/>
                <a:sym typeface="Alata"/>
              </a:rPr>
              <a:t>E.g. </a:t>
            </a:r>
            <a:r>
              <a:rPr lang="en" sz="2400" i="1" dirty="0">
                <a:solidFill>
                  <a:srgbClr val="1F1108"/>
                </a:solidFill>
                <a:latin typeface="Ink Free" panose="03080402000500000000" pitchFamily="66" charset="0"/>
                <a:ea typeface="Gloria Hallelujah"/>
                <a:cs typeface="Gloria Hallelujah"/>
                <a:sym typeface="Gloria Hallelujah"/>
              </a:rPr>
              <a:t>My views are not taken seriously because … I’m too young to vote</a:t>
            </a:r>
            <a:endParaRPr sz="2400" dirty="0">
              <a:solidFill>
                <a:srgbClr val="1F1108"/>
              </a:solidFill>
              <a:latin typeface="Ink Free" panose="03080402000500000000" pitchFamily="66" charset="0"/>
              <a:ea typeface="Alata"/>
              <a:cs typeface="Alata"/>
              <a:sym typeface="Alata"/>
            </a:endParaRPr>
          </a:p>
        </p:txBody>
      </p:sp>
      <p:sp>
        <p:nvSpPr>
          <p:cNvPr id="284" name="Google Shape;284;p47"/>
          <p:cNvSpPr txBox="1"/>
          <p:nvPr/>
        </p:nvSpPr>
        <p:spPr>
          <a:xfrm>
            <a:off x="3647664" y="4059967"/>
            <a:ext cx="5358336" cy="1443200"/>
          </a:xfrm>
          <a:prstGeom prst="rect">
            <a:avLst/>
          </a:prstGeom>
          <a:solidFill>
            <a:srgbClr val="1F1108"/>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a:buClr>
                <a:schemeClr val="dk1"/>
              </a:buClr>
              <a:buSzPts val="1100"/>
            </a:pPr>
            <a:r>
              <a:rPr lang="en" sz="2000" dirty="0">
                <a:solidFill>
                  <a:srgbClr val="DAC9B7"/>
                </a:solidFill>
                <a:ea typeface="Alata"/>
                <a:cs typeface="Alata"/>
                <a:sym typeface="Alata"/>
              </a:rPr>
              <a:t>Article 12 (respect for the views of the child) Every child has the right to express their views .. and to have their views considered and taken seriously. This right applies at all times.</a:t>
            </a:r>
            <a:endParaRPr sz="2000" dirty="0">
              <a:solidFill>
                <a:srgbClr val="DAC9B7"/>
              </a:solidFill>
              <a:ea typeface="Alata"/>
              <a:cs typeface="Alata"/>
              <a:sym typeface="Alat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p:nvPr/>
        </p:nvSpPr>
        <p:spPr>
          <a:xfrm>
            <a:off x="551600" y="445333"/>
            <a:ext cx="3892800"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sp>
        <p:nvSpPr>
          <p:cNvPr id="290" name="Google Shape;290;p48"/>
          <p:cNvSpPr txBox="1"/>
          <p:nvPr/>
        </p:nvSpPr>
        <p:spPr>
          <a:xfrm>
            <a:off x="1221600" y="4652479"/>
            <a:ext cx="10970400" cy="1732800"/>
          </a:xfrm>
          <a:prstGeom prst="rect">
            <a:avLst/>
          </a:prstGeom>
          <a:noFill/>
          <a:ln>
            <a:noFill/>
          </a:ln>
        </p:spPr>
        <p:txBody>
          <a:bodyPr spcFirstLastPara="1" wrap="square" lIns="121900" tIns="121900" rIns="121900" bIns="121900" anchor="t" anchorCtr="0">
            <a:noAutofit/>
          </a:bodyPr>
          <a:lstStyle/>
          <a:p>
            <a:r>
              <a:rPr lang="en" sz="2400" dirty="0">
                <a:solidFill>
                  <a:srgbClr val="1F1109"/>
                </a:solidFill>
                <a:ea typeface="Alata"/>
                <a:cs typeface="Alata"/>
                <a:sym typeface="Alata"/>
              </a:rPr>
              <a:t>One way youth are being heard around the globe is through climate litigation. Children and youth are suing to hold governments and industry accountable for climate change.  Students from 5 to 22 are launching lawsuits and they are starting to win.</a:t>
            </a:r>
            <a:endParaRPr sz="2400" dirty="0">
              <a:solidFill>
                <a:srgbClr val="1F1109"/>
              </a:solidFill>
              <a:ea typeface="Alata"/>
              <a:cs typeface="Alata"/>
              <a:sym typeface="Alata"/>
            </a:endParaRPr>
          </a:p>
        </p:txBody>
      </p:sp>
      <p:pic>
        <p:nvPicPr>
          <p:cNvPr id="291" name="Google Shape;291;p48" title="Screenshot 2025-04-11 at 1.26.37 P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21599" y="239180"/>
            <a:ext cx="6112867" cy="1871933"/>
          </a:xfrm>
          <a:prstGeom prst="rect">
            <a:avLst/>
          </a:prstGeom>
          <a:noFill/>
          <a:ln>
            <a:noFill/>
          </a:ln>
        </p:spPr>
      </p:pic>
      <p:pic>
        <p:nvPicPr>
          <p:cNvPr id="292" name="Google Shape;292;p48" title="Screenshot 2025-04-11 at 1.29.31 PM.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314934" y="248334"/>
            <a:ext cx="4138068" cy="4084468"/>
          </a:xfrm>
          <a:prstGeom prst="rect">
            <a:avLst/>
          </a:prstGeom>
          <a:noFill/>
          <a:ln>
            <a:noFill/>
          </a:ln>
        </p:spPr>
      </p:pic>
      <p:pic>
        <p:nvPicPr>
          <p:cNvPr id="293" name="Google Shape;293;p48" title="Screenshot 2025-04-11 at 1.35.36 PM.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428000" y="2214566"/>
            <a:ext cx="4295683" cy="202393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9"/>
          <p:cNvSpPr txBox="1"/>
          <p:nvPr/>
        </p:nvSpPr>
        <p:spPr>
          <a:xfrm>
            <a:off x="1257895" y="2802886"/>
            <a:ext cx="3583890" cy="39395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Wave I: </a:t>
            </a:r>
            <a:r>
              <a:rPr lang="en" sz="2000" dirty="0">
                <a:solidFill>
                  <a:schemeClr val="dk1"/>
                </a:solidFill>
                <a:ea typeface="Alata"/>
                <a:cs typeface="Alata"/>
                <a:sym typeface="Alata"/>
              </a:rPr>
              <a:t>Cases focus on challenging emissions producing projects (like coal mines and pipelines) through environmental &amp; planning laws. </a:t>
            </a:r>
            <a:endParaRPr sz="2000" dirty="0">
              <a:solidFill>
                <a:schemeClr val="dk1"/>
              </a:solidFill>
              <a:ea typeface="Alata"/>
              <a:cs typeface="Alata"/>
              <a:sym typeface="Alata"/>
            </a:endParaRPr>
          </a:p>
          <a:p>
            <a:endParaRPr sz="2000" dirty="0">
              <a:solidFill>
                <a:schemeClr val="dk1"/>
              </a:solidFill>
              <a:ea typeface="Alata"/>
              <a:cs typeface="Alata"/>
              <a:sym typeface="Alata"/>
            </a:endParaRPr>
          </a:p>
          <a:p>
            <a:r>
              <a:rPr lang="en" sz="2000" dirty="0">
                <a:solidFill>
                  <a:schemeClr val="dk1"/>
                </a:solidFill>
                <a:ea typeface="Alata"/>
                <a:cs typeface="Alata"/>
                <a:sym typeface="Alata"/>
              </a:rPr>
              <a:t>Claimants argue governments or companies did not consider how projects contribute to climate change, or ignored future climate risks.</a:t>
            </a:r>
            <a:endParaRPr sz="2000" dirty="0">
              <a:ea typeface="Alata"/>
              <a:cs typeface="Alata"/>
              <a:sym typeface="Alata"/>
            </a:endParaRPr>
          </a:p>
        </p:txBody>
      </p:sp>
      <p:sp>
        <p:nvSpPr>
          <p:cNvPr id="299" name="Google Shape;299;p49"/>
          <p:cNvSpPr txBox="1"/>
          <p:nvPr/>
        </p:nvSpPr>
        <p:spPr>
          <a:xfrm>
            <a:off x="5108394" y="2802886"/>
            <a:ext cx="3373453" cy="39395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Wave II:  </a:t>
            </a:r>
            <a:r>
              <a:rPr lang="en" sz="2000" dirty="0">
                <a:ea typeface="Alata"/>
                <a:cs typeface="Alata"/>
                <a:sym typeface="Alata"/>
              </a:rPr>
              <a:t>Cases focus on government climate inaction or action which violates basic human rights – like the right to life, health, or culture.</a:t>
            </a:r>
            <a:br>
              <a:rPr lang="en" sz="2000" dirty="0">
                <a:ea typeface="Alata"/>
                <a:cs typeface="Alata"/>
                <a:sym typeface="Alata"/>
              </a:rPr>
            </a:br>
            <a:br>
              <a:rPr lang="en" sz="2000" dirty="0">
                <a:ea typeface="Alata"/>
                <a:cs typeface="Alata"/>
                <a:sym typeface="Alata"/>
              </a:rPr>
            </a:br>
            <a:r>
              <a:rPr lang="en" sz="2000" dirty="0">
                <a:ea typeface="Alata"/>
                <a:cs typeface="Alata"/>
                <a:sym typeface="Alata"/>
              </a:rPr>
              <a:t>Claimants argue governments are infringing on constitutional rights through weak climate policies. </a:t>
            </a:r>
            <a:endParaRPr sz="2000" dirty="0">
              <a:ea typeface="Alata"/>
              <a:cs typeface="Alata"/>
              <a:sym typeface="Alata"/>
            </a:endParaRPr>
          </a:p>
        </p:txBody>
      </p:sp>
      <p:sp>
        <p:nvSpPr>
          <p:cNvPr id="300" name="Google Shape;300;p49"/>
          <p:cNvSpPr txBox="1"/>
          <p:nvPr/>
        </p:nvSpPr>
        <p:spPr>
          <a:xfrm>
            <a:off x="8680674" y="2802886"/>
            <a:ext cx="3206525" cy="39395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Wave III</a:t>
            </a:r>
            <a:r>
              <a:rPr lang="en" sz="2000" dirty="0">
                <a:ea typeface="Alata"/>
                <a:cs typeface="Alata"/>
                <a:sym typeface="Alata"/>
              </a:rPr>
              <a:t>: Cases target corporations and investors that ignore or obfuscate climate change facts.</a:t>
            </a:r>
            <a:br>
              <a:rPr lang="en" sz="2000" dirty="0">
                <a:ea typeface="Alata"/>
                <a:cs typeface="Alata"/>
                <a:sym typeface="Alata"/>
              </a:rPr>
            </a:br>
            <a:br>
              <a:rPr lang="en" sz="2000" dirty="0">
                <a:ea typeface="Alata"/>
                <a:cs typeface="Alata"/>
                <a:sym typeface="Alata"/>
              </a:rPr>
            </a:br>
            <a:br>
              <a:rPr lang="en" sz="2000" dirty="0">
                <a:ea typeface="Alata"/>
                <a:cs typeface="Alata"/>
                <a:sym typeface="Alata"/>
              </a:rPr>
            </a:br>
            <a:r>
              <a:rPr lang="en" sz="2000" dirty="0">
                <a:ea typeface="Alata"/>
                <a:cs typeface="Alata"/>
                <a:sym typeface="Alata"/>
              </a:rPr>
              <a:t>Claimants argue corporations make false and misleading claims about the impacts of climate change on business and investments.</a:t>
            </a:r>
            <a:endParaRPr sz="2000" dirty="0">
              <a:ea typeface="Alata"/>
              <a:cs typeface="Alata"/>
              <a:sym typeface="Alata"/>
            </a:endParaRPr>
          </a:p>
        </p:txBody>
      </p:sp>
      <p:sp>
        <p:nvSpPr>
          <p:cNvPr id="301" name="Google Shape;301;p49"/>
          <p:cNvSpPr txBox="1"/>
          <p:nvPr/>
        </p:nvSpPr>
        <p:spPr>
          <a:xfrm>
            <a:off x="1208690" y="343733"/>
            <a:ext cx="10550109" cy="23780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bg1"/>
                </a:solidFill>
                <a:ea typeface="Alata"/>
                <a:cs typeface="Alata"/>
                <a:sym typeface="Alata"/>
              </a:rPr>
              <a:t>Climate litigation is defined as cases where climate change law, policy or science is a material issue of law or fact. It is a growing field with over 2,600 cases filed, with many occurring after the Paris Climate Agreement in 2015.</a:t>
            </a:r>
            <a:endParaRPr sz="2400" dirty="0">
              <a:solidFill>
                <a:schemeClr val="bg1"/>
              </a:solidFill>
              <a:ea typeface="Alata"/>
              <a:cs typeface="Alata"/>
              <a:sym typeface="Alata"/>
            </a:endParaRPr>
          </a:p>
          <a:p>
            <a:endParaRPr sz="2400" b="1" dirty="0">
              <a:solidFill>
                <a:schemeClr val="bg1"/>
              </a:solidFill>
              <a:ea typeface="Alata"/>
              <a:cs typeface="Alata"/>
              <a:sym typeface="Alata"/>
            </a:endParaRPr>
          </a:p>
          <a:p>
            <a:r>
              <a:rPr lang="en" sz="2400" dirty="0">
                <a:solidFill>
                  <a:schemeClr val="bg1"/>
                </a:solidFill>
                <a:ea typeface="Alata"/>
                <a:cs typeface="Alata"/>
                <a:sym typeface="Alata"/>
              </a:rPr>
              <a:t>The field has followed 3 ‘waves’ of litigation, invoking different arguments and claims.</a:t>
            </a:r>
            <a:endParaRPr sz="2400" dirty="0">
              <a:solidFill>
                <a:schemeClr val="bg1"/>
              </a:solidFill>
              <a:ea typeface="Alata"/>
              <a:cs typeface="Alata"/>
              <a:sym typeface="Alat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0"/>
          <p:cNvSpPr txBox="1"/>
          <p:nvPr/>
        </p:nvSpPr>
        <p:spPr>
          <a:xfrm>
            <a:off x="7914289" y="2676600"/>
            <a:ext cx="3844503" cy="19224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ctr" anchorCtr="0">
            <a:noAutofit/>
          </a:bodyPr>
          <a:lstStyle/>
          <a:p>
            <a:r>
              <a:rPr lang="en" sz="2000" b="1" dirty="0">
                <a:ea typeface="Alata"/>
                <a:cs typeface="Alata"/>
                <a:sym typeface="Alata"/>
              </a:rPr>
              <a:t>Argument C: </a:t>
            </a:r>
            <a:r>
              <a:rPr lang="en" sz="2000" dirty="0">
                <a:solidFill>
                  <a:schemeClr val="dk1"/>
                </a:solidFill>
                <a:ea typeface="Alata"/>
                <a:cs typeface="Alata"/>
                <a:sym typeface="Alata"/>
              </a:rPr>
              <a:t>Class action alleged that the Minister for the Environment owed a duty of care to protect Australian children from the emissions linked to a coal mine extension.</a:t>
            </a:r>
            <a:endParaRPr sz="2000" dirty="0">
              <a:solidFill>
                <a:schemeClr val="dk1"/>
              </a:solidFill>
              <a:ea typeface="Alata"/>
              <a:cs typeface="Alata"/>
              <a:sym typeface="Alata"/>
            </a:endParaRPr>
          </a:p>
        </p:txBody>
      </p:sp>
      <p:sp>
        <p:nvSpPr>
          <p:cNvPr id="307" name="Google Shape;307;p50"/>
          <p:cNvSpPr txBox="1"/>
          <p:nvPr/>
        </p:nvSpPr>
        <p:spPr>
          <a:xfrm>
            <a:off x="1108650" y="2676600"/>
            <a:ext cx="3526800" cy="40776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noAutofit/>
          </a:bodyPr>
          <a:lstStyle/>
          <a:p>
            <a:r>
              <a:rPr lang="en" sz="2000" b="1" dirty="0">
                <a:ea typeface="Alata"/>
                <a:cs typeface="Alata"/>
                <a:sym typeface="Alata"/>
              </a:rPr>
              <a:t>Argument A:</a:t>
            </a:r>
            <a:r>
              <a:rPr lang="en" sz="2000" dirty="0">
                <a:ea typeface="Alata"/>
                <a:cs typeface="Alata"/>
                <a:sym typeface="Alata"/>
              </a:rPr>
              <a:t> </a:t>
            </a:r>
            <a:r>
              <a:rPr lang="en" sz="2000" b="1" dirty="0">
                <a:ea typeface="Alata"/>
                <a:cs typeface="Alata"/>
                <a:sym typeface="Alata"/>
              </a:rPr>
              <a:t> </a:t>
            </a:r>
            <a:r>
              <a:rPr lang="en" sz="2000" dirty="0">
                <a:solidFill>
                  <a:schemeClr val="dk1"/>
                </a:solidFill>
                <a:ea typeface="Alata"/>
                <a:cs typeface="Alata"/>
                <a:sym typeface="Alata"/>
              </a:rPr>
              <a:t>Youth launched a legal challenge against a provincial government’s decision to weaken their emissions target. They argued that the new target violated youth and future generations’ rights to life and security of the person and equality under the Canadian Charter of Rights and Freedoms.</a:t>
            </a:r>
            <a:endParaRPr sz="2000" dirty="0">
              <a:ea typeface="Alata"/>
              <a:cs typeface="Alata"/>
              <a:sym typeface="Alata"/>
            </a:endParaRPr>
          </a:p>
        </p:txBody>
      </p:sp>
      <p:sp>
        <p:nvSpPr>
          <p:cNvPr id="308" name="Google Shape;308;p50"/>
          <p:cNvSpPr txBox="1"/>
          <p:nvPr/>
        </p:nvSpPr>
        <p:spPr>
          <a:xfrm>
            <a:off x="7914096" y="4661067"/>
            <a:ext cx="3844503" cy="209284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Argument D: </a:t>
            </a:r>
            <a:r>
              <a:rPr lang="en" sz="2000" dirty="0">
                <a:ea typeface="Alata"/>
                <a:cs typeface="Alata"/>
                <a:sym typeface="Alata"/>
              </a:rPr>
              <a:t>I</a:t>
            </a:r>
            <a:r>
              <a:rPr lang="en" sz="2000" dirty="0">
                <a:solidFill>
                  <a:schemeClr val="dk1"/>
                </a:solidFill>
                <a:ea typeface="Alata"/>
                <a:cs typeface="Alata"/>
                <a:sym typeface="Alata"/>
              </a:rPr>
              <a:t>nvestors brought a class action against Exxon Mobil, arguing the company made false statements about how climate change would impact its business.</a:t>
            </a:r>
            <a:endParaRPr sz="2000" dirty="0">
              <a:ea typeface="Alata"/>
              <a:cs typeface="Alata"/>
              <a:sym typeface="Alata"/>
            </a:endParaRPr>
          </a:p>
        </p:txBody>
      </p:sp>
      <p:sp>
        <p:nvSpPr>
          <p:cNvPr id="309" name="Google Shape;309;p50"/>
          <p:cNvSpPr txBox="1"/>
          <p:nvPr/>
        </p:nvSpPr>
        <p:spPr>
          <a:xfrm>
            <a:off x="1145628" y="445333"/>
            <a:ext cx="10613172" cy="20676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b="1" dirty="0">
                <a:solidFill>
                  <a:schemeClr val="bg1"/>
                </a:solidFill>
                <a:ea typeface="Alata"/>
                <a:cs typeface="Alata"/>
                <a:sym typeface="Alata"/>
              </a:rPr>
              <a:t>Task:</a:t>
            </a:r>
            <a:r>
              <a:rPr lang="en" sz="2400" dirty="0">
                <a:solidFill>
                  <a:schemeClr val="bg1"/>
                </a:solidFill>
                <a:ea typeface="Alata"/>
                <a:cs typeface="Alata"/>
                <a:sym typeface="Alata"/>
              </a:rPr>
              <a:t> Match the arguments to each wave of litigation on your white boards. Be prepared to explain why. </a:t>
            </a:r>
            <a:endParaRPr sz="2267" dirty="0">
              <a:solidFill>
                <a:schemeClr val="bg1"/>
              </a:solidFill>
              <a:ea typeface="Alata"/>
              <a:cs typeface="Alata"/>
              <a:sym typeface="Alata"/>
            </a:endParaRPr>
          </a:p>
          <a:p>
            <a:pPr marL="3047924" indent="-448722">
              <a:buClr>
                <a:srgbClr val="EFE7DF"/>
              </a:buClr>
              <a:buSzPts val="1700"/>
              <a:buFont typeface="Alata"/>
              <a:buChar char="●"/>
            </a:pPr>
            <a:r>
              <a:rPr lang="en" sz="2267" dirty="0">
                <a:solidFill>
                  <a:schemeClr val="bg1"/>
                </a:solidFill>
                <a:ea typeface="Alata"/>
                <a:cs typeface="Alata"/>
                <a:sym typeface="Alata"/>
              </a:rPr>
              <a:t>Wave I: Environmental and Planning</a:t>
            </a:r>
            <a:endParaRPr sz="2267" dirty="0">
              <a:solidFill>
                <a:schemeClr val="bg1"/>
              </a:solidFill>
              <a:ea typeface="Alata"/>
              <a:cs typeface="Alata"/>
              <a:sym typeface="Alata"/>
            </a:endParaRPr>
          </a:p>
          <a:p>
            <a:pPr marL="3047924" indent="-448722">
              <a:buClr>
                <a:srgbClr val="EFE7DF"/>
              </a:buClr>
              <a:buSzPts val="1700"/>
              <a:buFont typeface="Alata"/>
              <a:buChar char="●"/>
            </a:pPr>
            <a:r>
              <a:rPr lang="en" sz="2267" dirty="0">
                <a:solidFill>
                  <a:schemeClr val="bg1"/>
                </a:solidFill>
                <a:ea typeface="Alata"/>
                <a:cs typeface="Alata"/>
                <a:sym typeface="Alata"/>
              </a:rPr>
              <a:t>Wave II: Human Rights</a:t>
            </a:r>
            <a:endParaRPr sz="2267" dirty="0">
              <a:solidFill>
                <a:schemeClr val="bg1"/>
              </a:solidFill>
              <a:ea typeface="Alata"/>
              <a:cs typeface="Alata"/>
              <a:sym typeface="Alata"/>
            </a:endParaRPr>
          </a:p>
          <a:p>
            <a:pPr marL="3047924" indent="-448722">
              <a:buClr>
                <a:srgbClr val="EFE7DF"/>
              </a:buClr>
              <a:buSzPts val="1700"/>
              <a:buFont typeface="Alata"/>
              <a:buChar char="●"/>
            </a:pPr>
            <a:r>
              <a:rPr lang="en" sz="2267" dirty="0">
                <a:solidFill>
                  <a:schemeClr val="bg1"/>
                </a:solidFill>
                <a:ea typeface="Alata"/>
                <a:cs typeface="Alata"/>
                <a:sym typeface="Alata"/>
              </a:rPr>
              <a:t>Wave III: Corporations and Investors </a:t>
            </a:r>
            <a:endParaRPr sz="2400" dirty="0">
              <a:solidFill>
                <a:schemeClr val="bg1"/>
              </a:solidFill>
              <a:ea typeface="Alata"/>
              <a:cs typeface="Alata"/>
              <a:sym typeface="Alata"/>
            </a:endParaRPr>
          </a:p>
        </p:txBody>
      </p:sp>
      <p:sp>
        <p:nvSpPr>
          <p:cNvPr id="310" name="Google Shape;310;p50"/>
          <p:cNvSpPr txBox="1"/>
          <p:nvPr/>
        </p:nvSpPr>
        <p:spPr>
          <a:xfrm>
            <a:off x="4717596" y="2676600"/>
            <a:ext cx="3032400" cy="4077600"/>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noAutofit/>
          </a:bodyPr>
          <a:lstStyle/>
          <a:p>
            <a:r>
              <a:rPr lang="en" sz="2000" b="1" dirty="0">
                <a:ea typeface="Alata"/>
                <a:cs typeface="Alata"/>
                <a:sym typeface="Alata"/>
              </a:rPr>
              <a:t>Argument B: </a:t>
            </a:r>
            <a:r>
              <a:rPr lang="en" sz="2000" dirty="0">
                <a:solidFill>
                  <a:schemeClr val="dk1"/>
                </a:solidFill>
                <a:ea typeface="Alata"/>
                <a:cs typeface="Alata"/>
                <a:sym typeface="Alata"/>
              </a:rPr>
              <a:t>Teitiota, a national of Kiribati, claimed that New Zealand violated his rights by removing him to Kiribati, where sea level rise and saltwater contamination caused dangerous living conditions. He argued this was a breach of his right to life.</a:t>
            </a:r>
            <a:endParaRPr sz="2000" dirty="0">
              <a:ea typeface="Alata"/>
              <a:cs typeface="Alata"/>
              <a:sym typeface="Alat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p:cNvSpPr txBox="1"/>
          <p:nvPr/>
        </p:nvSpPr>
        <p:spPr>
          <a:xfrm>
            <a:off x="1124607" y="348900"/>
            <a:ext cx="10585560" cy="194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Generally, youth-led climate cases use second wave arguments by showing how some action or government policy infringed on their rights.</a:t>
            </a:r>
            <a:endParaRPr sz="2400" dirty="0">
              <a:solidFill>
                <a:srgbClr val="1F1108"/>
              </a:solidFill>
              <a:ea typeface="Alata"/>
              <a:cs typeface="Alata"/>
              <a:sym typeface="Alata"/>
            </a:endParaRPr>
          </a:p>
          <a:p>
            <a:endParaRPr sz="1200" dirty="0">
              <a:solidFill>
                <a:srgbClr val="1F1108"/>
              </a:solidFill>
              <a:ea typeface="Alata"/>
              <a:cs typeface="Alata"/>
              <a:sym typeface="Alata"/>
            </a:endParaRPr>
          </a:p>
          <a:p>
            <a:r>
              <a:rPr lang="en" sz="2400" b="1" dirty="0">
                <a:solidFill>
                  <a:srgbClr val="1F1108"/>
                </a:solidFill>
                <a:ea typeface="Alata"/>
                <a:cs typeface="Alata"/>
                <a:sym typeface="Alata"/>
              </a:rPr>
              <a:t>Discuss: </a:t>
            </a:r>
            <a:r>
              <a:rPr lang="en" sz="2400" dirty="0">
                <a:solidFill>
                  <a:srgbClr val="0E0E0E"/>
                </a:solidFill>
              </a:rPr>
              <a:t>W</a:t>
            </a:r>
            <a:r>
              <a:rPr lang="en" sz="2400" dirty="0">
                <a:solidFill>
                  <a:srgbClr val="0E0E0E"/>
                </a:solidFill>
                <a:ea typeface="Alata"/>
                <a:cs typeface="Alata"/>
                <a:sym typeface="Alata"/>
              </a:rPr>
              <a:t>hy do you think these types of arguments might be especially powerful or relevant when made by youth?</a:t>
            </a:r>
            <a:endParaRPr sz="2400" dirty="0">
              <a:solidFill>
                <a:srgbClr val="0E0E0E"/>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316" name="Google Shape;316;p51"/>
          <p:cNvSpPr txBox="1"/>
          <p:nvPr/>
        </p:nvSpPr>
        <p:spPr>
          <a:xfrm>
            <a:off x="1124607" y="2538800"/>
            <a:ext cx="5743450" cy="3158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Factor the following into your discussion:</a:t>
            </a:r>
            <a:endParaRPr sz="2400" dirty="0">
              <a:solidFill>
                <a:srgbClr val="1F1108"/>
              </a:solidFill>
              <a:ea typeface="Alata"/>
              <a:cs typeface="Alata"/>
              <a:sym typeface="Alata"/>
            </a:endParaRPr>
          </a:p>
          <a:p>
            <a:endParaRPr sz="2133"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Time left to enjoy rights</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Physical vulnerability to harms</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Voice in political decisions</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317" name="Google Shape;317;p51"/>
          <p:cNvSpPr txBox="1"/>
          <p:nvPr/>
        </p:nvSpPr>
        <p:spPr>
          <a:xfrm>
            <a:off x="1124607" y="5771402"/>
            <a:ext cx="5743450" cy="9468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Challenge: How might second wave arguments be used for climate refugees?</a:t>
            </a:r>
            <a:endParaRPr sz="2400" dirty="0">
              <a:solidFill>
                <a:srgbClr val="EFE7DF"/>
              </a:solidFill>
              <a:ea typeface="Alata"/>
              <a:cs typeface="Alata"/>
              <a:sym typeface="Alata"/>
            </a:endParaRPr>
          </a:p>
        </p:txBody>
      </p:sp>
      <p:pic>
        <p:nvPicPr>
          <p:cNvPr id="318" name="Google Shape;318;p51" title="Screenshot 2025-04-11 at 1.24.57 P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25634" y="2538801"/>
            <a:ext cx="4784533" cy="40897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2"/>
          <p:cNvSpPr txBox="1"/>
          <p:nvPr/>
        </p:nvSpPr>
        <p:spPr>
          <a:xfrm>
            <a:off x="1135117" y="348900"/>
            <a:ext cx="10575049" cy="194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In Mathur v. Ontario, the youth argued that their right to life and security of the person was violated given the real climate harms they were experiencing now, and would continue to experience in the future. They also argued this violated their rights to equality given they would bear the brunt of government policy over time. They </a:t>
            </a:r>
            <a:r>
              <a:rPr lang="en" sz="2267" b="1" dirty="0">
                <a:solidFill>
                  <a:srgbClr val="1F1108"/>
                </a:solidFill>
                <a:ea typeface="Alata"/>
                <a:cs typeface="Alata"/>
                <a:sym typeface="Alata"/>
              </a:rPr>
              <a:t>would and are</a:t>
            </a:r>
            <a:r>
              <a:rPr lang="en" sz="2267" dirty="0">
                <a:solidFill>
                  <a:srgbClr val="1F1108"/>
                </a:solidFill>
                <a:ea typeface="Alata"/>
                <a:cs typeface="Alata"/>
                <a:sym typeface="Alata"/>
              </a:rPr>
              <a:t> being disproportionately harmed by government policy.</a:t>
            </a:r>
            <a:endParaRPr sz="2267" dirty="0">
              <a:solidFill>
                <a:srgbClr val="1F1108"/>
              </a:solidFill>
              <a:ea typeface="Alata"/>
              <a:cs typeface="Alata"/>
              <a:sym typeface="Alata"/>
            </a:endParaRPr>
          </a:p>
        </p:txBody>
      </p:sp>
      <p:pic>
        <p:nvPicPr>
          <p:cNvPr id="324" name="Google Shape;324;p52" title="Screenshot 2025-04-11 at 2.52.46 P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35118" y="2550122"/>
            <a:ext cx="5674614" cy="3764755"/>
          </a:xfrm>
          <a:prstGeom prst="rect">
            <a:avLst/>
          </a:prstGeom>
          <a:noFill/>
          <a:ln>
            <a:noFill/>
          </a:ln>
        </p:spPr>
      </p:pic>
      <p:sp>
        <p:nvSpPr>
          <p:cNvPr id="325" name="Google Shape;325;p52"/>
          <p:cNvSpPr txBox="1"/>
          <p:nvPr/>
        </p:nvSpPr>
        <p:spPr>
          <a:xfrm>
            <a:off x="6966167" y="4950733"/>
            <a:ext cx="4744000" cy="15532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pPr>
              <a:buClr>
                <a:schemeClr val="dk1"/>
              </a:buClr>
              <a:buSzPts val="1100"/>
            </a:pPr>
            <a:r>
              <a:rPr lang="en" sz="2267" b="1" dirty="0">
                <a:solidFill>
                  <a:srgbClr val="EFE7DF"/>
                </a:solidFill>
                <a:ea typeface="Alata"/>
                <a:cs typeface="Alata"/>
                <a:sym typeface="Alata"/>
              </a:rPr>
              <a:t>Realism:</a:t>
            </a:r>
            <a:r>
              <a:rPr lang="en" sz="2267" dirty="0">
                <a:solidFill>
                  <a:srgbClr val="EFE7DF"/>
                </a:solidFill>
                <a:ea typeface="Alata"/>
                <a:cs typeface="Alata"/>
                <a:sym typeface="Alata"/>
              </a:rPr>
              <a:t> The case has gone through a motion to dismiss and an appeal since 2019. Rehearing scheduled for 2025.  </a:t>
            </a:r>
            <a:endParaRPr sz="2267" dirty="0">
              <a:solidFill>
                <a:srgbClr val="EFE7DF"/>
              </a:solidFill>
              <a:ea typeface="Alata"/>
              <a:cs typeface="Alata"/>
              <a:sym typeface="Alata"/>
            </a:endParaRPr>
          </a:p>
        </p:txBody>
      </p:sp>
      <p:sp>
        <p:nvSpPr>
          <p:cNvPr id="326" name="Google Shape;326;p52"/>
          <p:cNvSpPr txBox="1"/>
          <p:nvPr/>
        </p:nvSpPr>
        <p:spPr>
          <a:xfrm>
            <a:off x="6966200" y="2488900"/>
            <a:ext cx="4744000" cy="21100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b="1" dirty="0">
                <a:solidFill>
                  <a:srgbClr val="EFE7DF"/>
                </a:solidFill>
                <a:ea typeface="Alata"/>
                <a:cs typeface="Alata"/>
                <a:sym typeface="Alata"/>
              </a:rPr>
              <a:t>Success story: </a:t>
            </a:r>
            <a:r>
              <a:rPr lang="en" sz="2267" dirty="0">
                <a:solidFill>
                  <a:srgbClr val="EFE7DF"/>
                </a:solidFill>
                <a:ea typeface="Alata"/>
                <a:cs typeface="Alata"/>
                <a:sym typeface="Alata"/>
              </a:rPr>
              <a:t>To dismiss Mathur, the Government claimed climate targets were meaningless—court disagreed, ruling they must have real impact.</a:t>
            </a:r>
            <a:endParaRPr sz="2267" dirty="0">
              <a:solidFill>
                <a:srgbClr val="EFE7DF"/>
              </a:solidFill>
              <a:ea typeface="Alata"/>
              <a:cs typeface="Alata"/>
              <a:sym typeface="Alata"/>
            </a:endParaRPr>
          </a:p>
          <a:p>
            <a:r>
              <a:rPr lang="en" sz="2267" dirty="0">
                <a:solidFill>
                  <a:srgbClr val="EFE7DF"/>
                </a:solidFill>
                <a:ea typeface="Alata"/>
                <a:cs typeface="Alata"/>
                <a:sym typeface="Alata"/>
              </a:rPr>
              <a:t> </a:t>
            </a:r>
            <a:endParaRPr sz="2267" dirty="0">
              <a:solidFill>
                <a:srgbClr val="EFE7DF"/>
              </a:solidFill>
              <a:ea typeface="Alata"/>
              <a:cs typeface="Alata"/>
              <a:sym typeface="Alata"/>
            </a:endParaRPr>
          </a:p>
          <a:p>
            <a:endParaRPr sz="2267" dirty="0">
              <a:solidFill>
                <a:srgbClr val="EFE7DF"/>
              </a:solidFill>
              <a:ea typeface="Alata"/>
              <a:cs typeface="Alata"/>
              <a:sym typeface="Alata"/>
            </a:endParaRPr>
          </a:p>
          <a:p>
            <a:endParaRPr sz="2267" dirty="0">
              <a:solidFill>
                <a:srgbClr val="EFE7DF"/>
              </a:solidFill>
              <a:ea typeface="Alata"/>
              <a:cs typeface="Alata"/>
              <a:sym typeface="Alat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p:nvPr/>
        </p:nvSpPr>
        <p:spPr>
          <a:xfrm>
            <a:off x="1397876" y="445333"/>
            <a:ext cx="10360924" cy="712400"/>
          </a:xfrm>
          <a:prstGeom prst="rect">
            <a:avLst/>
          </a:prstGeom>
          <a:noFill/>
          <a:ln>
            <a:noFill/>
          </a:ln>
        </p:spPr>
        <p:txBody>
          <a:bodyPr spcFirstLastPara="1" wrap="square" lIns="121900" tIns="121900" rIns="121900" bIns="121900" anchor="t" anchorCtr="0">
            <a:noAutofit/>
          </a:bodyPr>
          <a:lstStyle/>
          <a:p>
            <a:r>
              <a:rPr lang="en" sz="2400" b="1" dirty="0">
                <a:solidFill>
                  <a:srgbClr val="1F1108"/>
                </a:solidFill>
                <a:ea typeface="Alata"/>
                <a:cs typeface="Alata"/>
                <a:sym typeface="Alata"/>
              </a:rPr>
              <a:t>Human rights and climate change: Testing 5 lessons tying climate justice, litigation, and attribution science for secondary aged students.</a:t>
            </a:r>
            <a:endParaRPr sz="2400" b="1" dirty="0">
              <a:solidFill>
                <a:srgbClr val="1F1108"/>
              </a:solidFill>
              <a:ea typeface="Alata"/>
              <a:cs typeface="Alata"/>
              <a:sym typeface="Alata"/>
            </a:endParaRPr>
          </a:p>
        </p:txBody>
      </p:sp>
      <p:sp>
        <p:nvSpPr>
          <p:cNvPr id="106" name="Google Shape;106;p26"/>
          <p:cNvSpPr txBox="1"/>
          <p:nvPr/>
        </p:nvSpPr>
        <p:spPr>
          <a:xfrm>
            <a:off x="1471448" y="1380467"/>
            <a:ext cx="10168952"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br>
              <a:rPr lang="en" sz="2400" dirty="0">
                <a:solidFill>
                  <a:srgbClr val="1F1108"/>
                </a:solidFill>
                <a:ea typeface="Alata"/>
                <a:cs typeface="Alata"/>
                <a:sym typeface="Alata"/>
              </a:rPr>
            </a:br>
            <a:endParaRPr sz="2400" dirty="0"/>
          </a:p>
          <a:p>
            <a:pPr marL="609585" indent="-457189">
              <a:buClr>
                <a:srgbClr val="1F1108"/>
              </a:buClr>
              <a:buSzPts val="1800"/>
              <a:buFont typeface="Alata"/>
              <a:buChar char="➔"/>
            </a:pPr>
            <a:r>
              <a:rPr lang="en" sz="2400" u="sng" dirty="0">
                <a:solidFill>
                  <a:schemeClr val="hlink"/>
                </a:solidFill>
                <a:ea typeface="Alata"/>
                <a:cs typeface="Alata"/>
                <a:sym typeface="Alata"/>
                <a:hlinkClick r:id="rId3" action="ppaction://hlinksldjump"/>
              </a:rPr>
              <a:t>Human rights</a:t>
            </a:r>
            <a:r>
              <a:rPr lang="en" sz="2400" dirty="0">
                <a:solidFill>
                  <a:srgbClr val="1F1108"/>
                </a:solidFill>
                <a:ea typeface="Alata"/>
                <a:cs typeface="Alata"/>
                <a:sym typeface="Alata"/>
              </a:rPr>
              <a:t>	</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u="sng" dirty="0">
                <a:solidFill>
                  <a:schemeClr val="hlink"/>
                </a:solidFill>
                <a:ea typeface="Alata"/>
                <a:cs typeface="Alata"/>
                <a:sym typeface="Alata"/>
                <a:hlinkClick r:id="rId4" action="ppaction://hlinksldjump"/>
              </a:rPr>
              <a:t>Climate justice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u="sng" dirty="0">
                <a:solidFill>
                  <a:schemeClr val="hlink"/>
                </a:solidFill>
                <a:ea typeface="Alata"/>
                <a:cs typeface="Alata"/>
                <a:sym typeface="Alata"/>
                <a:hlinkClick r:id="rId5" action="ppaction://hlinksldjump"/>
              </a:rPr>
              <a:t>Climate litigation</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u="sng" dirty="0">
                <a:solidFill>
                  <a:schemeClr val="hlink"/>
                </a:solidFill>
                <a:ea typeface="Alata"/>
                <a:cs typeface="Alata"/>
                <a:sym typeface="Alata"/>
                <a:hlinkClick r:id="rId6" action="ppaction://hlinksldjump"/>
              </a:rPr>
              <a:t>Attribution science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u="sng" dirty="0">
                <a:solidFill>
                  <a:schemeClr val="hlink"/>
                </a:solidFill>
                <a:ea typeface="Alata"/>
                <a:cs typeface="Alata"/>
                <a:sym typeface="Alata"/>
                <a:hlinkClick r:id="rId7" action="ppaction://hlinksldjump"/>
              </a:rPr>
              <a:t>Careers</a:t>
            </a:r>
            <a:endParaRPr sz="2400" dirty="0">
              <a:solidFill>
                <a:srgbClr val="1F1108"/>
              </a:solidFill>
              <a:ea typeface="Alata"/>
              <a:cs typeface="Alata"/>
              <a:sym typeface="Alata"/>
            </a:endParaRPr>
          </a:p>
          <a:p>
            <a:pPr marL="609585"/>
            <a:endParaRPr sz="2400" dirty="0">
              <a:solidFill>
                <a:srgbClr val="1F1108"/>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3"/>
          <p:cNvSpPr txBox="1"/>
          <p:nvPr/>
        </p:nvSpPr>
        <p:spPr>
          <a:xfrm>
            <a:off x="1082566" y="445333"/>
            <a:ext cx="10557834" cy="984800"/>
          </a:xfrm>
          <a:prstGeom prst="rect">
            <a:avLst/>
          </a:prstGeom>
          <a:noFill/>
          <a:ln w="9525" cap="flat" cmpd="sng">
            <a:solidFill>
              <a:srgbClr val="645444"/>
            </a:solidFill>
            <a:prstDash val="solid"/>
            <a:round/>
            <a:headEnd type="none" w="sm" len="sm"/>
            <a:tailEnd type="none" w="sm" len="sm"/>
          </a:ln>
        </p:spPr>
        <p:txBody>
          <a:bodyPr spcFirstLastPara="1" wrap="square" lIns="121900" tIns="121900" rIns="121900" bIns="121900" anchor="t" anchorCtr="0">
            <a:noAutofit/>
          </a:bodyPr>
          <a:lstStyle/>
          <a:p>
            <a:r>
              <a:rPr lang="en" sz="2400" b="1" dirty="0">
                <a:solidFill>
                  <a:srgbClr val="1F1109"/>
                </a:solidFill>
                <a:ea typeface="Alata"/>
                <a:cs typeface="Alata"/>
                <a:sym typeface="Alata"/>
              </a:rPr>
              <a:t>Last task: </a:t>
            </a:r>
            <a:r>
              <a:rPr lang="en" sz="2400" dirty="0">
                <a:solidFill>
                  <a:srgbClr val="1F1109"/>
                </a:solidFill>
                <a:ea typeface="Alata"/>
                <a:cs typeface="Alata"/>
                <a:sym typeface="Alata"/>
              </a:rPr>
              <a:t>choose the statement below that best fits your view, copy it out and continue it with four or more sentences explaining why you agree with it.</a:t>
            </a:r>
            <a:endParaRPr sz="2400" dirty="0">
              <a:solidFill>
                <a:srgbClr val="1F1108"/>
              </a:solidFill>
              <a:ea typeface="Alata"/>
              <a:cs typeface="Alata"/>
              <a:sym typeface="Alata"/>
            </a:endParaRPr>
          </a:p>
        </p:txBody>
      </p:sp>
      <p:sp>
        <p:nvSpPr>
          <p:cNvPr id="332" name="Google Shape;332;p53"/>
          <p:cNvSpPr txBox="1"/>
          <p:nvPr/>
        </p:nvSpPr>
        <p:spPr>
          <a:xfrm>
            <a:off x="1082566" y="1621767"/>
            <a:ext cx="10557834" cy="3113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pPr marL="609585" indent="-448722">
              <a:buClr>
                <a:srgbClr val="1F1108"/>
              </a:buClr>
              <a:buSzPts val="1700"/>
              <a:buFont typeface="Alata"/>
              <a:buChar char="●"/>
            </a:pPr>
            <a:r>
              <a:rPr lang="en" sz="2267">
                <a:solidFill>
                  <a:srgbClr val="1F1108"/>
                </a:solidFill>
                <a:ea typeface="Alata"/>
                <a:cs typeface="Alata"/>
                <a:sym typeface="Alata"/>
              </a:rPr>
              <a:t>Climate litigation is an important tool for youth to be heard and protect their rights.</a:t>
            </a:r>
            <a:endParaRPr sz="2267">
              <a:solidFill>
                <a:srgbClr val="1F1108"/>
              </a:solidFill>
              <a:ea typeface="Alata"/>
              <a:cs typeface="Alata"/>
              <a:sym typeface="Alata"/>
            </a:endParaRPr>
          </a:p>
          <a:p>
            <a:pPr marL="609585"/>
            <a:endParaRPr sz="2267">
              <a:solidFill>
                <a:srgbClr val="1F1108"/>
              </a:solidFill>
              <a:ea typeface="Alata"/>
              <a:cs typeface="Alata"/>
              <a:sym typeface="Alata"/>
            </a:endParaRPr>
          </a:p>
          <a:p>
            <a:pPr marL="609585" indent="-448722">
              <a:buClr>
                <a:srgbClr val="1F1108"/>
              </a:buClr>
              <a:buSzPts val="1700"/>
              <a:buFont typeface="Alata"/>
              <a:buChar char="●"/>
            </a:pPr>
            <a:r>
              <a:rPr lang="en" sz="2267">
                <a:solidFill>
                  <a:srgbClr val="1F1108"/>
                </a:solidFill>
                <a:ea typeface="Alata"/>
                <a:cs typeface="Alata"/>
                <a:sym typeface="Alata"/>
              </a:rPr>
              <a:t>Climate litigation should be used carefully – sometimes it puts too much pressure on young people. </a:t>
            </a:r>
            <a:endParaRPr sz="2267">
              <a:solidFill>
                <a:srgbClr val="1F1108"/>
              </a:solidFill>
              <a:ea typeface="Alata"/>
              <a:cs typeface="Alata"/>
              <a:sym typeface="Alata"/>
            </a:endParaRPr>
          </a:p>
          <a:p>
            <a:pPr marL="609585"/>
            <a:endParaRPr sz="2267">
              <a:solidFill>
                <a:srgbClr val="1F1108"/>
              </a:solidFill>
              <a:ea typeface="Alata"/>
              <a:cs typeface="Alata"/>
              <a:sym typeface="Alata"/>
            </a:endParaRPr>
          </a:p>
          <a:p>
            <a:pPr marL="609585" indent="-448722">
              <a:buClr>
                <a:srgbClr val="1F1108"/>
              </a:buClr>
              <a:buSzPts val="1700"/>
              <a:buFont typeface="Alata"/>
              <a:buChar char="●"/>
            </a:pPr>
            <a:r>
              <a:rPr lang="en" sz="2267">
                <a:solidFill>
                  <a:srgbClr val="1F1108"/>
                </a:solidFill>
                <a:ea typeface="Alata"/>
                <a:cs typeface="Alata"/>
                <a:sym typeface="Alata"/>
              </a:rPr>
              <a:t>Courts can help, but real climate justice needs more than just legal action. </a:t>
            </a:r>
            <a:endParaRPr sz="2267">
              <a:solidFill>
                <a:srgbClr val="1F1108"/>
              </a:solidFill>
              <a:ea typeface="Alata"/>
              <a:cs typeface="Alata"/>
              <a:sym typeface="Alata"/>
            </a:endParaRPr>
          </a:p>
        </p:txBody>
      </p:sp>
      <p:sp>
        <p:nvSpPr>
          <p:cNvPr id="333" name="Google Shape;333;p53"/>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34" name="Google Shape;334;p53"/>
          <p:cNvSpPr txBox="1"/>
          <p:nvPr/>
        </p:nvSpPr>
        <p:spPr>
          <a:xfrm>
            <a:off x="1082566" y="4927000"/>
            <a:ext cx="10557834" cy="1634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E.g. </a:t>
            </a:r>
            <a:r>
              <a:rPr lang="en" sz="2267" dirty="0">
                <a:solidFill>
                  <a:srgbClr val="1F1108"/>
                </a:solidFill>
                <a:latin typeface="Ink Free" panose="03080402000500000000" pitchFamily="66" charset="0"/>
                <a:ea typeface="Gloria Hallelujah"/>
                <a:cs typeface="Gloria Hallelujah"/>
                <a:sym typeface="Gloria Hallelujah"/>
              </a:rPr>
              <a:t>Climate litigation should be used carefully, it puts a lot of responsibility on only a few youth. Cases are long, emotional and very public. What’s worse … It’s unfair when … </a:t>
            </a:r>
            <a:endParaRPr sz="2267" dirty="0">
              <a:solidFill>
                <a:srgbClr val="1F1108"/>
              </a:solidFill>
              <a:latin typeface="Ink Free" panose="03080402000500000000" pitchFamily="66" charset="0"/>
              <a:ea typeface="Alata"/>
              <a:cs typeface="Alata"/>
              <a:sym typeface="Alat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4"/>
          <p:cNvSpPr txBox="1"/>
          <p:nvPr/>
        </p:nvSpPr>
        <p:spPr>
          <a:xfrm>
            <a:off x="1250730" y="1380467"/>
            <a:ext cx="10389669"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moved on to thinking about climate litigation as a process for making the situation fairer for young people. Next time we are going to move on to consider how evidence works in a climate litigation case.</a:t>
            </a:r>
            <a:endParaRPr sz="2400">
              <a:solidFill>
                <a:srgbClr val="1F1108"/>
              </a:solidFill>
              <a:ea typeface="Alata"/>
              <a:cs typeface="Alata"/>
              <a:sym typeface="Alata"/>
            </a:endParaRPr>
          </a:p>
        </p:txBody>
      </p:sp>
      <p:sp>
        <p:nvSpPr>
          <p:cNvPr id="340" name="Google Shape;340;p54"/>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41" name="Google Shape;341;p54"/>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42" name="Google Shape;342;p54"/>
          <p:cNvSpPr txBox="1"/>
          <p:nvPr/>
        </p:nvSpPr>
        <p:spPr>
          <a:xfrm>
            <a:off x="1277822" y="326600"/>
            <a:ext cx="10331578" cy="718170"/>
          </a:xfrm>
          <a:prstGeom prst="rect">
            <a:avLst/>
          </a:prstGeom>
          <a:noFill/>
          <a:ln>
            <a:noFill/>
          </a:ln>
        </p:spPr>
        <p:txBody>
          <a:bodyPr spcFirstLastPara="1" wrap="square" lIns="121900" tIns="121900" rIns="121900" bIns="121900" anchor="t" anchorCtr="0">
            <a:spAutoFit/>
          </a:bodyPr>
          <a:lstStyle/>
          <a:p>
            <a:r>
              <a:rPr lang="en" sz="3067" dirty="0">
                <a:solidFill>
                  <a:srgbClr val="1F1108"/>
                </a:solidFill>
                <a:latin typeface="Ink Free" panose="03080402000500000000" pitchFamily="66" charset="0"/>
                <a:ea typeface="Gloria Hallelujah"/>
                <a:cs typeface="Gloria Hallelujah"/>
                <a:sym typeface="Gloria Hallelujah"/>
              </a:rPr>
              <a:t>How can my rights be protected in a changing world?</a:t>
            </a:r>
            <a:endParaRPr sz="3067"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46"/>
        <p:cNvGrpSpPr/>
        <p:nvPr/>
      </p:nvGrpSpPr>
      <p:grpSpPr>
        <a:xfrm>
          <a:off x="0" y="0"/>
          <a:ext cx="0" cy="0"/>
          <a:chOff x="0" y="0"/>
          <a:chExt cx="0" cy="0"/>
        </a:xfrm>
      </p:grpSpPr>
      <p:sp>
        <p:nvSpPr>
          <p:cNvPr id="347" name="Google Shape;347;p55"/>
          <p:cNvSpPr txBox="1"/>
          <p:nvPr/>
        </p:nvSpPr>
        <p:spPr>
          <a:xfrm>
            <a:off x="1120102" y="445333"/>
            <a:ext cx="10638697"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Teacher  SESSION FOUR: ATTRIBUTION SCIENCE </a:t>
            </a:r>
            <a:endParaRPr sz="2400" dirty="0">
              <a:solidFill>
                <a:srgbClr val="EFE7DF"/>
              </a:solidFill>
              <a:ea typeface="Alata"/>
              <a:cs typeface="Alata"/>
              <a:sym typeface="Alata"/>
            </a:endParaRPr>
          </a:p>
        </p:txBody>
      </p:sp>
      <p:sp>
        <p:nvSpPr>
          <p:cNvPr id="348" name="Google Shape;348;p55"/>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49" name="Google Shape;349;p55"/>
          <p:cNvSpPr txBox="1"/>
          <p:nvPr/>
        </p:nvSpPr>
        <p:spPr>
          <a:xfrm>
            <a:off x="1114096" y="5464767"/>
            <a:ext cx="10526303" cy="13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Resources: </a:t>
            </a:r>
            <a:endParaRPr sz="2000" dirty="0">
              <a:solidFill>
                <a:srgbClr val="1F1108"/>
              </a:solidFill>
              <a:ea typeface="Alata"/>
              <a:cs typeface="Alata"/>
              <a:sym typeface="Alata"/>
            </a:endParaRPr>
          </a:p>
          <a:p>
            <a:r>
              <a:rPr lang="en" sz="2000" dirty="0">
                <a:solidFill>
                  <a:srgbClr val="1F1108"/>
                </a:solidFill>
                <a:ea typeface="Alata"/>
                <a:cs typeface="Alata"/>
                <a:sym typeface="Alata"/>
              </a:rPr>
              <a:t>Mini whiteboard - or improvise an equivalent</a:t>
            </a:r>
            <a:endParaRPr sz="2000" dirty="0">
              <a:solidFill>
                <a:srgbClr val="1F1108"/>
              </a:solidFill>
              <a:ea typeface="Alata"/>
              <a:cs typeface="Alata"/>
              <a:sym typeface="Alata"/>
            </a:endParaRPr>
          </a:p>
          <a:p>
            <a:r>
              <a:rPr lang="en" sz="2000" dirty="0">
                <a:solidFill>
                  <a:srgbClr val="1F1108"/>
                </a:solidFill>
                <a:ea typeface="Alata"/>
                <a:cs typeface="Alata"/>
                <a:sym typeface="Alata"/>
              </a:rPr>
              <a:t>Rights of the Child</a:t>
            </a:r>
          </a:p>
          <a:p>
            <a:r>
              <a:rPr lang="en" sz="2000" dirty="0">
                <a:solidFill>
                  <a:srgbClr val="1F1108"/>
                </a:solidFill>
                <a:ea typeface="Alata"/>
                <a:cs typeface="Alata"/>
                <a:sym typeface="Alata"/>
              </a:rPr>
              <a:t>Recent attribution science research (e.g., </a:t>
            </a:r>
            <a:r>
              <a:rPr lang="en" sz="2000" dirty="0">
                <a:solidFill>
                  <a:srgbClr val="1F1108"/>
                </a:solidFill>
                <a:ea typeface="Alata"/>
                <a:cs typeface="Alata"/>
                <a:sym typeface="Alata"/>
                <a:hlinkClick r:id="rId3"/>
              </a:rPr>
              <a:t>from Nature</a:t>
            </a:r>
            <a:r>
              <a:rPr lang="en" sz="2000" dirty="0">
                <a:solidFill>
                  <a:srgbClr val="1F1108"/>
                </a:solidFill>
                <a:ea typeface="Alata"/>
                <a:cs typeface="Alata"/>
                <a:sym typeface="Alata"/>
              </a:rPr>
              <a:t>)</a:t>
            </a:r>
            <a:endParaRPr sz="20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350" name="Google Shape;350;p55"/>
          <p:cNvSpPr txBox="1"/>
          <p:nvPr/>
        </p:nvSpPr>
        <p:spPr>
          <a:xfrm>
            <a:off x="1114096" y="1380467"/>
            <a:ext cx="10526303" cy="384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5 mins (or fewer if you can manage it) - register, students make suggestions for how to prove climate change infringes on rights - will think with answers on next slide</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Slide 35 plaintiff is one bringing the suit - can add ‘what tricks might defendant employ to cast doubt’ </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 - read through Mathur v Ontario and Dr Matthews - focus on links between government action and climate change </a:t>
            </a:r>
            <a:endParaRPr sz="2000" dirty="0">
              <a:solidFill>
                <a:srgbClr val="1F1108"/>
              </a:solidFill>
              <a:ea typeface="Alata"/>
              <a:cs typeface="Alata"/>
              <a:sym typeface="Alata"/>
            </a:endParaRPr>
          </a:p>
          <a:p>
            <a:r>
              <a:rPr lang="en" sz="2000" dirty="0">
                <a:solidFill>
                  <a:srgbClr val="1F1108"/>
                </a:solidFill>
                <a:ea typeface="Alata"/>
                <a:cs typeface="Alata"/>
                <a:sym typeface="Alata"/>
              </a:rPr>
              <a:t>1 min - Slide 38 read through attribution science, focus on BBC diagram of ‘proof’</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 - counterfactual modelling goes with the normal distribution diagram - question at bottom with line graph – we remain uncertain for many events outside heat waves</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 - writing task </a:t>
            </a:r>
            <a:endParaRPr sz="2000" dirty="0">
              <a:solidFill>
                <a:srgbClr val="1F1108"/>
              </a:solidFill>
              <a:ea typeface="Alata"/>
              <a:cs typeface="Alata"/>
              <a:sym typeface="Alata"/>
            </a:endParaRPr>
          </a:p>
          <a:p>
            <a:r>
              <a:rPr lang="en" sz="2000" dirty="0">
                <a:solidFill>
                  <a:srgbClr val="1F1108"/>
                </a:solidFill>
                <a:ea typeface="Alata"/>
                <a:cs typeface="Alata"/>
                <a:sym typeface="Alata"/>
              </a:rPr>
              <a:t>Last slide - quick recap can be done as you dismiss class</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6"/>
          <p:cNvSpPr txBox="1"/>
          <p:nvPr/>
        </p:nvSpPr>
        <p:spPr>
          <a:xfrm>
            <a:off x="1226328" y="445333"/>
            <a:ext cx="10532472"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SESSION FOUR: ATTRIBUTION SCIENCE</a:t>
            </a:r>
            <a:endParaRPr sz="2400" dirty="0">
              <a:solidFill>
                <a:srgbClr val="EFE7DF"/>
              </a:solidFill>
              <a:ea typeface="Alata"/>
              <a:cs typeface="Alata"/>
              <a:sym typeface="Alata"/>
            </a:endParaRPr>
          </a:p>
        </p:txBody>
      </p:sp>
      <p:sp>
        <p:nvSpPr>
          <p:cNvPr id="356" name="Google Shape;356;p56"/>
          <p:cNvSpPr txBox="1"/>
          <p:nvPr/>
        </p:nvSpPr>
        <p:spPr>
          <a:xfrm>
            <a:off x="1219200" y="1278867"/>
            <a:ext cx="10421200" cy="9272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are going to investigate how evidence is used in litigation to prove plaintiffs’ claims and get relief.  </a:t>
            </a:r>
            <a:endParaRPr sz="2400">
              <a:solidFill>
                <a:srgbClr val="1F1108"/>
              </a:solidFill>
              <a:ea typeface="Alata"/>
              <a:cs typeface="Alata"/>
              <a:sym typeface="Alata"/>
            </a:endParaRPr>
          </a:p>
        </p:txBody>
      </p:sp>
      <p:sp>
        <p:nvSpPr>
          <p:cNvPr id="357" name="Google Shape;357;p56"/>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58" name="Google Shape;358;p56"/>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359" name="Google Shape;359;p56"/>
          <p:cNvSpPr txBox="1"/>
          <p:nvPr/>
        </p:nvSpPr>
        <p:spPr>
          <a:xfrm>
            <a:off x="1219200" y="2384600"/>
            <a:ext cx="10421200" cy="4236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ea typeface="Alata"/>
                <a:cs typeface="Alata"/>
                <a:sym typeface="Alata"/>
              </a:rPr>
              <a:t>Last session, young people went to court in </a:t>
            </a:r>
            <a:r>
              <a:rPr lang="en" sz="2400" i="1" dirty="0">
                <a:ea typeface="Alata"/>
                <a:cs typeface="Alata"/>
                <a:sym typeface="Alata"/>
              </a:rPr>
              <a:t>Mathur v. Ontario</a:t>
            </a:r>
            <a:r>
              <a:rPr lang="en" sz="2400" dirty="0">
                <a:ea typeface="Alata"/>
                <a:cs typeface="Alata"/>
                <a:sym typeface="Alata"/>
              </a:rPr>
              <a:t> to say their rights to life and security were being violated by weak climate targets. </a:t>
            </a:r>
            <a:r>
              <a:rPr lang="en" sz="2400" dirty="0">
                <a:solidFill>
                  <a:srgbClr val="1F1108"/>
                </a:solidFill>
                <a:ea typeface="Alata"/>
                <a:cs typeface="Alata"/>
                <a:sym typeface="Alata"/>
              </a:rPr>
              <a:t>While you wait to start, recall Article 24 of the UN Convention on the Rights of the Child.  Consider: How could we prove that climate change is harming your rights?</a:t>
            </a:r>
            <a:br>
              <a:rPr lang="en" sz="2400" dirty="0">
                <a:solidFill>
                  <a:srgbClr val="1F1108"/>
                </a:solidFill>
                <a:ea typeface="Alata"/>
                <a:cs typeface="Alata"/>
                <a:sym typeface="Alata"/>
              </a:rPr>
            </a:br>
            <a:br>
              <a:rPr lang="en" sz="2400" dirty="0">
                <a:solidFill>
                  <a:srgbClr val="1F1108"/>
                </a:solidFill>
                <a:ea typeface="Alata"/>
                <a:cs typeface="Alata"/>
                <a:sym typeface="Alata"/>
              </a:rPr>
            </a:br>
            <a:br>
              <a:rPr lang="en" sz="2400" dirty="0">
                <a:solidFill>
                  <a:srgbClr val="1F1108"/>
                </a:solidFill>
                <a:ea typeface="Alata"/>
                <a:cs typeface="Alata"/>
                <a:sym typeface="Alata"/>
              </a:rPr>
            </a:b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2400" dirty="0">
                <a:solidFill>
                  <a:srgbClr val="1F1108"/>
                </a:solidFill>
                <a:ea typeface="Alata"/>
                <a:cs typeface="Alata"/>
                <a:sym typeface="Alata"/>
              </a:rPr>
              <a:t>E.g. </a:t>
            </a:r>
            <a:r>
              <a:rPr lang="en" sz="2400" i="1" dirty="0">
                <a:solidFill>
                  <a:srgbClr val="1F1108"/>
                </a:solidFill>
                <a:latin typeface="Ink Free" panose="03080402000500000000" pitchFamily="66" charset="0"/>
                <a:ea typeface="Gloria Hallelujah"/>
                <a:cs typeface="Gloria Hallelujah"/>
                <a:sym typeface="Gloria Hallelujah"/>
              </a:rPr>
              <a:t>We can prove climate change is harming my right to a clean environment by …. </a:t>
            </a:r>
            <a:endParaRPr sz="2400" dirty="0">
              <a:solidFill>
                <a:srgbClr val="1F1108"/>
              </a:solidFill>
              <a:latin typeface="Ink Free" panose="03080402000500000000" pitchFamily="66" charset="0"/>
              <a:ea typeface="Alata"/>
              <a:cs typeface="Alata"/>
              <a:sym typeface="Alata"/>
            </a:endParaRPr>
          </a:p>
        </p:txBody>
      </p:sp>
      <p:sp>
        <p:nvSpPr>
          <p:cNvPr id="360" name="Google Shape;360;p56"/>
          <p:cNvSpPr txBox="1"/>
          <p:nvPr/>
        </p:nvSpPr>
        <p:spPr>
          <a:xfrm>
            <a:off x="2887600" y="4237033"/>
            <a:ext cx="6416800" cy="1066800"/>
          </a:xfrm>
          <a:prstGeom prst="rect">
            <a:avLst/>
          </a:prstGeom>
          <a:solidFill>
            <a:schemeClr val="tx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chemeClr val="bg1"/>
                </a:solidFill>
                <a:ea typeface="Alata"/>
                <a:cs typeface="Alata"/>
                <a:sym typeface="Alata"/>
              </a:rPr>
              <a:t>Article 24: Children have the right to the best possible health, including access to safe drinking water, nutritious food, and a clean and safe environment.</a:t>
            </a:r>
            <a:endParaRPr sz="2000" dirty="0">
              <a:solidFill>
                <a:schemeClr val="bg1"/>
              </a:solidFill>
              <a:ea typeface="Alata"/>
              <a:cs typeface="Alata"/>
              <a:sym typeface="Alat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7"/>
          <p:cNvSpPr txBox="1"/>
          <p:nvPr/>
        </p:nvSpPr>
        <p:spPr>
          <a:xfrm>
            <a:off x="551600" y="445333"/>
            <a:ext cx="3892800"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sp>
        <p:nvSpPr>
          <p:cNvPr id="366" name="Google Shape;366;p57"/>
          <p:cNvSpPr txBox="1"/>
          <p:nvPr/>
        </p:nvSpPr>
        <p:spPr>
          <a:xfrm>
            <a:off x="1282262" y="297867"/>
            <a:ext cx="10298938" cy="3131200"/>
          </a:xfrm>
          <a:prstGeom prst="rect">
            <a:avLst/>
          </a:prstGeom>
          <a:noFill/>
          <a:ln>
            <a:noFill/>
          </a:ln>
        </p:spPr>
        <p:txBody>
          <a:bodyPr spcFirstLastPara="1" wrap="square" lIns="121900" tIns="121900" rIns="121900" bIns="121900" anchor="t" anchorCtr="0">
            <a:noAutofit/>
          </a:bodyPr>
          <a:lstStyle/>
          <a:p>
            <a:r>
              <a:rPr lang="en" sz="2400" dirty="0">
                <a:solidFill>
                  <a:srgbClr val="0E0E0E"/>
                </a:solidFill>
                <a:ea typeface="Alata"/>
                <a:cs typeface="Alata"/>
                <a:sym typeface="Alata"/>
              </a:rPr>
              <a:t>To justify a legal claim, plaintiffs use </a:t>
            </a:r>
            <a:r>
              <a:rPr lang="en" sz="2400" b="1" dirty="0">
                <a:solidFill>
                  <a:srgbClr val="0E0E0E"/>
                </a:solidFill>
                <a:ea typeface="Alata"/>
                <a:cs typeface="Alata"/>
                <a:sym typeface="Alata"/>
              </a:rPr>
              <a:t>evidence</a:t>
            </a:r>
            <a:r>
              <a:rPr lang="en" sz="2400" dirty="0">
                <a:solidFill>
                  <a:srgbClr val="0E0E0E"/>
                </a:solidFill>
                <a:ea typeface="Alata"/>
                <a:cs typeface="Alata"/>
                <a:sym typeface="Alata"/>
              </a:rPr>
              <a:t> that links what governments or companies are doing to the harm they are facing. For example, plaintiffs might argue that more greenhouse gas emissions due to a government policy, means more flooding, which means food insecurity for certain youth. </a:t>
            </a:r>
            <a:br>
              <a:rPr lang="en" sz="2400" dirty="0">
                <a:solidFill>
                  <a:srgbClr val="0E0E0E"/>
                </a:solidFill>
                <a:ea typeface="Alata"/>
                <a:cs typeface="Alata"/>
                <a:sym typeface="Alata"/>
              </a:rPr>
            </a:br>
            <a:br>
              <a:rPr lang="en" sz="2400" dirty="0">
                <a:solidFill>
                  <a:srgbClr val="0E0E0E"/>
                </a:solidFill>
                <a:ea typeface="Alata"/>
                <a:cs typeface="Alata"/>
                <a:sym typeface="Alata"/>
              </a:rPr>
            </a:br>
            <a:r>
              <a:rPr lang="en" sz="2400" dirty="0">
                <a:solidFill>
                  <a:srgbClr val="0E0E0E"/>
                </a:solidFill>
                <a:ea typeface="Alata"/>
                <a:cs typeface="Alata"/>
                <a:sym typeface="Alata"/>
              </a:rPr>
              <a:t>The plaintiffs have the ‘</a:t>
            </a:r>
            <a:r>
              <a:rPr lang="en" sz="2400" b="1" dirty="0">
                <a:solidFill>
                  <a:srgbClr val="0E0E0E"/>
                </a:solidFill>
                <a:ea typeface="Alata"/>
                <a:cs typeface="Alata"/>
                <a:sym typeface="Alata"/>
              </a:rPr>
              <a:t>burden of proof’</a:t>
            </a:r>
            <a:r>
              <a:rPr lang="en" sz="2400" dirty="0">
                <a:solidFill>
                  <a:srgbClr val="0E0E0E"/>
                </a:solidFill>
                <a:ea typeface="Alata"/>
                <a:cs typeface="Alata"/>
                <a:sym typeface="Alata"/>
              </a:rPr>
              <a:t>. They must prove their case by showing that it is ‘more likely than not’ that their evidence and arguments are valid and should be accepted.</a:t>
            </a:r>
            <a:endParaRPr sz="2400" dirty="0">
              <a:solidFill>
                <a:srgbClr val="1F1109"/>
              </a:solidFill>
              <a:ea typeface="Alata"/>
              <a:cs typeface="Alata"/>
              <a:sym typeface="Alata"/>
            </a:endParaRPr>
          </a:p>
        </p:txBody>
      </p:sp>
      <p:sp>
        <p:nvSpPr>
          <p:cNvPr id="367" name="Google Shape;367;p57"/>
          <p:cNvSpPr txBox="1"/>
          <p:nvPr/>
        </p:nvSpPr>
        <p:spPr>
          <a:xfrm>
            <a:off x="1282262" y="3571568"/>
            <a:ext cx="10298938" cy="1723508"/>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400" b="1">
                <a:ea typeface="Alata"/>
                <a:cs typeface="Alata"/>
                <a:sym typeface="Alata"/>
              </a:rPr>
              <a:t>Task: </a:t>
            </a:r>
            <a:r>
              <a:rPr lang="en" sz="2400">
                <a:ea typeface="Alata"/>
                <a:cs typeface="Alata"/>
                <a:sym typeface="Alata"/>
              </a:rPr>
              <a:t>What type of evidence did you use to prove climate change is harming your rights? </a:t>
            </a:r>
            <a:r>
              <a:rPr lang="en" sz="2400">
                <a:solidFill>
                  <a:schemeClr val="dk1"/>
                </a:solidFill>
                <a:ea typeface="Alata"/>
                <a:cs typeface="Alata"/>
                <a:sym typeface="Alata"/>
              </a:rPr>
              <a:t>Do you think you have provided evidence that is more likely than not to stand up in court? Why or why not? </a:t>
            </a:r>
            <a:r>
              <a:rPr lang="en" sz="2400">
                <a:ea typeface="Alata"/>
                <a:cs typeface="Alata"/>
                <a:sym typeface="Alata"/>
              </a:rPr>
              <a:t>Working with a neighbour, come up with an idea on your white boards again. </a:t>
            </a:r>
            <a:endParaRPr sz="2400">
              <a:ea typeface="Alata"/>
              <a:cs typeface="Alata"/>
              <a:sym typeface="Alata"/>
            </a:endParaRPr>
          </a:p>
        </p:txBody>
      </p:sp>
      <p:sp>
        <p:nvSpPr>
          <p:cNvPr id="368" name="Google Shape;368;p57"/>
          <p:cNvSpPr/>
          <p:nvPr/>
        </p:nvSpPr>
        <p:spPr>
          <a:xfrm rot="-811759">
            <a:off x="3574460" y="5365654"/>
            <a:ext cx="1831216" cy="1260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ea typeface="Gloria Hallelujah"/>
                <a:cs typeface="Gloria Hallelujah"/>
                <a:sym typeface="Gloria Hallelujah"/>
              </a:rPr>
              <a:t>Our evidence was …</a:t>
            </a:r>
            <a:endParaRPr sz="2000" dirty="0">
              <a:ea typeface="Gloria Hallelujah"/>
              <a:cs typeface="Gloria Hallelujah"/>
              <a:sym typeface="Gloria Hallelujah"/>
            </a:endParaRPr>
          </a:p>
        </p:txBody>
      </p:sp>
      <p:sp>
        <p:nvSpPr>
          <p:cNvPr id="369" name="Google Shape;369;p57"/>
          <p:cNvSpPr/>
          <p:nvPr/>
        </p:nvSpPr>
        <p:spPr>
          <a:xfrm rot="1321554">
            <a:off x="6606187" y="5402902"/>
            <a:ext cx="1763080" cy="1186196"/>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a:solidFill>
                  <a:schemeClr val="dk1"/>
                </a:solidFill>
                <a:ea typeface="Gloria Hallelujah"/>
                <a:cs typeface="Gloria Hallelujah"/>
                <a:sym typeface="Gloria Hallelujah"/>
              </a:rPr>
              <a:t>It is likely to stand up in court because … </a:t>
            </a:r>
            <a:endParaRPr sz="2000">
              <a:ea typeface="Gloria Hallelujah"/>
              <a:cs typeface="Gloria Hallelujah"/>
              <a:sym typeface="Gloria Hallelujah"/>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8"/>
          <p:cNvSpPr txBox="1"/>
          <p:nvPr/>
        </p:nvSpPr>
        <p:spPr>
          <a:xfrm>
            <a:off x="551600" y="445333"/>
            <a:ext cx="3892800"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sp>
        <p:nvSpPr>
          <p:cNvPr id="375" name="Google Shape;375;p58"/>
          <p:cNvSpPr txBox="1"/>
          <p:nvPr/>
        </p:nvSpPr>
        <p:spPr>
          <a:xfrm>
            <a:off x="1324302" y="297867"/>
            <a:ext cx="10256897" cy="1028000"/>
          </a:xfrm>
          <a:prstGeom prst="rect">
            <a:avLst/>
          </a:prstGeom>
          <a:noFill/>
          <a:ln>
            <a:noFill/>
          </a:ln>
        </p:spPr>
        <p:txBody>
          <a:bodyPr spcFirstLastPara="1" wrap="square" lIns="121900" tIns="121900" rIns="121900" bIns="121900" anchor="t" anchorCtr="0">
            <a:noAutofit/>
          </a:bodyPr>
          <a:lstStyle/>
          <a:p>
            <a:r>
              <a:rPr lang="en" sz="2400" dirty="0">
                <a:solidFill>
                  <a:srgbClr val="0E0E0E"/>
                </a:solidFill>
                <a:latin typeface="Alata"/>
                <a:ea typeface="Alata"/>
                <a:cs typeface="Alata"/>
                <a:sym typeface="Alata"/>
              </a:rPr>
              <a:t>In Mathur v Ontario, the plaintiffs used personal experience and expert testimony to argue their case. </a:t>
            </a:r>
            <a:endParaRPr sz="2400" dirty="0">
              <a:solidFill>
                <a:srgbClr val="1F1109"/>
              </a:solidFill>
              <a:latin typeface="Alata"/>
              <a:ea typeface="Alata"/>
              <a:cs typeface="Alata"/>
              <a:sym typeface="Alata"/>
            </a:endParaRPr>
          </a:p>
        </p:txBody>
      </p:sp>
      <p:pic>
        <p:nvPicPr>
          <p:cNvPr id="376" name="Google Shape;376;p58" title="Screenshot 2025-04-11 at 2.52.46 P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24303" y="1870840"/>
            <a:ext cx="5624530" cy="3565575"/>
          </a:xfrm>
          <a:prstGeom prst="rect">
            <a:avLst/>
          </a:prstGeom>
          <a:noFill/>
          <a:ln>
            <a:noFill/>
          </a:ln>
        </p:spPr>
      </p:pic>
      <p:sp>
        <p:nvSpPr>
          <p:cNvPr id="377" name="Google Shape;377;p58"/>
          <p:cNvSpPr txBox="1"/>
          <p:nvPr/>
        </p:nvSpPr>
        <p:spPr>
          <a:xfrm>
            <a:off x="7623599" y="1325867"/>
            <a:ext cx="3957600" cy="5416827"/>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400" b="1" dirty="0">
                <a:latin typeface="Alata"/>
                <a:ea typeface="Alata"/>
                <a:cs typeface="Alata"/>
                <a:sym typeface="Alata"/>
              </a:rPr>
              <a:t>In Mathur:</a:t>
            </a:r>
            <a:endParaRPr sz="2400" dirty="0">
              <a:latin typeface="Alata"/>
              <a:ea typeface="Alata"/>
              <a:cs typeface="Alata"/>
              <a:sym typeface="Alata"/>
            </a:endParaRPr>
          </a:p>
          <a:p>
            <a:pPr marL="609585" indent="-423323">
              <a:buSzPts val="1400"/>
              <a:buFont typeface="Alata"/>
              <a:buChar char="●"/>
            </a:pPr>
            <a:r>
              <a:rPr lang="en" sz="2400" dirty="0">
                <a:latin typeface="Alata"/>
                <a:ea typeface="Alata"/>
                <a:cs typeface="Alata"/>
                <a:sym typeface="Alata"/>
              </a:rPr>
              <a:t>The </a:t>
            </a:r>
            <a:r>
              <a:rPr lang="en" sz="2400" b="1" dirty="0">
                <a:latin typeface="Alata"/>
                <a:ea typeface="Alata"/>
                <a:cs typeface="Alata"/>
                <a:sym typeface="Alata"/>
              </a:rPr>
              <a:t>youth</a:t>
            </a:r>
            <a:r>
              <a:rPr lang="en" sz="2400" dirty="0">
                <a:latin typeface="Alata"/>
                <a:ea typeface="Alata"/>
                <a:cs typeface="Alata"/>
                <a:sym typeface="Alata"/>
              </a:rPr>
              <a:t> had to testify with personal experience that climate change was harming their right to life and security of the person</a:t>
            </a:r>
            <a:br>
              <a:rPr lang="en" sz="2400" dirty="0">
                <a:latin typeface="Alata"/>
                <a:ea typeface="Alata"/>
                <a:cs typeface="Alata"/>
                <a:sym typeface="Alata"/>
              </a:rPr>
            </a:br>
            <a:endParaRPr sz="2400" dirty="0">
              <a:latin typeface="Alata"/>
              <a:ea typeface="Alata"/>
              <a:cs typeface="Alata"/>
              <a:sym typeface="Alata"/>
            </a:endParaRPr>
          </a:p>
          <a:p>
            <a:pPr marL="609585" indent="-423323">
              <a:buSzPts val="1400"/>
              <a:buFont typeface="Alata"/>
              <a:buChar char="●"/>
            </a:pPr>
            <a:r>
              <a:rPr lang="en" sz="2400" b="1" dirty="0">
                <a:latin typeface="Alata"/>
                <a:ea typeface="Alata"/>
                <a:cs typeface="Alata"/>
                <a:sym typeface="Alata"/>
              </a:rPr>
              <a:t>Expert witnesses </a:t>
            </a:r>
            <a:r>
              <a:rPr lang="en" sz="2400" dirty="0">
                <a:latin typeface="Alata"/>
                <a:ea typeface="Alata"/>
                <a:cs typeface="Alata"/>
                <a:sym typeface="Alata"/>
              </a:rPr>
              <a:t>testified about climate change, its impacts, and the links between government actions and climate change</a:t>
            </a:r>
            <a:endParaRPr sz="2400" dirty="0">
              <a:latin typeface="Alata"/>
              <a:ea typeface="Alata"/>
              <a:cs typeface="Alata"/>
              <a:sym typeface="Alat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9"/>
          <p:cNvSpPr txBox="1"/>
          <p:nvPr/>
        </p:nvSpPr>
        <p:spPr>
          <a:xfrm>
            <a:off x="551600" y="445333"/>
            <a:ext cx="3892800" cy="712400"/>
          </a:xfrm>
          <a:prstGeom prst="rect">
            <a:avLst/>
          </a:prstGeom>
          <a:noFill/>
          <a:ln>
            <a:noFill/>
          </a:ln>
        </p:spPr>
        <p:txBody>
          <a:bodyPr spcFirstLastPara="1" wrap="square" lIns="121900" tIns="121900" rIns="121900" bIns="121900" anchor="t" anchorCtr="0">
            <a:noAutofit/>
          </a:bodyPr>
          <a:lstStyle/>
          <a:p>
            <a:endParaRPr sz="2400">
              <a:solidFill>
                <a:srgbClr val="1F1108"/>
              </a:solidFill>
              <a:latin typeface="Alata"/>
              <a:ea typeface="Alata"/>
              <a:cs typeface="Alata"/>
              <a:sym typeface="Alata"/>
            </a:endParaRPr>
          </a:p>
        </p:txBody>
      </p:sp>
      <p:sp>
        <p:nvSpPr>
          <p:cNvPr id="383" name="Google Shape;383;p59"/>
          <p:cNvSpPr txBox="1"/>
          <p:nvPr/>
        </p:nvSpPr>
        <p:spPr>
          <a:xfrm>
            <a:off x="1345324" y="297867"/>
            <a:ext cx="10235876" cy="1732800"/>
          </a:xfrm>
          <a:prstGeom prst="rect">
            <a:avLst/>
          </a:prstGeom>
          <a:noFill/>
          <a:ln>
            <a:noFill/>
          </a:ln>
        </p:spPr>
        <p:txBody>
          <a:bodyPr spcFirstLastPara="1" wrap="square" lIns="121900" tIns="121900" rIns="121900" bIns="121900" anchor="t" anchorCtr="0">
            <a:noAutofit/>
          </a:bodyPr>
          <a:lstStyle/>
          <a:p>
            <a:r>
              <a:rPr lang="en" sz="2400" dirty="0">
                <a:solidFill>
                  <a:srgbClr val="0E0E0E"/>
                </a:solidFill>
                <a:ea typeface="Alata"/>
                <a:cs typeface="Alata"/>
                <a:sym typeface="Alata"/>
              </a:rPr>
              <a:t>The judge agreed: “By not taking steps to reduce greenhouse gases in the province further, Ontario is contributing to an increase in the risk of death and in the risks faced by the Applicants and others with respect to the security of the person”  (Wood, 2024, p. 16)</a:t>
            </a:r>
            <a:endParaRPr sz="2400" dirty="0">
              <a:solidFill>
                <a:srgbClr val="1F1109"/>
              </a:solidFill>
              <a:ea typeface="Alata"/>
              <a:cs typeface="Alata"/>
              <a:sym typeface="Alata"/>
            </a:endParaRPr>
          </a:p>
        </p:txBody>
      </p:sp>
      <p:sp>
        <p:nvSpPr>
          <p:cNvPr id="384" name="Google Shape;384;p59"/>
          <p:cNvSpPr txBox="1"/>
          <p:nvPr/>
        </p:nvSpPr>
        <p:spPr>
          <a:xfrm>
            <a:off x="1345324" y="5187367"/>
            <a:ext cx="10235876" cy="1354176"/>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400" b="1">
                <a:ea typeface="Alata"/>
                <a:cs typeface="Alata"/>
                <a:sym typeface="Alata"/>
              </a:rPr>
              <a:t>Dr. Matthews</a:t>
            </a:r>
            <a:r>
              <a:rPr lang="en" sz="2400">
                <a:ea typeface="Alata"/>
                <a:cs typeface="Alata"/>
                <a:sym typeface="Alata"/>
              </a:rPr>
              <a:t> provided evidence that more greenhouse gases would lead to increased wildfires, storms, and flooding in Ontario. He used scientific methods and processes to ‘prove’ harm. </a:t>
            </a:r>
            <a:endParaRPr sz="2400">
              <a:ea typeface="Alata"/>
              <a:cs typeface="Alata"/>
              <a:sym typeface="Alata"/>
            </a:endParaRPr>
          </a:p>
        </p:txBody>
      </p:sp>
      <p:pic>
        <p:nvPicPr>
          <p:cNvPr id="385" name="Google Shape;385;p59" title="Screenshot 2025-04-09 at 9.37.40 AM.png"/>
          <p:cNvPicPr preferRelativeResize="0"/>
          <p:nvPr/>
        </p:nvPicPr>
        <p:blipFill rotWithShape="1">
          <a:blip r:embed="rId3" cstate="email">
            <a:alphaModFix/>
            <a:extLst>
              <a:ext uri="{28A0092B-C50C-407E-A947-70E740481C1C}">
                <a14:useLocalDpi xmlns:a14="http://schemas.microsoft.com/office/drawing/2010/main"/>
              </a:ext>
            </a:extLst>
          </a:blip>
          <a:srcRect l="3482" t="17764" r="9900" b="3699"/>
          <a:stretch/>
        </p:blipFill>
        <p:spPr>
          <a:xfrm>
            <a:off x="1209890" y="2360734"/>
            <a:ext cx="7856035" cy="2466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0"/>
          <p:cNvSpPr txBox="1"/>
          <p:nvPr/>
        </p:nvSpPr>
        <p:spPr>
          <a:xfrm>
            <a:off x="1303282" y="348900"/>
            <a:ext cx="10275417" cy="2489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Generally, </a:t>
            </a:r>
            <a:r>
              <a:rPr lang="en" sz="2400" b="1" dirty="0">
                <a:solidFill>
                  <a:srgbClr val="1F1108"/>
                </a:solidFill>
                <a:ea typeface="Alata"/>
                <a:cs typeface="Alata"/>
                <a:sym typeface="Alata"/>
              </a:rPr>
              <a:t>attribution science </a:t>
            </a:r>
            <a:r>
              <a:rPr lang="en" sz="2400" dirty="0">
                <a:solidFill>
                  <a:srgbClr val="1F1108"/>
                </a:solidFill>
                <a:ea typeface="Alata"/>
                <a:cs typeface="Alata"/>
                <a:sym typeface="Alata"/>
              </a:rPr>
              <a:t> is used to establish a </a:t>
            </a:r>
            <a:r>
              <a:rPr lang="en" sz="2400" b="1" dirty="0">
                <a:solidFill>
                  <a:srgbClr val="1F1108"/>
                </a:solidFill>
                <a:ea typeface="Alata"/>
                <a:cs typeface="Alata"/>
                <a:sym typeface="Alata"/>
              </a:rPr>
              <a:t>causal chain of harm. </a:t>
            </a:r>
            <a:r>
              <a:rPr lang="en" sz="2400" dirty="0">
                <a:solidFill>
                  <a:srgbClr val="1F1108"/>
                </a:solidFill>
                <a:ea typeface="Alata"/>
                <a:cs typeface="Alata"/>
                <a:sym typeface="Alata"/>
              </a:rPr>
              <a:t>It can be used to </a:t>
            </a:r>
            <a:r>
              <a:rPr lang="en" sz="2400" dirty="0">
                <a:solidFill>
                  <a:schemeClr val="dk1"/>
                </a:solidFill>
                <a:ea typeface="Alata"/>
                <a:cs typeface="Alata"/>
                <a:sym typeface="Alata"/>
              </a:rPr>
              <a:t>connect plaintiff losses and defendant actions to determine relief. </a:t>
            </a:r>
            <a:endParaRPr sz="2400" dirty="0">
              <a:solidFill>
                <a:schemeClr val="dk1"/>
              </a:solidFill>
              <a:ea typeface="Alata"/>
              <a:cs typeface="Alata"/>
              <a:sym typeface="Alata"/>
            </a:endParaRPr>
          </a:p>
          <a:p>
            <a:endParaRPr sz="2400" dirty="0">
              <a:solidFill>
                <a:schemeClr val="dk1"/>
              </a:solidFill>
              <a:ea typeface="Alata"/>
              <a:cs typeface="Alata"/>
              <a:sym typeface="Alata"/>
            </a:endParaRPr>
          </a:p>
          <a:p>
            <a:r>
              <a:rPr lang="en" sz="2400" dirty="0">
                <a:solidFill>
                  <a:schemeClr val="dk1"/>
                </a:solidFill>
                <a:ea typeface="Alata"/>
                <a:cs typeface="Alata"/>
                <a:sym typeface="Alata"/>
              </a:rPr>
              <a:t>In other words, “you caused the mess, so you should clean it up.” Scientific evidence is being increasingly relied upon to show …</a:t>
            </a:r>
            <a:endParaRPr sz="2400" dirty="0">
              <a:solidFill>
                <a:srgbClr val="1F1108"/>
              </a:solidFill>
              <a:ea typeface="Alata"/>
              <a:cs typeface="Alata"/>
              <a:sym typeface="Alata"/>
            </a:endParaRPr>
          </a:p>
        </p:txBody>
      </p:sp>
      <p:pic>
        <p:nvPicPr>
          <p:cNvPr id="391" name="Google Shape;391;p60" title="Screenshot 2025-04-14 at 9.55.58 A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62839" y="2979832"/>
            <a:ext cx="4733735" cy="3815833"/>
          </a:xfrm>
          <a:prstGeom prst="rect">
            <a:avLst/>
          </a:prstGeom>
          <a:noFill/>
          <a:ln>
            <a:noFill/>
          </a:ln>
        </p:spPr>
      </p:pic>
      <p:pic>
        <p:nvPicPr>
          <p:cNvPr id="392" name="Google Shape;392;p60" title="Screenshot 2025-04-14 at 10.12.23 AM.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21433" y="2979833"/>
            <a:ext cx="5268179" cy="38158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1"/>
          <p:cNvSpPr txBox="1"/>
          <p:nvPr/>
        </p:nvSpPr>
        <p:spPr>
          <a:xfrm>
            <a:off x="1051033" y="362000"/>
            <a:ext cx="5921533" cy="4577862"/>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Attribution science studies how climate change increases the likelihood and severity of extreme weather events (like floods, fires or heat waves). </a:t>
            </a:r>
            <a:endParaRPr sz="2267" dirty="0">
              <a:solidFill>
                <a:srgbClr val="1F1108"/>
              </a:solidFill>
              <a:ea typeface="Alata"/>
              <a:cs typeface="Alata"/>
              <a:sym typeface="Alata"/>
            </a:endParaRPr>
          </a:p>
          <a:p>
            <a:endParaRPr sz="1200"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This is done with </a:t>
            </a:r>
            <a:r>
              <a:rPr lang="en" sz="2267" b="1" dirty="0">
                <a:solidFill>
                  <a:srgbClr val="1F1108"/>
                </a:solidFill>
                <a:ea typeface="Alata"/>
                <a:cs typeface="Alata"/>
                <a:sym typeface="Alata"/>
              </a:rPr>
              <a:t>modeling </a:t>
            </a:r>
            <a:r>
              <a:rPr lang="en" sz="2267" dirty="0">
                <a:solidFill>
                  <a:srgbClr val="1F1108"/>
                </a:solidFill>
                <a:ea typeface="Alata"/>
                <a:cs typeface="Alata"/>
                <a:sym typeface="Alata"/>
              </a:rPr>
              <a:t>that</a:t>
            </a:r>
            <a:r>
              <a:rPr lang="en" sz="2267" b="1" dirty="0">
                <a:solidFill>
                  <a:srgbClr val="1F1108"/>
                </a:solidFill>
                <a:ea typeface="Alata"/>
                <a:cs typeface="Alata"/>
                <a:sym typeface="Alata"/>
              </a:rPr>
              <a:t> </a:t>
            </a:r>
            <a:r>
              <a:rPr lang="en" sz="2267" dirty="0">
                <a:solidFill>
                  <a:srgbClr val="1F1108"/>
                </a:solidFill>
                <a:ea typeface="Alata"/>
                <a:cs typeface="Alata"/>
                <a:sym typeface="Alata"/>
              </a:rPr>
              <a:t>compares a world without climate change to the world we have.</a:t>
            </a:r>
            <a:br>
              <a:rPr lang="en" sz="2267" dirty="0">
                <a:solidFill>
                  <a:srgbClr val="1F1108"/>
                </a:solidFill>
                <a:ea typeface="Alata"/>
                <a:cs typeface="Alata"/>
                <a:sym typeface="Alata"/>
              </a:rPr>
            </a:br>
            <a:endParaRPr sz="2267"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This modelling tries to show </a:t>
            </a:r>
            <a:r>
              <a:rPr lang="en" sz="2267" dirty="0">
                <a:solidFill>
                  <a:srgbClr val="0E0E0E"/>
                </a:solidFill>
                <a:ea typeface="Alata"/>
                <a:cs typeface="Alata"/>
                <a:sym typeface="Alata"/>
              </a:rPr>
              <a:t>how much more likely or intense an event (like a heatwave) was because of climate change.</a:t>
            </a:r>
            <a:endParaRPr sz="2267" dirty="0">
              <a:solidFill>
                <a:srgbClr val="1F1108"/>
              </a:solidFill>
              <a:ea typeface="Alata"/>
              <a:cs typeface="Alata"/>
              <a:sym typeface="Alata"/>
            </a:endParaRPr>
          </a:p>
        </p:txBody>
      </p:sp>
      <p:sp>
        <p:nvSpPr>
          <p:cNvPr id="398" name="Google Shape;398;p61"/>
          <p:cNvSpPr txBox="1"/>
          <p:nvPr/>
        </p:nvSpPr>
        <p:spPr>
          <a:xfrm>
            <a:off x="1051033" y="5164067"/>
            <a:ext cx="5921533" cy="1331933"/>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But it is not easy to establish a causal link to anthropogenic climate change for every event.</a:t>
            </a:r>
            <a:endParaRPr sz="2400" dirty="0">
              <a:solidFill>
                <a:srgbClr val="EFE7DF"/>
              </a:solidFill>
              <a:ea typeface="Alata"/>
              <a:cs typeface="Alata"/>
              <a:sym typeface="Alata"/>
            </a:endParaRPr>
          </a:p>
        </p:txBody>
      </p:sp>
      <p:pic>
        <p:nvPicPr>
          <p:cNvPr id="399" name="Google Shape;399;p61" title="Screenshot 2025-04-14 at 10.14.23 A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8902" y="362000"/>
            <a:ext cx="4238767" cy="2610299"/>
          </a:xfrm>
          <a:prstGeom prst="rect">
            <a:avLst/>
          </a:prstGeom>
          <a:noFill/>
          <a:ln>
            <a:noFill/>
          </a:ln>
        </p:spPr>
      </p:pic>
      <p:pic>
        <p:nvPicPr>
          <p:cNvPr id="400" name="Google Shape;400;p61" title="1-s2.0-S2590332220302475-gr4.jpg"/>
          <p:cNvPicPr preferRelativeResize="0"/>
          <p:nvPr/>
        </p:nvPicPr>
        <p:blipFill>
          <a:blip r:embed="rId4">
            <a:alphaModFix/>
          </a:blip>
          <a:stretch>
            <a:fillRect/>
          </a:stretch>
        </p:blipFill>
        <p:spPr>
          <a:xfrm>
            <a:off x="7398901" y="3126600"/>
            <a:ext cx="4238767" cy="346913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2"/>
          <p:cNvSpPr txBox="1"/>
          <p:nvPr/>
        </p:nvSpPr>
        <p:spPr>
          <a:xfrm>
            <a:off x="1093076" y="445333"/>
            <a:ext cx="10547324" cy="992400"/>
          </a:xfrm>
          <a:prstGeom prst="rect">
            <a:avLst/>
          </a:prstGeom>
          <a:noFill/>
          <a:ln w="9525" cap="flat" cmpd="sng">
            <a:solidFill>
              <a:srgbClr val="645444"/>
            </a:solidFill>
            <a:prstDash val="solid"/>
            <a:round/>
            <a:headEnd type="none" w="sm" len="sm"/>
            <a:tailEnd type="none" w="sm" len="sm"/>
          </a:ln>
        </p:spPr>
        <p:txBody>
          <a:bodyPr spcFirstLastPara="1" wrap="square" lIns="121900" tIns="121900" rIns="121900" bIns="121900" anchor="t" anchorCtr="0">
            <a:noAutofit/>
          </a:bodyPr>
          <a:lstStyle/>
          <a:p>
            <a:r>
              <a:rPr lang="en" sz="2400" b="1" dirty="0">
                <a:solidFill>
                  <a:srgbClr val="1F1109"/>
                </a:solidFill>
                <a:ea typeface="Alata"/>
                <a:cs typeface="Alata"/>
                <a:sym typeface="Alata"/>
              </a:rPr>
              <a:t>Last task: </a:t>
            </a:r>
            <a:r>
              <a:rPr lang="en" sz="2400" dirty="0">
                <a:solidFill>
                  <a:schemeClr val="dk1"/>
                </a:solidFill>
                <a:ea typeface="Alata"/>
                <a:cs typeface="Alata"/>
                <a:sym typeface="Alata"/>
              </a:rPr>
              <a:t>Using the case study, map out the </a:t>
            </a:r>
            <a:r>
              <a:rPr lang="en" sz="2400" b="1" dirty="0">
                <a:solidFill>
                  <a:schemeClr val="dk1"/>
                </a:solidFill>
                <a:ea typeface="Alata"/>
                <a:cs typeface="Alata"/>
                <a:sym typeface="Alata"/>
              </a:rPr>
              <a:t>causal chain of harm</a:t>
            </a:r>
            <a:r>
              <a:rPr lang="en" sz="2400" dirty="0">
                <a:solidFill>
                  <a:schemeClr val="dk1"/>
                </a:solidFill>
                <a:ea typeface="Alata"/>
                <a:cs typeface="Alata"/>
                <a:sym typeface="Alata"/>
              </a:rPr>
              <a:t> from the Minister’s decision to approve the coal mine to the risks facing young people. </a:t>
            </a:r>
            <a:endParaRPr sz="2400" dirty="0">
              <a:solidFill>
                <a:srgbClr val="1F1109"/>
              </a:solidFill>
              <a:ea typeface="Alata"/>
              <a:cs typeface="Alata"/>
              <a:sym typeface="Alata"/>
            </a:endParaRPr>
          </a:p>
        </p:txBody>
      </p:sp>
      <p:sp>
        <p:nvSpPr>
          <p:cNvPr id="406" name="Google Shape;406;p62"/>
          <p:cNvSpPr txBox="1"/>
          <p:nvPr/>
        </p:nvSpPr>
        <p:spPr>
          <a:xfrm>
            <a:off x="1093076" y="1669600"/>
            <a:ext cx="5370786" cy="4743067"/>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pPr>
              <a:lnSpc>
                <a:spcPct val="115000"/>
              </a:lnSpc>
              <a:spcBef>
                <a:spcPts val="1600"/>
              </a:spcBef>
            </a:pPr>
            <a:r>
              <a:rPr lang="en" sz="2267" dirty="0">
                <a:solidFill>
                  <a:srgbClr val="1F1108"/>
                </a:solidFill>
                <a:ea typeface="Alata"/>
                <a:cs typeface="Alata"/>
                <a:sym typeface="Alata"/>
              </a:rPr>
              <a:t>Eight teens and their 86-year-old guardian sued the Australian Environment Minister to stop a coal mine extension. They argued the Minister owed young people a duty of care to prevent harm from climate change. The case centered on how emissions from the mine could increase global average temperature and cause real harm. The coal mine was expected to produce 100 Mt of carbon dioxide emissions.</a:t>
            </a:r>
            <a:endParaRPr sz="2267" dirty="0">
              <a:solidFill>
                <a:srgbClr val="1F1108"/>
              </a:solidFill>
              <a:ea typeface="Alata"/>
              <a:cs typeface="Alata"/>
              <a:sym typeface="Alata"/>
            </a:endParaRPr>
          </a:p>
        </p:txBody>
      </p:sp>
      <p:sp>
        <p:nvSpPr>
          <p:cNvPr id="407" name="Google Shape;407;p62"/>
          <p:cNvSpPr txBox="1"/>
          <p:nvPr/>
        </p:nvSpPr>
        <p:spPr>
          <a:xfrm>
            <a:off x="6705599" y="1669767"/>
            <a:ext cx="4818567" cy="4735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chemeClr val="dk1"/>
                </a:solidFill>
                <a:latin typeface="Ink Free" panose="03080402000500000000" pitchFamily="66" charset="0"/>
                <a:ea typeface="Gloria Hallelujah"/>
                <a:cs typeface="Gloria Hallelujah"/>
                <a:sym typeface="Gloria Hallelujah"/>
              </a:rPr>
              <a:t>Starting with the approval decision the Minister took action to produce more emissions …</a:t>
            </a:r>
            <a:endParaRPr sz="2267" dirty="0">
              <a:solidFill>
                <a:schemeClr val="dk1"/>
              </a:solidFill>
              <a:latin typeface="Ink Free" panose="03080402000500000000" pitchFamily="66" charset="0"/>
              <a:ea typeface="Gloria Hallelujah"/>
              <a:cs typeface="Gloria Hallelujah"/>
              <a:sym typeface="Gloria Hallelujah"/>
            </a:endParaRPr>
          </a:p>
          <a:p>
            <a:endParaRPr sz="2267" dirty="0">
              <a:solidFill>
                <a:schemeClr val="dk1"/>
              </a:solidFill>
              <a:latin typeface="Ink Free" panose="03080402000500000000" pitchFamily="66" charset="0"/>
              <a:ea typeface="Gloria Hallelujah"/>
              <a:cs typeface="Gloria Hallelujah"/>
              <a:sym typeface="Gloria Hallelujah"/>
            </a:endParaRPr>
          </a:p>
          <a:p>
            <a:r>
              <a:rPr lang="en" sz="2267" dirty="0">
                <a:solidFill>
                  <a:schemeClr val="dk1"/>
                </a:solidFill>
                <a:latin typeface="Ink Free" panose="03080402000500000000" pitchFamily="66" charset="0"/>
                <a:ea typeface="Gloria Hallelujah"/>
                <a:cs typeface="Gloria Hallelujah"/>
                <a:sym typeface="Gloria Hallelujah"/>
              </a:rPr>
              <a:t>This led to … </a:t>
            </a:r>
            <a:br>
              <a:rPr lang="en" sz="2267" dirty="0">
                <a:solidFill>
                  <a:schemeClr val="dk1"/>
                </a:solidFill>
                <a:latin typeface="Ink Free" panose="03080402000500000000" pitchFamily="66" charset="0"/>
                <a:ea typeface="Gloria Hallelujah"/>
                <a:cs typeface="Gloria Hallelujah"/>
                <a:sym typeface="Gloria Hallelujah"/>
              </a:rPr>
            </a:br>
            <a:br>
              <a:rPr lang="en" sz="2267" dirty="0">
                <a:solidFill>
                  <a:schemeClr val="dk1"/>
                </a:solidFill>
                <a:latin typeface="Ink Free" panose="03080402000500000000" pitchFamily="66" charset="0"/>
                <a:ea typeface="Gloria Hallelujah"/>
                <a:cs typeface="Gloria Hallelujah"/>
                <a:sym typeface="Gloria Hallelujah"/>
              </a:rPr>
            </a:br>
            <a:r>
              <a:rPr lang="en" sz="2267" dirty="0">
                <a:solidFill>
                  <a:schemeClr val="dk1"/>
                </a:solidFill>
                <a:latin typeface="Ink Free" panose="03080402000500000000" pitchFamily="66" charset="0"/>
                <a:ea typeface="Gloria Hallelujah"/>
                <a:cs typeface="Gloria Hallelujah"/>
                <a:sym typeface="Gloria Hallelujah"/>
              </a:rPr>
              <a:t>Which led to … </a:t>
            </a:r>
            <a:endParaRPr sz="2267" dirty="0">
              <a:solidFill>
                <a:schemeClr val="dk1"/>
              </a:solidFill>
              <a:latin typeface="Ink Free" panose="03080402000500000000" pitchFamily="66" charset="0"/>
              <a:ea typeface="Gloria Hallelujah"/>
              <a:cs typeface="Gloria Hallelujah"/>
              <a:sym typeface="Gloria Hallelujah"/>
            </a:endParaRPr>
          </a:p>
          <a:p>
            <a:endParaRPr sz="2267" dirty="0">
              <a:solidFill>
                <a:schemeClr val="dk1"/>
              </a:solidFill>
              <a:latin typeface="Ink Free" panose="03080402000500000000" pitchFamily="66" charset="0"/>
              <a:ea typeface="Gloria Hallelujah"/>
              <a:cs typeface="Gloria Hallelujah"/>
              <a:sym typeface="Gloria Hallelujah"/>
            </a:endParaRPr>
          </a:p>
          <a:p>
            <a:r>
              <a:rPr lang="en" sz="2267" dirty="0">
                <a:solidFill>
                  <a:schemeClr val="dk1"/>
                </a:solidFill>
                <a:latin typeface="Ink Free" panose="03080402000500000000" pitchFamily="66" charset="0"/>
                <a:ea typeface="Gloria Hallelujah"/>
                <a:cs typeface="Gloria Hallelujah"/>
                <a:sym typeface="Gloria Hallelujah"/>
              </a:rPr>
              <a:t>Which leads to …</a:t>
            </a:r>
            <a:endParaRPr sz="2267" dirty="0">
              <a:solidFill>
                <a:schemeClr val="dk1"/>
              </a:solidFill>
              <a:latin typeface="Ink Free" panose="03080402000500000000" pitchFamily="66" charset="0"/>
              <a:ea typeface="Gloria Hallelujah"/>
              <a:cs typeface="Gloria Hallelujah"/>
              <a:sym typeface="Gloria Hallelujah"/>
            </a:endParaRPr>
          </a:p>
          <a:p>
            <a:endParaRPr sz="2267" dirty="0">
              <a:solidFill>
                <a:schemeClr val="dk1"/>
              </a:solidFill>
              <a:ea typeface="Alata"/>
              <a:cs typeface="Alata"/>
              <a:sym typeface="Alata"/>
            </a:endParaRPr>
          </a:p>
          <a:p>
            <a:pPr>
              <a:buClr>
                <a:schemeClr val="dk1"/>
              </a:buClr>
              <a:buSzPts val="1100"/>
            </a:pPr>
            <a:endParaRPr sz="2267" dirty="0">
              <a:solidFill>
                <a:schemeClr val="dk1"/>
              </a:solidFill>
              <a:ea typeface="Alata"/>
              <a:cs typeface="Alata"/>
              <a:sym typeface="Alata"/>
            </a:endParaRPr>
          </a:p>
          <a:p>
            <a:endParaRPr sz="2267" dirty="0">
              <a:solidFill>
                <a:srgbClr val="1F1108"/>
              </a:solidFill>
              <a:ea typeface="Gloria Hallelujah"/>
              <a:cs typeface="Gloria Hallelujah"/>
              <a:sym typeface="Gloria Hallelujah"/>
            </a:endParaRPr>
          </a:p>
          <a:p>
            <a:endParaRPr sz="2267" dirty="0">
              <a:solidFill>
                <a:srgbClr val="1F1108"/>
              </a:solidFill>
              <a:ea typeface="Gloria Hallelujah"/>
              <a:cs typeface="Gloria Hallelujah"/>
              <a:sym typeface="Gloria Hallelujah"/>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sp>
        <p:nvSpPr>
          <p:cNvPr id="111" name="Google Shape;111;p27"/>
          <p:cNvSpPr txBox="1"/>
          <p:nvPr/>
        </p:nvSpPr>
        <p:spPr>
          <a:xfrm>
            <a:off x="1194460" y="445333"/>
            <a:ext cx="10564339"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Teacher  SESSION ONE: HUMAN RIGHTS</a:t>
            </a:r>
            <a:endParaRPr sz="2400" dirty="0">
              <a:solidFill>
                <a:srgbClr val="EFE7DF"/>
              </a:solidFill>
              <a:ea typeface="Alata"/>
              <a:cs typeface="Alata"/>
              <a:sym typeface="Alata"/>
            </a:endParaRPr>
          </a:p>
        </p:txBody>
      </p:sp>
      <p:sp>
        <p:nvSpPr>
          <p:cNvPr id="112" name="Google Shape;112;p27"/>
          <p:cNvSpPr txBox="1"/>
          <p:nvPr/>
        </p:nvSpPr>
        <p:spPr>
          <a:xfrm>
            <a:off x="1187668" y="1380467"/>
            <a:ext cx="10452731" cy="3117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5 mins - register, students recall human rights</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mins - intro to summit and sessions</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Slide 7 asks about connecting climate crisis and rights - right to life (e.g. famine),  right to property (e.g. flood) , standard of living (e.g. heat resilience), right to free and fair world (e.g. reparations, support for adaptation)</a:t>
            </a:r>
            <a:endParaRPr sz="2000" dirty="0">
              <a:solidFill>
                <a:srgbClr val="1F1108"/>
              </a:solidFill>
              <a:ea typeface="Alata"/>
              <a:cs typeface="Alata"/>
              <a:sym typeface="Alata"/>
            </a:endParaRPr>
          </a:p>
          <a:p>
            <a:r>
              <a:rPr lang="en" sz="2000" dirty="0">
                <a:solidFill>
                  <a:srgbClr val="1F1108"/>
                </a:solidFill>
                <a:ea typeface="Alata"/>
                <a:cs typeface="Alata"/>
                <a:sym typeface="Alata"/>
              </a:rPr>
              <a:t>4 mins - Slide 8 - consider how best to facilitate class discussion</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writing task - have some examples ready to support less confident </a:t>
            </a:r>
            <a:endParaRPr sz="2000" dirty="0">
              <a:solidFill>
                <a:srgbClr val="1F1108"/>
              </a:solidFill>
              <a:ea typeface="Alata"/>
              <a:cs typeface="Alata"/>
              <a:sym typeface="Alata"/>
            </a:endParaRPr>
          </a:p>
          <a:p>
            <a:r>
              <a:rPr lang="en" sz="2000" dirty="0">
                <a:solidFill>
                  <a:srgbClr val="1F1108"/>
                </a:solidFill>
                <a:ea typeface="Alata"/>
                <a:cs typeface="Alata"/>
                <a:sym typeface="Alata"/>
              </a:rPr>
              <a:t>Last slide - quick recap can be done as you dismiss class</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p:txBody>
      </p:sp>
      <p:sp>
        <p:nvSpPr>
          <p:cNvPr id="113" name="Google Shape;113;p27"/>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14" name="Google Shape;114;p27"/>
          <p:cNvSpPr txBox="1"/>
          <p:nvPr/>
        </p:nvSpPr>
        <p:spPr>
          <a:xfrm>
            <a:off x="1187668" y="4720800"/>
            <a:ext cx="10452731" cy="21372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Resources: </a:t>
            </a:r>
            <a:endParaRPr sz="2000" dirty="0">
              <a:solidFill>
                <a:srgbClr val="1F1108"/>
              </a:solidFill>
              <a:ea typeface="Alata"/>
              <a:cs typeface="Alata"/>
              <a:sym typeface="Alata"/>
            </a:endParaRPr>
          </a:p>
          <a:p>
            <a:r>
              <a:rPr lang="en" sz="2000" dirty="0">
                <a:solidFill>
                  <a:srgbClr val="1F1108"/>
                </a:solidFill>
                <a:ea typeface="Alata"/>
                <a:cs typeface="Alata"/>
                <a:sym typeface="Alata"/>
              </a:rPr>
              <a:t>Mini whiteboard - or improvise an equivalent</a:t>
            </a:r>
            <a:endParaRPr sz="2000" dirty="0">
              <a:solidFill>
                <a:srgbClr val="1F1108"/>
              </a:solidFill>
              <a:ea typeface="Alata"/>
              <a:cs typeface="Alata"/>
              <a:sym typeface="Alata"/>
            </a:endParaRPr>
          </a:p>
          <a:p>
            <a:r>
              <a:rPr lang="en" sz="2000" dirty="0">
                <a:solidFill>
                  <a:srgbClr val="1F1108"/>
                </a:solidFill>
                <a:ea typeface="Alata"/>
                <a:cs typeface="Alata"/>
                <a:sym typeface="Alata"/>
              </a:rPr>
              <a:t>Human rights</a:t>
            </a:r>
            <a:endParaRPr sz="2000" dirty="0">
              <a:solidFill>
                <a:srgbClr val="1F1108"/>
              </a:solidFill>
              <a:ea typeface="Alata"/>
              <a:cs typeface="Alata"/>
              <a:sym typeface="Alata"/>
            </a:endParaRPr>
          </a:p>
          <a:p>
            <a:r>
              <a:rPr lang="en" sz="2000" dirty="0">
                <a:solidFill>
                  <a:srgbClr val="1F1108"/>
                </a:solidFill>
                <a:ea typeface="Alata"/>
                <a:cs typeface="Alata"/>
                <a:sym typeface="Alata"/>
              </a:rPr>
              <a:t>RHRN Summit</a:t>
            </a:r>
            <a:endParaRPr sz="2000" dirty="0">
              <a:solidFill>
                <a:srgbClr val="1F1108"/>
              </a:solidFill>
              <a:ea typeface="Alata"/>
              <a:cs typeface="Alata"/>
              <a:sym typeface="Alata"/>
            </a:endParaRPr>
          </a:p>
          <a:p>
            <a:r>
              <a:rPr lang="en" sz="2000" u="sng" dirty="0">
                <a:solidFill>
                  <a:schemeClr val="hlink"/>
                </a:solidFill>
                <a:ea typeface="Alata"/>
                <a:cs typeface="Alata"/>
                <a:sym typeface="Alata"/>
                <a:hlinkClick r:id="rId3"/>
              </a:rPr>
              <a:t>Rights of the Child</a:t>
            </a:r>
            <a:endParaRPr sz="2000" dirty="0">
              <a:solidFill>
                <a:srgbClr val="1F1108"/>
              </a:solidFill>
              <a:ea typeface="Alata"/>
              <a:cs typeface="Alata"/>
              <a:sym typeface="Alat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3"/>
          <p:cNvSpPr txBox="1"/>
          <p:nvPr/>
        </p:nvSpPr>
        <p:spPr>
          <a:xfrm>
            <a:off x="1219200" y="1380467"/>
            <a:ext cx="10421200" cy="4750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a:solidFill>
                  <a:srgbClr val="1F1108"/>
                </a:solidFill>
                <a:ea typeface="Alata"/>
                <a:cs typeface="Alata"/>
                <a:sym typeface="Alata"/>
              </a:rPr>
              <a:t>Today we moved on to thinking how evidence is used in litigation to prove plaintiffs claims and get relief.  Next time we are going to move on to explore whether there are any career opportunities in this area that might appeal to you.</a:t>
            </a:r>
            <a:endParaRPr sz="2400">
              <a:solidFill>
                <a:srgbClr val="1F1108"/>
              </a:solidFill>
              <a:ea typeface="Alata"/>
              <a:cs typeface="Alata"/>
              <a:sym typeface="Alata"/>
            </a:endParaRPr>
          </a:p>
        </p:txBody>
      </p:sp>
      <p:sp>
        <p:nvSpPr>
          <p:cNvPr id="413" name="Google Shape;413;p63"/>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414" name="Google Shape;414;p63"/>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415" name="Google Shape;415;p63"/>
          <p:cNvSpPr txBox="1"/>
          <p:nvPr/>
        </p:nvSpPr>
        <p:spPr>
          <a:xfrm>
            <a:off x="1246466" y="326600"/>
            <a:ext cx="10362933" cy="718170"/>
          </a:xfrm>
          <a:prstGeom prst="rect">
            <a:avLst/>
          </a:prstGeom>
          <a:noFill/>
          <a:ln>
            <a:noFill/>
          </a:ln>
        </p:spPr>
        <p:txBody>
          <a:bodyPr spcFirstLastPara="1" wrap="square" lIns="121900" tIns="121900" rIns="121900" bIns="121900" anchor="t" anchorCtr="0">
            <a:spAutoFit/>
          </a:bodyPr>
          <a:lstStyle/>
          <a:p>
            <a:r>
              <a:rPr lang="en" sz="3067" dirty="0">
                <a:solidFill>
                  <a:srgbClr val="1F1108"/>
                </a:solidFill>
                <a:latin typeface="Ink Free" panose="03080402000500000000" pitchFamily="66" charset="0"/>
                <a:ea typeface="Gloria Hallelujah"/>
                <a:cs typeface="Gloria Hallelujah"/>
                <a:sym typeface="Gloria Hallelujah"/>
              </a:rPr>
              <a:t>How can my rights be protected in a changing world?</a:t>
            </a:r>
            <a:endParaRPr sz="3067"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419"/>
        <p:cNvGrpSpPr/>
        <p:nvPr/>
      </p:nvGrpSpPr>
      <p:grpSpPr>
        <a:xfrm>
          <a:off x="0" y="0"/>
          <a:ext cx="0" cy="0"/>
          <a:chOff x="0" y="0"/>
          <a:chExt cx="0" cy="0"/>
        </a:xfrm>
      </p:grpSpPr>
      <p:sp>
        <p:nvSpPr>
          <p:cNvPr id="420" name="Google Shape;420;p64"/>
          <p:cNvSpPr txBox="1"/>
          <p:nvPr/>
        </p:nvSpPr>
        <p:spPr>
          <a:xfrm>
            <a:off x="1205082" y="445333"/>
            <a:ext cx="10553717"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Teacher  SESSION FIVE: CLIMATE LITIGATION CAREERS</a:t>
            </a:r>
            <a:endParaRPr sz="2400" dirty="0">
              <a:solidFill>
                <a:srgbClr val="EFE7DF"/>
              </a:solidFill>
              <a:ea typeface="Alata"/>
              <a:cs typeface="Alata"/>
              <a:sym typeface="Alata"/>
            </a:endParaRPr>
          </a:p>
        </p:txBody>
      </p:sp>
      <p:sp>
        <p:nvSpPr>
          <p:cNvPr id="421" name="Google Shape;421;p64"/>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422" name="Google Shape;422;p64"/>
          <p:cNvSpPr txBox="1"/>
          <p:nvPr/>
        </p:nvSpPr>
        <p:spPr>
          <a:xfrm>
            <a:off x="1198178" y="5464767"/>
            <a:ext cx="10442221" cy="13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Resources: </a:t>
            </a:r>
            <a:endParaRPr sz="2000" dirty="0">
              <a:solidFill>
                <a:srgbClr val="1F1108"/>
              </a:solidFill>
              <a:ea typeface="Alata"/>
              <a:cs typeface="Alata"/>
              <a:sym typeface="Alata"/>
            </a:endParaRPr>
          </a:p>
          <a:p>
            <a:r>
              <a:rPr lang="en" sz="2000" dirty="0">
                <a:solidFill>
                  <a:srgbClr val="1F1108"/>
                </a:solidFill>
                <a:ea typeface="Alata"/>
                <a:cs typeface="Alata"/>
                <a:sym typeface="Alata"/>
              </a:rPr>
              <a:t>Mini whiteboard - or improvise an equivalent</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400" dirty="0">
              <a:solidFill>
                <a:srgbClr val="1F1108"/>
              </a:solidFill>
              <a:ea typeface="Alata"/>
              <a:cs typeface="Alata"/>
              <a:sym typeface="Alata"/>
            </a:endParaRPr>
          </a:p>
        </p:txBody>
      </p:sp>
      <p:sp>
        <p:nvSpPr>
          <p:cNvPr id="423" name="Google Shape;423;p64"/>
          <p:cNvSpPr txBox="1"/>
          <p:nvPr/>
        </p:nvSpPr>
        <p:spPr>
          <a:xfrm>
            <a:off x="1198178" y="1380467"/>
            <a:ext cx="10442221" cy="384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4 mins (or fewer if you can manage it) - register, students write lists - mention that we are shifting to think about this professionally</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mins - intro to legal training</a:t>
            </a:r>
            <a:endParaRPr sz="2000" dirty="0">
              <a:solidFill>
                <a:srgbClr val="1F1108"/>
              </a:solidFill>
              <a:ea typeface="Alata"/>
              <a:cs typeface="Alata"/>
              <a:sym typeface="Alata"/>
            </a:endParaRPr>
          </a:p>
          <a:p>
            <a:r>
              <a:rPr lang="en" sz="2000" dirty="0">
                <a:solidFill>
                  <a:srgbClr val="1F1108"/>
                </a:solidFill>
                <a:ea typeface="Alata"/>
                <a:cs typeface="Alata"/>
                <a:sym typeface="Alata"/>
              </a:rPr>
              <a:t>4 mins - </a:t>
            </a:r>
            <a:r>
              <a:rPr lang="en" sz="2000" dirty="0" err="1">
                <a:solidFill>
                  <a:srgbClr val="1F1108"/>
                </a:solidFill>
                <a:ea typeface="Alata"/>
                <a:cs typeface="Alata"/>
                <a:sym typeface="Alata"/>
              </a:rPr>
              <a:t>specialising</a:t>
            </a:r>
            <a:r>
              <a:rPr lang="en" sz="2000" dirty="0">
                <a:solidFill>
                  <a:srgbClr val="1F1108"/>
                </a:solidFill>
                <a:ea typeface="Alata"/>
                <a:cs typeface="Alata"/>
                <a:sym typeface="Alata"/>
              </a:rPr>
              <a:t> in legal training</a:t>
            </a:r>
            <a:br>
              <a:rPr lang="en" sz="2000" dirty="0">
                <a:solidFill>
                  <a:srgbClr val="1F1108"/>
                </a:solidFill>
                <a:ea typeface="Alata"/>
                <a:cs typeface="Alata"/>
                <a:sym typeface="Alata"/>
              </a:rPr>
            </a:br>
            <a:r>
              <a:rPr lang="en" sz="2000" dirty="0">
                <a:solidFill>
                  <a:srgbClr val="1F1108"/>
                </a:solidFill>
                <a:ea typeface="Alata"/>
                <a:cs typeface="Alata"/>
                <a:sym typeface="Alata"/>
              </a:rPr>
              <a:t>2 mins - differentiating solicitors and barristers</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 - which course for which wave of litigation</a:t>
            </a:r>
            <a:endParaRPr sz="2000" dirty="0">
              <a:solidFill>
                <a:srgbClr val="1F1108"/>
              </a:solidFill>
              <a:ea typeface="Alata"/>
              <a:cs typeface="Alata"/>
              <a:sym typeface="Alata"/>
            </a:endParaRPr>
          </a:p>
          <a:p>
            <a:r>
              <a:rPr lang="en" sz="2000" dirty="0">
                <a:solidFill>
                  <a:srgbClr val="1F1108"/>
                </a:solidFill>
                <a:ea typeface="Alata"/>
                <a:cs typeface="Alata"/>
                <a:sym typeface="Alata"/>
              </a:rPr>
              <a:t>2 mins - scientific training and work - 2 slides</a:t>
            </a:r>
            <a:endParaRPr sz="2000" dirty="0">
              <a:solidFill>
                <a:srgbClr val="1F1108"/>
              </a:solidFill>
              <a:ea typeface="Alata"/>
              <a:cs typeface="Alata"/>
              <a:sym typeface="Alata"/>
            </a:endParaRPr>
          </a:p>
          <a:p>
            <a:r>
              <a:rPr lang="en" sz="2000" dirty="0">
                <a:solidFill>
                  <a:srgbClr val="1F1108"/>
                </a:solidFill>
                <a:ea typeface="Alata"/>
                <a:cs typeface="Alata"/>
                <a:sym typeface="Alata"/>
              </a:rPr>
              <a:t>3 mins - what course for what case</a:t>
            </a:r>
            <a:endParaRPr sz="2000" dirty="0">
              <a:solidFill>
                <a:srgbClr val="1F1108"/>
              </a:solidFill>
              <a:ea typeface="Alata"/>
              <a:cs typeface="Alata"/>
              <a:sym typeface="Alata"/>
            </a:endParaRPr>
          </a:p>
          <a:p>
            <a:r>
              <a:rPr lang="en" sz="2000" dirty="0">
                <a:solidFill>
                  <a:srgbClr val="1F1108"/>
                </a:solidFill>
                <a:ea typeface="Alata"/>
                <a:cs typeface="Alata"/>
                <a:sym typeface="Alata"/>
              </a:rPr>
              <a:t>5 mins - writing task - students reflect on careers they could pursue</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endParaRPr sz="2000" dirty="0">
              <a:solidFill>
                <a:srgbClr val="1F1108"/>
              </a:solidFill>
              <a:ea typeface="Alata"/>
              <a:cs typeface="Alata"/>
              <a:sym typeface="Alat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427"/>
        <p:cNvGrpSpPr/>
        <p:nvPr/>
      </p:nvGrpSpPr>
      <p:grpSpPr>
        <a:xfrm>
          <a:off x="0" y="0"/>
          <a:ext cx="0" cy="0"/>
          <a:chOff x="0" y="0"/>
          <a:chExt cx="0" cy="0"/>
        </a:xfrm>
      </p:grpSpPr>
      <p:sp>
        <p:nvSpPr>
          <p:cNvPr id="428" name="Google Shape;428;p65"/>
          <p:cNvSpPr txBox="1"/>
          <p:nvPr/>
        </p:nvSpPr>
        <p:spPr>
          <a:xfrm>
            <a:off x="1236950" y="445333"/>
            <a:ext cx="10521850"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RATIONAL FOR SESSION FIVE: CLIMATE LITIGATION CAREERS</a:t>
            </a:r>
            <a:endParaRPr sz="2400" dirty="0">
              <a:solidFill>
                <a:srgbClr val="EFE7DF"/>
              </a:solidFill>
              <a:ea typeface="Alata"/>
              <a:cs typeface="Alata"/>
              <a:sym typeface="Alata"/>
            </a:endParaRPr>
          </a:p>
        </p:txBody>
      </p:sp>
      <p:sp>
        <p:nvSpPr>
          <p:cNvPr id="429" name="Google Shape;429;p65"/>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430" name="Google Shape;430;p65"/>
          <p:cNvSpPr txBox="1"/>
          <p:nvPr/>
        </p:nvSpPr>
        <p:spPr>
          <a:xfrm>
            <a:off x="1229710" y="1380467"/>
            <a:ext cx="10410690" cy="3846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Notes - The focus of the final session on directions students can go in for further study/careers. This is for a few reasons:</a:t>
            </a:r>
            <a:endParaRPr sz="2000" dirty="0">
              <a:solidFill>
                <a:srgbClr val="1F1108"/>
              </a:solidFill>
              <a:ea typeface="Alata"/>
              <a:cs typeface="Alata"/>
              <a:sym typeface="Alata"/>
            </a:endParaRPr>
          </a:p>
          <a:p>
            <a:pPr marL="609585" indent="-431789">
              <a:buClr>
                <a:srgbClr val="1F1108"/>
              </a:buClr>
              <a:buSzPts val="1500"/>
              <a:buFont typeface="Alata"/>
              <a:buAutoNum type="arabicPeriod"/>
            </a:pPr>
            <a:r>
              <a:rPr lang="en" sz="2000" dirty="0">
                <a:solidFill>
                  <a:srgbClr val="1F1108"/>
                </a:solidFill>
                <a:ea typeface="Alata"/>
                <a:cs typeface="Alata"/>
                <a:sym typeface="Alata"/>
              </a:rPr>
              <a:t>Careers is one of the four components of the DfE Sustainable Education Strategy, so delivering session will go towards meeting their requirements</a:t>
            </a:r>
            <a:endParaRPr sz="2000" dirty="0">
              <a:solidFill>
                <a:srgbClr val="1F1108"/>
              </a:solidFill>
              <a:ea typeface="Alata"/>
              <a:cs typeface="Alata"/>
              <a:sym typeface="Alata"/>
            </a:endParaRPr>
          </a:p>
          <a:p>
            <a:pPr marL="609585" indent="-431789">
              <a:buClr>
                <a:srgbClr val="1F1108"/>
              </a:buClr>
              <a:buSzPts val="1500"/>
              <a:buFont typeface="Alata"/>
              <a:buAutoNum type="arabicPeriod"/>
            </a:pPr>
            <a:r>
              <a:rPr lang="en" sz="2000" dirty="0">
                <a:solidFill>
                  <a:srgbClr val="1F1108"/>
                </a:solidFill>
                <a:ea typeface="Alata"/>
                <a:cs typeface="Alata"/>
                <a:sym typeface="Alata"/>
              </a:rPr>
              <a:t>One way to help students feel able to engage with the climate and nature crisis without  weighing them down with worry is to clearly point out interesting and ambitious possibilities in this field</a:t>
            </a:r>
            <a:endParaRPr sz="2000" dirty="0">
              <a:solidFill>
                <a:srgbClr val="1F1108"/>
              </a:solidFill>
              <a:ea typeface="Alata"/>
              <a:cs typeface="Alata"/>
              <a:sym typeface="Alat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6"/>
          <p:cNvSpPr txBox="1"/>
          <p:nvPr/>
        </p:nvSpPr>
        <p:spPr>
          <a:xfrm>
            <a:off x="1198178" y="445333"/>
            <a:ext cx="10560621"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SESSION FIVE: WHO ARE THE PEOPLE  WORKING TO PROTECT MY RIGHTS?</a:t>
            </a:r>
            <a:endParaRPr sz="2667" dirty="0">
              <a:solidFill>
                <a:srgbClr val="EFE7DF"/>
              </a:solidFill>
              <a:ea typeface="Gloria Hallelujah"/>
              <a:cs typeface="Gloria Hallelujah"/>
              <a:sym typeface="Gloria Hallelujah"/>
            </a:endParaRPr>
          </a:p>
          <a:p>
            <a:r>
              <a:rPr lang="en" sz="2400" dirty="0">
                <a:solidFill>
                  <a:srgbClr val="EFE7DF"/>
                </a:solidFill>
                <a:ea typeface="Alata"/>
                <a:cs typeface="Alata"/>
                <a:sym typeface="Alata"/>
              </a:rPr>
              <a:t> </a:t>
            </a:r>
            <a:endParaRPr sz="2400" dirty="0">
              <a:solidFill>
                <a:srgbClr val="EFE7DF"/>
              </a:solidFill>
              <a:ea typeface="Alata"/>
              <a:cs typeface="Alata"/>
              <a:sym typeface="Alata"/>
            </a:endParaRPr>
          </a:p>
        </p:txBody>
      </p:sp>
      <p:sp>
        <p:nvSpPr>
          <p:cNvPr id="436" name="Google Shape;436;p66"/>
          <p:cNvSpPr txBox="1"/>
          <p:nvPr/>
        </p:nvSpPr>
        <p:spPr>
          <a:xfrm>
            <a:off x="1191348" y="1346267"/>
            <a:ext cx="10449052" cy="1180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a:solidFill>
                  <a:srgbClr val="1F1108"/>
                </a:solidFill>
                <a:ea typeface="Alata"/>
                <a:cs typeface="Alata"/>
                <a:sym typeface="Alata"/>
              </a:rPr>
              <a:t>Today we are going to talk about the experts working in climate litigation so that we understand what we need to do should we want to pursue a career in this field.</a:t>
            </a:r>
            <a:endParaRPr sz="2133">
              <a:solidFill>
                <a:srgbClr val="1F1108"/>
              </a:solidFill>
              <a:ea typeface="Alata"/>
              <a:cs typeface="Alata"/>
              <a:sym typeface="Alata"/>
            </a:endParaRPr>
          </a:p>
        </p:txBody>
      </p:sp>
      <p:sp>
        <p:nvSpPr>
          <p:cNvPr id="437" name="Google Shape;437;p66"/>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438" name="Google Shape;438;p66"/>
          <p:cNvSpPr txBox="1"/>
          <p:nvPr/>
        </p:nvSpPr>
        <p:spPr>
          <a:xfrm>
            <a:off x="1191348" y="2811233"/>
            <a:ext cx="10449052" cy="9852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a:solidFill>
                  <a:srgbClr val="1F1108"/>
                </a:solidFill>
                <a:ea typeface="Alata"/>
                <a:cs typeface="Alata"/>
                <a:sym typeface="Alata"/>
              </a:rPr>
              <a:t>While you wait to start, please make a list of different people who would be involved in mounting a climate litigation case.</a:t>
            </a:r>
            <a:endParaRPr sz="2267" i="1">
              <a:solidFill>
                <a:srgbClr val="1F1108"/>
              </a:solidFill>
              <a:ea typeface="Gloria Hallelujah"/>
              <a:cs typeface="Gloria Hallelujah"/>
              <a:sym typeface="Gloria Hallelujah"/>
            </a:endParaRPr>
          </a:p>
        </p:txBody>
      </p:sp>
      <p:sp>
        <p:nvSpPr>
          <p:cNvPr id="439" name="Google Shape;439;p66"/>
          <p:cNvSpPr txBox="1"/>
          <p:nvPr/>
        </p:nvSpPr>
        <p:spPr>
          <a:xfrm>
            <a:off x="1198178" y="4151801"/>
            <a:ext cx="10560621" cy="1723508"/>
          </a:xfrm>
          <a:prstGeom prst="rect">
            <a:avLst/>
          </a:prstGeom>
          <a:noFill/>
          <a:ln>
            <a:noFill/>
          </a:ln>
        </p:spPr>
        <p:txBody>
          <a:bodyPr spcFirstLastPara="1" wrap="square" lIns="121900" tIns="121900" rIns="121900" bIns="121900" anchor="t" anchorCtr="0">
            <a:spAutoFit/>
          </a:bodyPr>
          <a:lstStyle/>
          <a:p>
            <a:r>
              <a:rPr lang="en" sz="2400" i="1" dirty="0">
                <a:solidFill>
                  <a:srgbClr val="1F1108"/>
                </a:solidFill>
                <a:ea typeface="Gloria Hallelujah"/>
                <a:cs typeface="Gloria Hallelujah"/>
                <a:sym typeface="Gloria Hallelujah"/>
              </a:rPr>
              <a:t>E.g. </a:t>
            </a:r>
            <a:endParaRPr sz="2400" i="1" dirty="0">
              <a:solidFill>
                <a:srgbClr val="1F1108"/>
              </a:solidFill>
              <a:ea typeface="Gloria Hallelujah"/>
              <a:cs typeface="Gloria Hallelujah"/>
              <a:sym typeface="Gloria Hallelujah"/>
            </a:endParaRPr>
          </a:p>
          <a:p>
            <a:pPr marL="609585" indent="-457189">
              <a:buClr>
                <a:srgbClr val="1F1108"/>
              </a:buClr>
              <a:buSzPts val="1800"/>
              <a:buFont typeface="Gloria Hallelujah"/>
              <a:buChar char="●"/>
            </a:pPr>
            <a:r>
              <a:rPr lang="en" sz="2400" i="1" dirty="0">
                <a:solidFill>
                  <a:srgbClr val="1F1108"/>
                </a:solidFill>
                <a:latin typeface="Ink Free" panose="03080402000500000000" pitchFamily="66" charset="0"/>
                <a:ea typeface="Gloria Hallelujah"/>
                <a:cs typeface="Gloria Hallelujah"/>
                <a:sym typeface="Gloria Hallelujah"/>
              </a:rPr>
              <a:t>A plaintiff - for example a young person’</a:t>
            </a:r>
            <a:endParaRPr sz="2400" i="1" dirty="0">
              <a:solidFill>
                <a:srgbClr val="1F1108"/>
              </a:solidFill>
              <a:latin typeface="Ink Free" panose="03080402000500000000" pitchFamily="66" charset="0"/>
              <a:ea typeface="Gloria Hallelujah"/>
              <a:cs typeface="Gloria Hallelujah"/>
              <a:sym typeface="Gloria Hallelujah"/>
            </a:endParaRPr>
          </a:p>
          <a:p>
            <a:pPr marL="609585" indent="-457189">
              <a:buClr>
                <a:srgbClr val="1F1108"/>
              </a:buClr>
              <a:buSzPts val="1800"/>
              <a:buFont typeface="Gloria Hallelujah"/>
              <a:buChar char="●"/>
            </a:pPr>
            <a:r>
              <a:rPr lang="en" sz="2400" i="1" dirty="0">
                <a:solidFill>
                  <a:srgbClr val="1F1108"/>
                </a:solidFill>
                <a:latin typeface="Ink Free" panose="03080402000500000000" pitchFamily="66" charset="0"/>
                <a:ea typeface="Gloria Hallelujah"/>
                <a:cs typeface="Gloria Hallelujah"/>
                <a:sym typeface="Gloria Hallelujah"/>
              </a:rPr>
              <a:t>A solicitor..</a:t>
            </a:r>
            <a:endParaRPr sz="2400" i="1" dirty="0">
              <a:solidFill>
                <a:srgbClr val="1F1108"/>
              </a:solidFill>
              <a:latin typeface="Ink Free" panose="03080402000500000000" pitchFamily="66" charset="0"/>
              <a:ea typeface="Gloria Hallelujah"/>
              <a:cs typeface="Gloria Hallelujah"/>
              <a:sym typeface="Gloria Hallelujah"/>
            </a:endParaRPr>
          </a:p>
          <a:p>
            <a:pPr marL="609585" indent="-457189">
              <a:buClr>
                <a:srgbClr val="1F1108"/>
              </a:buClr>
              <a:buSzPts val="1800"/>
              <a:buFont typeface="Gloria Hallelujah"/>
              <a:buChar char="●"/>
            </a:pPr>
            <a:r>
              <a:rPr lang="en" sz="2400" i="1" dirty="0">
                <a:solidFill>
                  <a:srgbClr val="1F1108"/>
                </a:solidFill>
                <a:latin typeface="Ink Free" panose="03080402000500000000" pitchFamily="66" charset="0"/>
                <a:ea typeface="Gloria Hallelujah"/>
                <a:cs typeface="Gloria Hallelujah"/>
                <a:sym typeface="Gloria Hallelujah"/>
              </a:rPr>
              <a:t>..</a:t>
            </a:r>
            <a:endParaRPr sz="2400" i="1"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7"/>
          <p:cNvSpPr txBox="1"/>
          <p:nvPr/>
        </p:nvSpPr>
        <p:spPr>
          <a:xfrm>
            <a:off x="4445875" y="435700"/>
            <a:ext cx="7559691" cy="6343472"/>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To become any kind of lawyer you need to:</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Complete an undergraduate degree (for example an LLB or Bachelor of Law) for 3-4 + a one year law conversion course (if your undergrad was not in law)</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Begin to specialise:</a:t>
            </a:r>
            <a:endParaRPr sz="2400" dirty="0">
              <a:solidFill>
                <a:srgbClr val="1F1108"/>
              </a:solidFill>
              <a:ea typeface="Alata"/>
              <a:cs typeface="Alata"/>
              <a:sym typeface="Alata"/>
            </a:endParaRPr>
          </a:p>
          <a:p>
            <a:pPr marL="1219170" lvl="1" indent="-457189">
              <a:buClr>
                <a:srgbClr val="1F1108"/>
              </a:buClr>
              <a:buSzPts val="1800"/>
              <a:buFont typeface="Alata"/>
              <a:buChar char="○"/>
            </a:pPr>
            <a:r>
              <a:rPr lang="en" sz="2400" dirty="0">
                <a:solidFill>
                  <a:srgbClr val="1F1108"/>
                </a:solidFill>
                <a:ea typeface="Alata"/>
                <a:cs typeface="Alata"/>
                <a:sym typeface="Alata"/>
              </a:rPr>
              <a:t>If you want become a solicitor you will need to spend a year on a vocational course preparing for the Solicitors Qualifying Examination (SQE)</a:t>
            </a:r>
            <a:endParaRPr sz="2400" dirty="0">
              <a:solidFill>
                <a:srgbClr val="1F1108"/>
              </a:solidFill>
              <a:ea typeface="Alata"/>
              <a:cs typeface="Alata"/>
              <a:sym typeface="Alata"/>
            </a:endParaRPr>
          </a:p>
          <a:p>
            <a:pPr marL="1219170" lvl="1" indent="-457189">
              <a:buClr>
                <a:srgbClr val="1F1108"/>
              </a:buClr>
              <a:buSzPts val="1800"/>
              <a:buFont typeface="Alata"/>
              <a:buChar char="○"/>
            </a:pPr>
            <a:r>
              <a:rPr lang="en" sz="2400" dirty="0">
                <a:solidFill>
                  <a:srgbClr val="1F1108"/>
                </a:solidFill>
                <a:ea typeface="Alata"/>
                <a:cs typeface="Alata"/>
                <a:sym typeface="Alata"/>
              </a:rPr>
              <a:t>If you want to become a barrister you will take a one year Bar Course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Move on to work based training:</a:t>
            </a:r>
            <a:endParaRPr sz="2400" dirty="0">
              <a:solidFill>
                <a:srgbClr val="1F1108"/>
              </a:solidFill>
              <a:ea typeface="Alata"/>
              <a:cs typeface="Alata"/>
              <a:sym typeface="Alata"/>
            </a:endParaRPr>
          </a:p>
          <a:p>
            <a:pPr marL="1219170" lvl="1" indent="-457189">
              <a:buClr>
                <a:srgbClr val="1F1108"/>
              </a:buClr>
              <a:buSzPts val="1800"/>
              <a:buFont typeface="Alata"/>
              <a:buChar char="○"/>
            </a:pPr>
            <a:r>
              <a:rPr lang="en" sz="2400" dirty="0">
                <a:solidFill>
                  <a:srgbClr val="1F1108"/>
                </a:solidFill>
                <a:ea typeface="Alata"/>
                <a:cs typeface="Alata"/>
                <a:sym typeface="Alata"/>
              </a:rPr>
              <a:t>A prospective solicitor goes for two years to a law firm</a:t>
            </a:r>
            <a:endParaRPr sz="2400" dirty="0">
              <a:solidFill>
                <a:srgbClr val="1F1108"/>
              </a:solidFill>
              <a:ea typeface="Alata"/>
              <a:cs typeface="Alata"/>
              <a:sym typeface="Alata"/>
            </a:endParaRPr>
          </a:p>
          <a:p>
            <a:pPr marL="1219170" lvl="1" indent="-457189">
              <a:buClr>
                <a:srgbClr val="1F1108"/>
              </a:buClr>
              <a:buSzPts val="1800"/>
              <a:buFont typeface="Alata"/>
              <a:buChar char="○"/>
            </a:pPr>
            <a:r>
              <a:rPr lang="en" sz="2400" dirty="0">
                <a:solidFill>
                  <a:srgbClr val="1F1108"/>
                </a:solidFill>
                <a:ea typeface="Alata"/>
                <a:cs typeface="Alata"/>
                <a:sym typeface="Alata"/>
              </a:rPr>
              <a:t>A prospective barrister need to secure a year long pupillage (a barrister to train under)</a:t>
            </a:r>
          </a:p>
        </p:txBody>
      </p:sp>
      <p:sp>
        <p:nvSpPr>
          <p:cNvPr id="445" name="Google Shape;445;p67"/>
          <p:cNvSpPr txBox="1"/>
          <p:nvPr/>
        </p:nvSpPr>
        <p:spPr>
          <a:xfrm>
            <a:off x="1141331" y="435700"/>
            <a:ext cx="3114400" cy="1726800"/>
          </a:xfrm>
          <a:prstGeom prst="rect">
            <a:avLst/>
          </a:prstGeom>
          <a:solidFill>
            <a:schemeClr val="dk1"/>
          </a:solidFill>
          <a:ln>
            <a:noFill/>
          </a:ln>
        </p:spPr>
        <p:txBody>
          <a:bodyPr spcFirstLastPara="1" wrap="square" lIns="121900" tIns="121900" rIns="121900" bIns="121900" anchor="t" anchorCtr="0">
            <a:noAutofit/>
          </a:bodyPr>
          <a:lstStyle/>
          <a:p>
            <a:r>
              <a:rPr lang="en" sz="2400">
                <a:solidFill>
                  <a:srgbClr val="EFE7DF"/>
                </a:solidFill>
                <a:ea typeface="Alata"/>
                <a:cs typeface="Alata"/>
                <a:sym typeface="Alata"/>
              </a:rPr>
              <a:t>Climate litigation lawyer</a:t>
            </a:r>
            <a:endParaRPr sz="2400">
              <a:solidFill>
                <a:srgbClr val="EFE7DF"/>
              </a:solidFill>
              <a:ea typeface="Alata"/>
              <a:cs typeface="Alata"/>
              <a:sym typeface="Alata"/>
            </a:endParaRPr>
          </a:p>
        </p:txBody>
      </p:sp>
      <p:sp>
        <p:nvSpPr>
          <p:cNvPr id="446" name="Google Shape;446;p67"/>
          <p:cNvSpPr txBox="1"/>
          <p:nvPr/>
        </p:nvSpPr>
        <p:spPr>
          <a:xfrm>
            <a:off x="1133331" y="2307533"/>
            <a:ext cx="3130400" cy="3049600"/>
          </a:xfrm>
          <a:prstGeom prst="rect">
            <a:avLst/>
          </a:prstGeom>
          <a:noFill/>
          <a:ln w="9525" cap="flat" cmpd="sng">
            <a:solidFill>
              <a:srgbClr val="1F1109"/>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dk1"/>
                </a:solidFill>
                <a:ea typeface="Alata"/>
                <a:cs typeface="Alata"/>
                <a:sym typeface="Alata"/>
              </a:rPr>
              <a:t>TASK:</a:t>
            </a:r>
            <a:endParaRPr sz="2400" dirty="0">
              <a:solidFill>
                <a:schemeClr val="dk1"/>
              </a:solidFill>
              <a:ea typeface="Alata"/>
              <a:cs typeface="Alata"/>
              <a:sym typeface="Alata"/>
            </a:endParaRPr>
          </a:p>
          <a:p>
            <a:r>
              <a:rPr lang="en" sz="2400" dirty="0">
                <a:solidFill>
                  <a:schemeClr val="dk1"/>
                </a:solidFill>
                <a:ea typeface="Alata"/>
                <a:cs typeface="Alata"/>
                <a:sym typeface="Alata"/>
              </a:rPr>
              <a:t>How many years does it take to become:</a:t>
            </a:r>
            <a:endParaRPr sz="2400" dirty="0">
              <a:solidFill>
                <a:schemeClr val="dk1"/>
              </a:solidFill>
              <a:ea typeface="Alata"/>
              <a:cs typeface="Alata"/>
              <a:sym typeface="Alata"/>
            </a:endParaRPr>
          </a:p>
          <a:p>
            <a:endParaRPr sz="2400" dirty="0">
              <a:solidFill>
                <a:schemeClr val="dk1"/>
              </a:solidFill>
              <a:ea typeface="Alata"/>
              <a:cs typeface="Alata"/>
              <a:sym typeface="Alata"/>
            </a:endParaRPr>
          </a:p>
          <a:p>
            <a:pPr marL="609585" indent="-457189">
              <a:buClr>
                <a:schemeClr val="dk1"/>
              </a:buClr>
              <a:buSzPts val="1800"/>
              <a:buFont typeface="Alata"/>
              <a:buAutoNum type="alphaUcPeriod"/>
            </a:pPr>
            <a:r>
              <a:rPr lang="en" sz="2400" dirty="0">
                <a:solidFill>
                  <a:schemeClr val="dk1"/>
                </a:solidFill>
                <a:ea typeface="Alata"/>
                <a:cs typeface="Alata"/>
                <a:sym typeface="Alata"/>
              </a:rPr>
              <a:t>A solicitor</a:t>
            </a:r>
            <a:endParaRPr sz="2400" dirty="0">
              <a:solidFill>
                <a:schemeClr val="dk1"/>
              </a:solidFill>
              <a:ea typeface="Alata"/>
              <a:cs typeface="Alata"/>
              <a:sym typeface="Alata"/>
            </a:endParaRPr>
          </a:p>
          <a:p>
            <a:pPr marL="609585" indent="-457189">
              <a:buClr>
                <a:schemeClr val="dk1"/>
              </a:buClr>
              <a:buSzPts val="1800"/>
              <a:buFont typeface="Alata"/>
              <a:buAutoNum type="alphaUcPeriod"/>
            </a:pPr>
            <a:r>
              <a:rPr lang="en" sz="2400" dirty="0">
                <a:solidFill>
                  <a:schemeClr val="dk1"/>
                </a:solidFill>
                <a:ea typeface="Alata"/>
                <a:cs typeface="Alata"/>
                <a:sym typeface="Alata"/>
              </a:rPr>
              <a:t>A barrister </a:t>
            </a:r>
            <a:endParaRPr sz="2400" dirty="0">
              <a:solidFill>
                <a:schemeClr val="dk1"/>
              </a:solidFill>
              <a:ea typeface="Alata"/>
              <a:cs typeface="Alata"/>
              <a:sym typeface="Alat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8"/>
          <p:cNvSpPr/>
          <p:nvPr/>
        </p:nvSpPr>
        <p:spPr>
          <a:xfrm rot="941309">
            <a:off x="2425464" y="5510870"/>
            <a:ext cx="2291363" cy="148504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ea typeface="Gloria Hallelujah"/>
                <a:cs typeface="Gloria Hallelujah"/>
                <a:sym typeface="Gloria Hallelujah"/>
              </a:rPr>
              <a:t>A An undergrad in earth sciences</a:t>
            </a:r>
            <a:endParaRPr sz="2000" dirty="0">
              <a:ea typeface="Gloria Hallelujah"/>
              <a:cs typeface="Gloria Hallelujah"/>
              <a:sym typeface="Gloria Hallelujah"/>
            </a:endParaRPr>
          </a:p>
        </p:txBody>
      </p:sp>
      <p:sp>
        <p:nvSpPr>
          <p:cNvPr id="452" name="Google Shape;452;p68"/>
          <p:cNvSpPr txBox="1"/>
          <p:nvPr/>
        </p:nvSpPr>
        <p:spPr>
          <a:xfrm>
            <a:off x="4340771" y="435700"/>
            <a:ext cx="7438895" cy="64224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From criminal, to corporate, to human rights, there are many many branches of law you can specialise in. Studying law will make you legally literate and will educate you in the core and most common areas of law. However every trainee lawyer will be thinking about the area of law they ultimately want to practise in and will make choices along the way to get themselves there.</a:t>
            </a:r>
            <a:endParaRPr sz="2267" dirty="0">
              <a:solidFill>
                <a:srgbClr val="1F1108"/>
              </a:solidFill>
              <a:ea typeface="Alata"/>
              <a:cs typeface="Alata"/>
              <a:sym typeface="Alata"/>
            </a:endParaRPr>
          </a:p>
          <a:p>
            <a:r>
              <a:rPr lang="en" sz="2267" dirty="0">
                <a:solidFill>
                  <a:srgbClr val="1F1108"/>
                </a:solidFill>
                <a:ea typeface="Alata"/>
                <a:cs typeface="Alata"/>
                <a:sym typeface="Alata"/>
              </a:rPr>
              <a:t>For example they will need to think carefully about:</a:t>
            </a:r>
            <a:endParaRPr sz="2267" dirty="0">
              <a:solidFill>
                <a:srgbClr val="1F1108"/>
              </a:solidFill>
              <a:ea typeface="Alata"/>
              <a:cs typeface="Alata"/>
              <a:sym typeface="Alata"/>
            </a:endParaRPr>
          </a:p>
          <a:p>
            <a:endParaRPr sz="2267" dirty="0">
              <a:solidFill>
                <a:srgbClr val="1F1108"/>
              </a:solidFill>
              <a:ea typeface="Alata"/>
              <a:cs typeface="Alata"/>
              <a:sym typeface="Alata"/>
            </a:endParaRPr>
          </a:p>
          <a:p>
            <a:pPr marL="609585" indent="-448722">
              <a:buClr>
                <a:srgbClr val="1F1108"/>
              </a:buClr>
              <a:buSzPts val="1700"/>
              <a:buFont typeface="Alata"/>
              <a:buAutoNum type="alphaUcPeriod"/>
            </a:pPr>
            <a:r>
              <a:rPr lang="en" sz="2267" dirty="0">
                <a:solidFill>
                  <a:srgbClr val="1F1108"/>
                </a:solidFill>
                <a:ea typeface="Alata"/>
                <a:cs typeface="Alata"/>
                <a:sym typeface="Alata"/>
              </a:rPr>
              <a:t>What subject to study for their undergraduate degree </a:t>
            </a:r>
            <a:endParaRPr sz="2267" dirty="0">
              <a:solidFill>
                <a:srgbClr val="1F1108"/>
              </a:solidFill>
              <a:ea typeface="Alata"/>
              <a:cs typeface="Alata"/>
              <a:sym typeface="Alata"/>
            </a:endParaRPr>
          </a:p>
          <a:p>
            <a:pPr marL="609585" indent="-448722">
              <a:spcBef>
                <a:spcPts val="1333"/>
              </a:spcBef>
              <a:buClr>
                <a:srgbClr val="1F1108"/>
              </a:buClr>
              <a:buSzPts val="1700"/>
              <a:buFont typeface="Alata"/>
              <a:buAutoNum type="alphaUcPeriod"/>
            </a:pPr>
            <a:r>
              <a:rPr lang="en" sz="2267" dirty="0">
                <a:solidFill>
                  <a:srgbClr val="1F1108"/>
                </a:solidFill>
                <a:ea typeface="Alata"/>
                <a:cs typeface="Alata"/>
                <a:sym typeface="Alata"/>
              </a:rPr>
              <a:t>Whether to undertake an LLM (Masters in Law ) - a postgraduate degree that will deepen your understanding of a particular area of law</a:t>
            </a:r>
            <a:endParaRPr sz="2267" dirty="0">
              <a:solidFill>
                <a:srgbClr val="1F1108"/>
              </a:solidFill>
              <a:ea typeface="Alata"/>
              <a:cs typeface="Alata"/>
              <a:sym typeface="Alata"/>
            </a:endParaRPr>
          </a:p>
          <a:p>
            <a:pPr marL="609585" indent="-448722">
              <a:spcBef>
                <a:spcPts val="1333"/>
              </a:spcBef>
              <a:buClr>
                <a:srgbClr val="1F1108"/>
              </a:buClr>
              <a:buSzPts val="1700"/>
              <a:buFont typeface="Alata"/>
              <a:buAutoNum type="alphaUcPeriod"/>
            </a:pPr>
            <a:r>
              <a:rPr lang="en" sz="2267" dirty="0">
                <a:solidFill>
                  <a:srgbClr val="1F1108"/>
                </a:solidFill>
                <a:ea typeface="Alata"/>
                <a:cs typeface="Alata"/>
                <a:sym typeface="Alata"/>
              </a:rPr>
              <a:t>Where to apply for work experience</a:t>
            </a:r>
            <a:endParaRPr sz="2267" dirty="0">
              <a:solidFill>
                <a:srgbClr val="1F1108"/>
              </a:solidFill>
              <a:ea typeface="Alata"/>
              <a:cs typeface="Alata"/>
              <a:sym typeface="Alata"/>
            </a:endParaRPr>
          </a:p>
          <a:p>
            <a:pPr marL="609585" indent="-448722">
              <a:spcBef>
                <a:spcPts val="1333"/>
              </a:spcBef>
              <a:spcAft>
                <a:spcPts val="1333"/>
              </a:spcAft>
              <a:buClr>
                <a:srgbClr val="1F1108"/>
              </a:buClr>
              <a:buSzPts val="1700"/>
              <a:buFont typeface="Alata"/>
              <a:buAutoNum type="alphaUcPeriod"/>
            </a:pPr>
            <a:r>
              <a:rPr lang="en" sz="2267" dirty="0">
                <a:solidFill>
                  <a:srgbClr val="1F1108"/>
                </a:solidFill>
                <a:ea typeface="Alata"/>
                <a:cs typeface="Alata"/>
                <a:sym typeface="Alata"/>
              </a:rPr>
              <a:t>The law firm or chambers you apply to for your final years of training.</a:t>
            </a:r>
            <a:endParaRPr sz="2267" dirty="0">
              <a:solidFill>
                <a:srgbClr val="1F1108"/>
              </a:solidFill>
              <a:ea typeface="Alata"/>
              <a:cs typeface="Alata"/>
              <a:sym typeface="Alata"/>
            </a:endParaRPr>
          </a:p>
        </p:txBody>
      </p:sp>
      <p:sp>
        <p:nvSpPr>
          <p:cNvPr id="453" name="Google Shape;453;p68"/>
          <p:cNvSpPr txBox="1"/>
          <p:nvPr/>
        </p:nvSpPr>
        <p:spPr>
          <a:xfrm>
            <a:off x="1082566" y="435700"/>
            <a:ext cx="3127960" cy="1726800"/>
          </a:xfrm>
          <a:prstGeom prst="rect">
            <a:avLst/>
          </a:prstGeom>
          <a:solidFill>
            <a:schemeClr val="dk1"/>
          </a:solidFill>
          <a:ln>
            <a:noFill/>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Climate litigation lawyer</a:t>
            </a:r>
            <a:endParaRPr sz="2400" dirty="0">
              <a:solidFill>
                <a:srgbClr val="EFE7DF"/>
              </a:solidFill>
              <a:ea typeface="Alata"/>
              <a:cs typeface="Alata"/>
              <a:sym typeface="Alata"/>
            </a:endParaRPr>
          </a:p>
        </p:txBody>
      </p:sp>
      <p:sp>
        <p:nvSpPr>
          <p:cNvPr id="454" name="Google Shape;454;p68"/>
          <p:cNvSpPr txBox="1"/>
          <p:nvPr/>
        </p:nvSpPr>
        <p:spPr>
          <a:xfrm>
            <a:off x="1074566" y="2307533"/>
            <a:ext cx="3127960" cy="2081600"/>
          </a:xfrm>
          <a:prstGeom prst="rect">
            <a:avLst/>
          </a:prstGeom>
          <a:noFill/>
          <a:ln w="9525" cap="flat" cmpd="sng">
            <a:solidFill>
              <a:srgbClr val="1F1109"/>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dk1"/>
                </a:solidFill>
                <a:ea typeface="Alata"/>
                <a:cs typeface="Alata"/>
                <a:sym typeface="Alata"/>
              </a:rPr>
              <a:t>TASK: Choose a letter and then suggest an action that might support a career in environmental law.</a:t>
            </a:r>
            <a:endParaRPr sz="2400" dirty="0">
              <a:solidFill>
                <a:schemeClr val="dk1"/>
              </a:solidFill>
              <a:ea typeface="Alata"/>
              <a:cs typeface="Alata"/>
              <a:sym typeface="Alata"/>
            </a:endParaRPr>
          </a:p>
        </p:txBody>
      </p:sp>
      <p:sp>
        <p:nvSpPr>
          <p:cNvPr id="455" name="Google Shape;455;p68"/>
          <p:cNvSpPr/>
          <p:nvPr/>
        </p:nvSpPr>
        <p:spPr>
          <a:xfrm rot="-881620">
            <a:off x="854927" y="4502176"/>
            <a:ext cx="2291336" cy="148489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ea typeface="Gloria Hallelujah"/>
                <a:cs typeface="Gloria Hallelujah"/>
                <a:sym typeface="Gloria Hallelujah"/>
              </a:rPr>
              <a:t>C work experience in the legal department of Greenpeace</a:t>
            </a:r>
            <a:endParaRPr sz="2000" dirty="0">
              <a:ea typeface="Gloria Hallelujah"/>
              <a:cs typeface="Gloria Hallelujah"/>
              <a:sym typeface="Gloria Hallelujah"/>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9"/>
          <p:cNvSpPr/>
          <p:nvPr/>
        </p:nvSpPr>
        <p:spPr>
          <a:xfrm rot="941309">
            <a:off x="2287736" y="5090818"/>
            <a:ext cx="2291363" cy="148504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a:ea typeface="Gloria Hallelujah"/>
                <a:cs typeface="Gloria Hallelujah"/>
                <a:sym typeface="Gloria Hallelujah"/>
              </a:rPr>
              <a:t>barrister</a:t>
            </a:r>
            <a:endParaRPr sz="2000">
              <a:ea typeface="Gloria Hallelujah"/>
              <a:cs typeface="Gloria Hallelujah"/>
              <a:sym typeface="Gloria Hallelujah"/>
            </a:endParaRPr>
          </a:p>
        </p:txBody>
      </p:sp>
      <p:sp>
        <p:nvSpPr>
          <p:cNvPr id="461" name="Google Shape;461;p69"/>
          <p:cNvSpPr txBox="1"/>
          <p:nvPr/>
        </p:nvSpPr>
        <p:spPr>
          <a:xfrm>
            <a:off x="4361793" y="435700"/>
            <a:ext cx="7552273" cy="64224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000" dirty="0">
                <a:solidFill>
                  <a:srgbClr val="1F1108"/>
                </a:solidFill>
                <a:ea typeface="Alata"/>
                <a:cs typeface="Alata"/>
                <a:sym typeface="Alata"/>
              </a:rPr>
              <a:t>Solicitors and barristers both play key roles in environmental law, but their work differs. Solicitors focus on behind-the-scenes tasks—giving legal advice, drafting documents, and helping clients navigate regulations. Barristers, on the other hand, represent clients in court and handle the advocacy side of legal cases.</a:t>
            </a:r>
            <a:endParaRPr sz="2000" dirty="0">
              <a:solidFill>
                <a:srgbClr val="1F1108"/>
              </a:solidFill>
              <a:ea typeface="Alata"/>
              <a:cs typeface="Alata"/>
              <a:sym typeface="Alata"/>
            </a:endParaRPr>
          </a:p>
          <a:p>
            <a:endParaRPr sz="800" dirty="0">
              <a:solidFill>
                <a:srgbClr val="1F1108"/>
              </a:solidFill>
              <a:ea typeface="Alata"/>
              <a:cs typeface="Alata"/>
              <a:sym typeface="Alata"/>
            </a:endParaRPr>
          </a:p>
          <a:p>
            <a:r>
              <a:rPr lang="en" sz="2000" dirty="0">
                <a:solidFill>
                  <a:srgbClr val="1F1108"/>
                </a:solidFill>
                <a:ea typeface="Alata"/>
                <a:cs typeface="Alata"/>
                <a:sym typeface="Alata"/>
              </a:rPr>
              <a:t>Solicitors might:</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Advise clients on following environmental laws and avoiding legal issues.</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Carry out due diligence for large projects, such as checking land for pollution.</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Work for international organisations like the UN, advising on treaties and ensuring projects meet legal standards.</a:t>
            </a:r>
            <a:endParaRPr sz="2000" dirty="0">
              <a:solidFill>
                <a:srgbClr val="1F1108"/>
              </a:solidFill>
              <a:ea typeface="Alata"/>
              <a:cs typeface="Alata"/>
              <a:sym typeface="Alata"/>
            </a:endParaRPr>
          </a:p>
          <a:p>
            <a:endParaRPr sz="2000" dirty="0">
              <a:solidFill>
                <a:srgbClr val="1F1108"/>
              </a:solidFill>
              <a:ea typeface="Alata"/>
              <a:cs typeface="Alata"/>
              <a:sym typeface="Alata"/>
            </a:endParaRPr>
          </a:p>
          <a:p>
            <a:r>
              <a:rPr lang="en" sz="2000" dirty="0">
                <a:solidFill>
                  <a:srgbClr val="1F1108"/>
                </a:solidFill>
                <a:ea typeface="Alata"/>
                <a:cs typeface="Alata"/>
                <a:sym typeface="Alata"/>
              </a:rPr>
              <a:t>Barristers might:</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Represent clients in court for serious legal disputes.</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Prosecute companies or individuals who break environmental laws.</a:t>
            </a:r>
            <a:endParaRPr sz="2000" dirty="0">
              <a:solidFill>
                <a:srgbClr val="1F1108"/>
              </a:solidFill>
              <a:ea typeface="Alata"/>
              <a:cs typeface="Alata"/>
              <a:sym typeface="Alata"/>
            </a:endParaRPr>
          </a:p>
          <a:p>
            <a:pPr marL="609585" indent="-431789">
              <a:buClr>
                <a:srgbClr val="1F1108"/>
              </a:buClr>
              <a:buSzPts val="1500"/>
              <a:buFont typeface="Alata"/>
              <a:buChar char="●"/>
            </a:pPr>
            <a:r>
              <a:rPr lang="en" sz="2000" dirty="0">
                <a:solidFill>
                  <a:srgbClr val="1F1108"/>
                </a:solidFill>
                <a:ea typeface="Alata"/>
                <a:cs typeface="Alata"/>
                <a:sym typeface="Alata"/>
              </a:rPr>
              <a:t>Work with international courts on high-level disputes or treaty violations.</a:t>
            </a:r>
            <a:endParaRPr sz="2000" dirty="0">
              <a:solidFill>
                <a:srgbClr val="1F1108"/>
              </a:solidFill>
              <a:ea typeface="Alata"/>
              <a:cs typeface="Alata"/>
              <a:sym typeface="Alata"/>
            </a:endParaRPr>
          </a:p>
        </p:txBody>
      </p:sp>
      <p:sp>
        <p:nvSpPr>
          <p:cNvPr id="462" name="Google Shape;462;p69"/>
          <p:cNvSpPr txBox="1"/>
          <p:nvPr/>
        </p:nvSpPr>
        <p:spPr>
          <a:xfrm>
            <a:off x="1177159" y="540804"/>
            <a:ext cx="2963690" cy="1726800"/>
          </a:xfrm>
          <a:prstGeom prst="rect">
            <a:avLst/>
          </a:prstGeom>
          <a:solidFill>
            <a:schemeClr val="dk1"/>
          </a:solidFill>
          <a:ln>
            <a:noFill/>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Climate litigation lawyers:</a:t>
            </a:r>
            <a:endParaRPr sz="2400" dirty="0">
              <a:solidFill>
                <a:srgbClr val="EFE7DF"/>
              </a:solidFill>
              <a:ea typeface="Alata"/>
              <a:cs typeface="Alata"/>
              <a:sym typeface="Alata"/>
            </a:endParaRPr>
          </a:p>
          <a:p>
            <a:r>
              <a:rPr lang="en" sz="2400" dirty="0">
                <a:solidFill>
                  <a:srgbClr val="EFE7DF"/>
                </a:solidFill>
                <a:ea typeface="Alata"/>
                <a:cs typeface="Alata"/>
                <a:sym typeface="Alata"/>
              </a:rPr>
              <a:t>Barristers and solicitors</a:t>
            </a:r>
            <a:endParaRPr sz="2400" dirty="0">
              <a:solidFill>
                <a:srgbClr val="EFE7DF"/>
              </a:solidFill>
              <a:ea typeface="Alata"/>
              <a:cs typeface="Alata"/>
              <a:sym typeface="Alata"/>
            </a:endParaRPr>
          </a:p>
        </p:txBody>
      </p:sp>
      <p:sp>
        <p:nvSpPr>
          <p:cNvPr id="463" name="Google Shape;463;p69"/>
          <p:cNvSpPr txBox="1"/>
          <p:nvPr/>
        </p:nvSpPr>
        <p:spPr>
          <a:xfrm>
            <a:off x="1169159" y="2412637"/>
            <a:ext cx="2963690" cy="2081600"/>
          </a:xfrm>
          <a:prstGeom prst="rect">
            <a:avLst/>
          </a:prstGeom>
          <a:noFill/>
          <a:ln w="9525" cap="flat" cmpd="sng">
            <a:solidFill>
              <a:srgbClr val="1F1109"/>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dk1"/>
                </a:solidFill>
                <a:ea typeface="Alata"/>
                <a:cs typeface="Alata"/>
                <a:sym typeface="Alata"/>
              </a:rPr>
              <a:t>TASK: Which role appeals to you more?</a:t>
            </a:r>
            <a:endParaRPr sz="2400" dirty="0">
              <a:solidFill>
                <a:schemeClr val="dk1"/>
              </a:solidFill>
              <a:ea typeface="Alata"/>
              <a:cs typeface="Alata"/>
              <a:sym typeface="Alata"/>
            </a:endParaRPr>
          </a:p>
        </p:txBody>
      </p:sp>
      <p:sp>
        <p:nvSpPr>
          <p:cNvPr id="464" name="Google Shape;464;p69"/>
          <p:cNvSpPr/>
          <p:nvPr/>
        </p:nvSpPr>
        <p:spPr>
          <a:xfrm rot="-881620">
            <a:off x="960032" y="4357045"/>
            <a:ext cx="2291336" cy="148489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ea typeface="Gloria Hallelujah"/>
                <a:cs typeface="Gloria Hallelujah"/>
                <a:sym typeface="Gloria Hallelujah"/>
              </a:rPr>
              <a:t>solicitor</a:t>
            </a:r>
            <a:endParaRPr sz="2000" dirty="0">
              <a:ea typeface="Gloria Hallelujah"/>
              <a:cs typeface="Gloria Hallelujah"/>
              <a:sym typeface="Gloria Hallelujah"/>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0"/>
          <p:cNvSpPr txBox="1"/>
          <p:nvPr/>
        </p:nvSpPr>
        <p:spPr>
          <a:xfrm>
            <a:off x="984101" y="195787"/>
            <a:ext cx="3957200" cy="178506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Wave I: </a:t>
            </a:r>
            <a:r>
              <a:rPr lang="en" sz="2000" dirty="0">
                <a:solidFill>
                  <a:schemeClr val="dk1"/>
                </a:solidFill>
                <a:ea typeface="Alata"/>
                <a:cs typeface="Alata"/>
                <a:sym typeface="Alata"/>
              </a:rPr>
              <a:t>Cases focus on challenging emissions producing projects (like coal mines and pipelines) through environmental &amp; planning laws. </a:t>
            </a:r>
            <a:endParaRPr sz="2000" dirty="0">
              <a:ea typeface="Alata"/>
              <a:cs typeface="Alata"/>
              <a:sym typeface="Alata"/>
            </a:endParaRPr>
          </a:p>
        </p:txBody>
      </p:sp>
      <p:sp>
        <p:nvSpPr>
          <p:cNvPr id="470" name="Google Shape;470;p70"/>
          <p:cNvSpPr txBox="1"/>
          <p:nvPr/>
        </p:nvSpPr>
        <p:spPr>
          <a:xfrm>
            <a:off x="5044234" y="195787"/>
            <a:ext cx="3650000" cy="178506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a:ea typeface="Alata"/>
                <a:cs typeface="Alata"/>
                <a:sym typeface="Alata"/>
              </a:rPr>
              <a:t>Wave II:  </a:t>
            </a:r>
            <a:r>
              <a:rPr lang="en" sz="2000">
                <a:ea typeface="Alata"/>
                <a:cs typeface="Alata"/>
                <a:sym typeface="Alata"/>
              </a:rPr>
              <a:t>Cases focus on government climate inaction or action which violates basic human rights – like the right to life, health, or culture.</a:t>
            </a:r>
            <a:endParaRPr sz="2000">
              <a:ea typeface="Alata"/>
              <a:cs typeface="Alata"/>
              <a:sym typeface="Alata"/>
            </a:endParaRPr>
          </a:p>
        </p:txBody>
      </p:sp>
      <p:sp>
        <p:nvSpPr>
          <p:cNvPr id="471" name="Google Shape;471;p70"/>
          <p:cNvSpPr txBox="1"/>
          <p:nvPr/>
        </p:nvSpPr>
        <p:spPr>
          <a:xfrm>
            <a:off x="8797034" y="195787"/>
            <a:ext cx="3351200" cy="178506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a:ea typeface="Alata"/>
                <a:cs typeface="Alata"/>
                <a:sym typeface="Alata"/>
              </a:rPr>
              <a:t>Wave III</a:t>
            </a:r>
            <a:r>
              <a:rPr lang="en" sz="2000">
                <a:ea typeface="Alata"/>
                <a:cs typeface="Alata"/>
                <a:sym typeface="Alata"/>
              </a:rPr>
              <a:t>: Cases target corporations and investors that ignore or obfuscate climate change facts.</a:t>
            </a:r>
            <a:br>
              <a:rPr lang="en" sz="2000">
                <a:ea typeface="Alata"/>
                <a:cs typeface="Alata"/>
                <a:sym typeface="Alata"/>
              </a:rPr>
            </a:br>
            <a:endParaRPr sz="2000">
              <a:ea typeface="Alata"/>
              <a:cs typeface="Alata"/>
              <a:sym typeface="Alata"/>
            </a:endParaRPr>
          </a:p>
        </p:txBody>
      </p:sp>
      <p:sp>
        <p:nvSpPr>
          <p:cNvPr id="472" name="Google Shape;472;p70"/>
          <p:cNvSpPr txBox="1"/>
          <p:nvPr/>
        </p:nvSpPr>
        <p:spPr>
          <a:xfrm>
            <a:off x="984100" y="2081767"/>
            <a:ext cx="10774699" cy="12456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Remember the three waves? </a:t>
            </a:r>
            <a:endParaRPr sz="2400" dirty="0">
              <a:solidFill>
                <a:srgbClr val="EFE7DF"/>
              </a:solidFill>
              <a:ea typeface="Alata"/>
              <a:cs typeface="Alata"/>
              <a:sym typeface="Alata"/>
            </a:endParaRPr>
          </a:p>
          <a:p>
            <a:r>
              <a:rPr lang="en" sz="2400" dirty="0">
                <a:solidFill>
                  <a:srgbClr val="EFE7DF"/>
                </a:solidFill>
                <a:ea typeface="Alata"/>
                <a:cs typeface="Alata"/>
                <a:sym typeface="Alata"/>
              </a:rPr>
              <a:t>TASK: Imagine you are training to be a lawyer. Which wave would the courses below be relevant preparation for?</a:t>
            </a:r>
            <a:endParaRPr sz="2400" dirty="0">
              <a:solidFill>
                <a:srgbClr val="EFE7DF"/>
              </a:solidFill>
              <a:ea typeface="Alata"/>
              <a:cs typeface="Alata"/>
              <a:sym typeface="Alata"/>
            </a:endParaRPr>
          </a:p>
          <a:p>
            <a:endParaRPr sz="2400" dirty="0">
              <a:solidFill>
                <a:srgbClr val="EFE7DF"/>
              </a:solidFill>
              <a:ea typeface="Alata"/>
              <a:cs typeface="Alata"/>
              <a:sym typeface="Alata"/>
            </a:endParaRPr>
          </a:p>
        </p:txBody>
      </p:sp>
      <p:sp>
        <p:nvSpPr>
          <p:cNvPr id="473" name="Google Shape;473;p70"/>
          <p:cNvSpPr txBox="1"/>
          <p:nvPr/>
        </p:nvSpPr>
        <p:spPr>
          <a:xfrm>
            <a:off x="1036800" y="3529200"/>
            <a:ext cx="5059200" cy="2400617"/>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A </a:t>
            </a:r>
            <a:r>
              <a:rPr lang="en" sz="2000" dirty="0">
                <a:ea typeface="Alata"/>
                <a:cs typeface="Alata"/>
                <a:sym typeface="Alata"/>
              </a:rPr>
              <a:t>LLM in Human Rights, Bristol University - In-depth study of global human rights legal frameworks. You will explore international and regional institutions and mechanisms, as well as </a:t>
            </a:r>
            <a:r>
              <a:rPr lang="en" sz="2000" dirty="0" err="1">
                <a:ea typeface="Alata"/>
                <a:cs typeface="Alata"/>
                <a:sym typeface="Alata"/>
              </a:rPr>
              <a:t>specialised</a:t>
            </a:r>
            <a:r>
              <a:rPr lang="en" sz="2000" dirty="0">
                <a:ea typeface="Alata"/>
                <a:cs typeface="Alata"/>
                <a:sym typeface="Alata"/>
              </a:rPr>
              <a:t> areas like employment law, health law, and migration law, with a variety of optional units to choose from.</a:t>
            </a:r>
            <a:endParaRPr sz="2000" dirty="0">
              <a:ea typeface="Alata"/>
              <a:cs typeface="Alata"/>
              <a:sym typeface="Alata"/>
            </a:endParaRPr>
          </a:p>
        </p:txBody>
      </p:sp>
      <p:sp>
        <p:nvSpPr>
          <p:cNvPr id="474" name="Google Shape;474;p70"/>
          <p:cNvSpPr txBox="1"/>
          <p:nvPr/>
        </p:nvSpPr>
        <p:spPr>
          <a:xfrm>
            <a:off x="6375400" y="3529200"/>
            <a:ext cx="5248400" cy="3323946"/>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a:ea typeface="Alata"/>
                <a:cs typeface="Alata"/>
                <a:sym typeface="Alata"/>
              </a:rPr>
              <a:t>B </a:t>
            </a:r>
            <a:r>
              <a:rPr lang="en" sz="2000">
                <a:ea typeface="Alata"/>
                <a:cs typeface="Alata"/>
                <a:sym typeface="Alata"/>
              </a:rPr>
              <a:t>Transnational Environmental Law, elective unit within LLM at LSE - explores key environmental law issues beyond national borders, focusing on international treaties, corporate responsibility, scientific and indigenous knowledge, rights-based approaches, and the integration of environmental concerns into other legal areas, using case studies on climate change and biodiversity.</a:t>
            </a:r>
            <a:endParaRPr sz="2000">
              <a:ea typeface="Alata"/>
              <a:cs typeface="Alata"/>
              <a:sym typeface="Alat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1"/>
          <p:cNvSpPr txBox="1"/>
          <p:nvPr/>
        </p:nvSpPr>
        <p:spPr>
          <a:xfrm>
            <a:off x="1103586" y="1277000"/>
            <a:ext cx="7674714" cy="3153600"/>
          </a:xfrm>
          <a:prstGeom prst="rect">
            <a:avLst/>
          </a:prstGeom>
          <a:noFill/>
          <a:ln>
            <a:noFill/>
          </a:ln>
        </p:spPr>
        <p:txBody>
          <a:bodyPr spcFirstLastPara="1" wrap="square" lIns="121900" tIns="121900" rIns="121900" bIns="121900" anchor="t" anchorCtr="0">
            <a:noAutofit/>
          </a:bodyPr>
          <a:lstStyle/>
          <a:p>
            <a:r>
              <a:rPr lang="en" sz="2133" dirty="0">
                <a:solidFill>
                  <a:srgbClr val="1F1108"/>
                </a:solidFill>
                <a:ea typeface="Alata"/>
                <a:cs typeface="Alata"/>
                <a:sym typeface="Alata"/>
              </a:rPr>
              <a:t>Harj trained in environmental and human rights law, including at the Environmental Defenders Office and as a refugee lawyer in Papua New Guinea and Greece.</a:t>
            </a:r>
            <a:endParaRPr sz="2133" dirty="0">
              <a:solidFill>
                <a:srgbClr val="1F1108"/>
              </a:solidFill>
              <a:ea typeface="Alata"/>
              <a:cs typeface="Alata"/>
              <a:sym typeface="Alata"/>
            </a:endParaRPr>
          </a:p>
          <a:p>
            <a:endParaRPr sz="2133" dirty="0">
              <a:solidFill>
                <a:srgbClr val="1F1108"/>
              </a:solidFill>
              <a:ea typeface="Alata"/>
              <a:cs typeface="Alata"/>
              <a:sym typeface="Alata"/>
            </a:endParaRPr>
          </a:p>
          <a:p>
            <a:endParaRPr sz="2133" dirty="0">
              <a:solidFill>
                <a:srgbClr val="1F1108"/>
              </a:solidFill>
              <a:ea typeface="Alata"/>
              <a:cs typeface="Alata"/>
              <a:sym typeface="Alata"/>
            </a:endParaRPr>
          </a:p>
        </p:txBody>
      </p:sp>
      <p:pic>
        <p:nvPicPr>
          <p:cNvPr id="480" name="Google Shape;480;p71"/>
          <p:cNvPicPr preferRelativeResize="0"/>
          <p:nvPr/>
        </p:nvPicPr>
        <p:blipFill>
          <a:blip r:embed="rId3">
            <a:alphaModFix/>
          </a:blip>
          <a:stretch>
            <a:fillRect/>
          </a:stretch>
        </p:blipFill>
        <p:spPr>
          <a:xfrm>
            <a:off x="8955500" y="276467"/>
            <a:ext cx="2946000" cy="2946000"/>
          </a:xfrm>
          <a:prstGeom prst="rect">
            <a:avLst/>
          </a:prstGeom>
          <a:noFill/>
          <a:ln>
            <a:noFill/>
          </a:ln>
        </p:spPr>
      </p:pic>
      <p:sp>
        <p:nvSpPr>
          <p:cNvPr id="481" name="Google Shape;481;p71"/>
          <p:cNvSpPr txBox="1"/>
          <p:nvPr/>
        </p:nvSpPr>
        <p:spPr>
          <a:xfrm>
            <a:off x="1103586" y="2339767"/>
            <a:ext cx="10970714" cy="1887336"/>
          </a:xfrm>
          <a:prstGeom prst="rect">
            <a:avLst/>
          </a:prstGeom>
          <a:noFill/>
          <a:ln>
            <a:noFill/>
          </a:ln>
        </p:spPr>
        <p:txBody>
          <a:bodyPr spcFirstLastPara="1" wrap="square" lIns="121900" tIns="121900" rIns="121900" bIns="121900" anchor="t" anchorCtr="0">
            <a:spAutoFit/>
          </a:bodyPr>
          <a:lstStyle/>
          <a:p>
            <a:r>
              <a:rPr lang="en" sz="2133" dirty="0">
                <a:solidFill>
                  <a:srgbClr val="1F1108"/>
                </a:solidFill>
                <a:ea typeface="Alata"/>
                <a:cs typeface="Alata"/>
                <a:sym typeface="Alata"/>
              </a:rPr>
              <a:t>He has worked on high-profile climate litigation in over 15 </a:t>
            </a:r>
            <a:endParaRPr sz="2133" dirty="0">
              <a:solidFill>
                <a:srgbClr val="1F1108"/>
              </a:solidFill>
              <a:ea typeface="Alata"/>
              <a:cs typeface="Alata"/>
              <a:sym typeface="Alata"/>
            </a:endParaRPr>
          </a:p>
          <a:p>
            <a:r>
              <a:rPr lang="en" sz="2133" dirty="0">
                <a:solidFill>
                  <a:srgbClr val="1F1108"/>
                </a:solidFill>
                <a:ea typeface="Alata"/>
                <a:cs typeface="Alata"/>
                <a:sym typeface="Alata"/>
              </a:rPr>
              <a:t>countries and various regions, and before major courts like the </a:t>
            </a:r>
            <a:endParaRPr sz="2133" dirty="0">
              <a:solidFill>
                <a:srgbClr val="1F1108"/>
              </a:solidFill>
              <a:ea typeface="Alata"/>
              <a:cs typeface="Alata"/>
              <a:sym typeface="Alata"/>
            </a:endParaRPr>
          </a:p>
          <a:p>
            <a:r>
              <a:rPr lang="en" sz="2133" dirty="0">
                <a:solidFill>
                  <a:srgbClr val="1F1108"/>
                </a:solidFill>
                <a:ea typeface="Alata"/>
                <a:cs typeface="Alata"/>
                <a:sym typeface="Alata"/>
              </a:rPr>
              <a:t>Inter-American Court of Human Rights, the International Court of </a:t>
            </a:r>
            <a:endParaRPr sz="2133" dirty="0">
              <a:solidFill>
                <a:srgbClr val="1F1108"/>
              </a:solidFill>
              <a:ea typeface="Alata"/>
              <a:cs typeface="Alata"/>
              <a:sym typeface="Alata"/>
            </a:endParaRPr>
          </a:p>
          <a:p>
            <a:r>
              <a:rPr lang="en" sz="2133" dirty="0">
                <a:solidFill>
                  <a:srgbClr val="1F1108"/>
                </a:solidFill>
                <a:ea typeface="Alata"/>
                <a:cs typeface="Alata"/>
                <a:sym typeface="Alata"/>
              </a:rPr>
              <a:t>Justice, and the European Court of Human Rights. He also advises governments, NGOs, </a:t>
            </a:r>
            <a:endParaRPr sz="2133" dirty="0">
              <a:solidFill>
                <a:srgbClr val="1F1108"/>
              </a:solidFill>
              <a:ea typeface="Alata"/>
              <a:cs typeface="Alata"/>
              <a:sym typeface="Alata"/>
            </a:endParaRPr>
          </a:p>
          <a:p>
            <a:r>
              <a:rPr lang="en" sz="2133" dirty="0">
                <a:solidFill>
                  <a:srgbClr val="1F1108"/>
                </a:solidFill>
                <a:ea typeface="Alata"/>
                <a:cs typeface="Alata"/>
                <a:sym typeface="Alata"/>
              </a:rPr>
              <a:t>and the UN on climate law, and researches climate justice at Oxford and the LSE.</a:t>
            </a:r>
            <a:endParaRPr sz="2133" dirty="0">
              <a:solidFill>
                <a:srgbClr val="1F1108"/>
              </a:solidFill>
              <a:ea typeface="Alata"/>
              <a:cs typeface="Alata"/>
              <a:sym typeface="Alata"/>
            </a:endParaRPr>
          </a:p>
        </p:txBody>
      </p:sp>
      <p:sp>
        <p:nvSpPr>
          <p:cNvPr id="482" name="Google Shape;482;p71"/>
          <p:cNvSpPr txBox="1"/>
          <p:nvPr/>
        </p:nvSpPr>
        <p:spPr>
          <a:xfrm>
            <a:off x="1103586" y="276467"/>
            <a:ext cx="7238714" cy="902643"/>
          </a:xfrm>
          <a:prstGeom prst="rect">
            <a:avLst/>
          </a:prstGeom>
          <a:solidFill>
            <a:schemeClr val="tx2"/>
          </a:solidFill>
          <a:ln>
            <a:noFill/>
          </a:ln>
        </p:spPr>
        <p:txBody>
          <a:bodyPr spcFirstLastPara="1" wrap="square" lIns="121900" tIns="121900" rIns="121900" bIns="121900" anchor="t" anchorCtr="0">
            <a:spAutoFit/>
          </a:bodyPr>
          <a:lstStyle/>
          <a:p>
            <a:r>
              <a:rPr lang="en" sz="2133" dirty="0" err="1">
                <a:solidFill>
                  <a:srgbClr val="EFE7DF"/>
                </a:solidFill>
                <a:ea typeface="Alata"/>
                <a:cs typeface="Alata"/>
                <a:sym typeface="Alata"/>
              </a:rPr>
              <a:t>Harj</a:t>
            </a:r>
            <a:r>
              <a:rPr lang="en" sz="2133" dirty="0">
                <a:solidFill>
                  <a:srgbClr val="EFE7DF"/>
                </a:solidFill>
                <a:ea typeface="Alata"/>
                <a:cs typeface="Alata"/>
                <a:sym typeface="Alata"/>
              </a:rPr>
              <a:t> Narulla, barrister at Doughty Street Chambers, </a:t>
            </a:r>
            <a:r>
              <a:rPr lang="en" sz="2133" dirty="0" err="1">
                <a:solidFill>
                  <a:srgbClr val="EFE7DF"/>
                </a:solidFill>
                <a:ea typeface="Alata"/>
                <a:cs typeface="Alata"/>
                <a:sym typeface="Alata"/>
              </a:rPr>
              <a:t>specialising</a:t>
            </a:r>
            <a:r>
              <a:rPr lang="en" sz="2133" dirty="0">
                <a:solidFill>
                  <a:srgbClr val="EFE7DF"/>
                </a:solidFill>
                <a:ea typeface="Alata"/>
                <a:cs typeface="Alata"/>
                <a:sym typeface="Alata"/>
              </a:rPr>
              <a:t> in climate law and litigation.</a:t>
            </a:r>
            <a:endParaRPr sz="2400" dirty="0">
              <a:solidFill>
                <a:srgbClr val="EFE7DF"/>
              </a:solidFill>
            </a:endParaRPr>
          </a:p>
        </p:txBody>
      </p:sp>
      <p:sp>
        <p:nvSpPr>
          <p:cNvPr id="483" name="Google Shape;483;p71"/>
          <p:cNvSpPr txBox="1"/>
          <p:nvPr/>
        </p:nvSpPr>
        <p:spPr>
          <a:xfrm>
            <a:off x="1103586" y="4313200"/>
            <a:ext cx="10884314" cy="2543798"/>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133" dirty="0">
                <a:solidFill>
                  <a:srgbClr val="1F1108"/>
                </a:solidFill>
                <a:ea typeface="Alata"/>
                <a:cs typeface="Alata"/>
                <a:sym typeface="Alata"/>
              </a:rPr>
              <a:t>Example Cases:</a:t>
            </a:r>
            <a:endParaRPr sz="2133" dirty="0">
              <a:solidFill>
                <a:srgbClr val="1F1108"/>
              </a:solidFill>
              <a:ea typeface="Alata"/>
              <a:cs typeface="Alata"/>
              <a:sym typeface="Alata"/>
            </a:endParaRPr>
          </a:p>
          <a:p>
            <a:pPr marL="609585" indent="-440256">
              <a:buClr>
                <a:srgbClr val="1F1108"/>
              </a:buClr>
              <a:buSzPts val="1600"/>
              <a:buFont typeface="Alata"/>
              <a:buChar char="●"/>
            </a:pPr>
            <a:r>
              <a:rPr lang="en" sz="2133" dirty="0">
                <a:solidFill>
                  <a:srgbClr val="1F1108"/>
                </a:solidFill>
                <a:ea typeface="Alata"/>
                <a:cs typeface="Alata"/>
                <a:sym typeface="Alata"/>
              </a:rPr>
              <a:t>He represented the Solomon Islands in a landmark advisory opinion case at the International Court of Justice, addressing state obligations to prevent harm to future generations from climate change</a:t>
            </a:r>
            <a:endParaRPr sz="2133" dirty="0">
              <a:solidFill>
                <a:srgbClr val="1F1108"/>
              </a:solidFill>
              <a:ea typeface="Alata"/>
              <a:cs typeface="Alata"/>
              <a:sym typeface="Alata"/>
            </a:endParaRPr>
          </a:p>
          <a:p>
            <a:pPr marL="609585" indent="-440256">
              <a:buClr>
                <a:srgbClr val="1F1108"/>
              </a:buClr>
              <a:buSzPts val="1600"/>
              <a:buFont typeface="Alata"/>
              <a:buChar char="●"/>
            </a:pPr>
            <a:r>
              <a:rPr lang="en" sz="2133" dirty="0">
                <a:solidFill>
                  <a:srgbClr val="1F1108"/>
                </a:solidFill>
                <a:ea typeface="Alata"/>
                <a:cs typeface="Alata"/>
                <a:sym typeface="Alata"/>
              </a:rPr>
              <a:t>He represented a Serbian NGO in a complaint against the Serbian government for heavy metal river pollution causing transboundary harm, defending the rights of nature.</a:t>
            </a:r>
            <a:endParaRPr sz="2133" dirty="0">
              <a:solidFill>
                <a:srgbClr val="1F1108"/>
              </a:solidFill>
              <a:ea typeface="Alata"/>
              <a:cs typeface="Alata"/>
              <a:sym typeface="Alat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2"/>
          <p:cNvSpPr txBox="1"/>
          <p:nvPr/>
        </p:nvSpPr>
        <p:spPr>
          <a:xfrm>
            <a:off x="4340771" y="435700"/>
            <a:ext cx="7664795" cy="6260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To become the kind of scientist who might be called on as an expert in a climate litigation case you need to:</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Complete an undergraduate degree in maths or a science for 3-4 years</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Undertake further study to develop your specialism - most people would spend another year, or several, completing postgraduate degrees</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Seek out internships in or work as a researcher for example a summer internship at the Met Office or as a research assistant in a lab or group </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Present at conferences and publish scholarly work</a:t>
            </a:r>
            <a:endParaRPr sz="2400" dirty="0">
              <a:solidFill>
                <a:srgbClr val="1F1108"/>
              </a:solidFill>
              <a:ea typeface="Alata"/>
              <a:cs typeface="Alata"/>
              <a:sym typeface="Alata"/>
            </a:endParaRPr>
          </a:p>
        </p:txBody>
      </p:sp>
      <p:sp>
        <p:nvSpPr>
          <p:cNvPr id="489" name="Google Shape;489;p72"/>
          <p:cNvSpPr txBox="1"/>
          <p:nvPr/>
        </p:nvSpPr>
        <p:spPr>
          <a:xfrm>
            <a:off x="1025717" y="435700"/>
            <a:ext cx="3114400" cy="1726800"/>
          </a:xfrm>
          <a:prstGeom prst="rect">
            <a:avLst/>
          </a:prstGeom>
          <a:solidFill>
            <a:schemeClr val="dk1"/>
          </a:solidFill>
          <a:ln>
            <a:noFill/>
          </a:ln>
        </p:spPr>
        <p:txBody>
          <a:bodyPr spcFirstLastPara="1" wrap="square" lIns="121900" tIns="121900" rIns="121900" bIns="121900" anchor="t" anchorCtr="0">
            <a:noAutofit/>
          </a:bodyPr>
          <a:lstStyle/>
          <a:p>
            <a:r>
              <a:rPr lang="en" sz="2400">
                <a:solidFill>
                  <a:srgbClr val="EFE7DF"/>
                </a:solidFill>
                <a:ea typeface="Alata"/>
                <a:cs typeface="Alata"/>
                <a:sym typeface="Alata"/>
              </a:rPr>
              <a:t>Scientific expert </a:t>
            </a:r>
            <a:endParaRPr sz="2400">
              <a:solidFill>
                <a:srgbClr val="EFE7DF"/>
              </a:solidFill>
              <a:ea typeface="Alata"/>
              <a:cs typeface="Alata"/>
              <a:sym typeface="Alata"/>
            </a:endParaRPr>
          </a:p>
        </p:txBody>
      </p:sp>
      <p:sp>
        <p:nvSpPr>
          <p:cNvPr id="490" name="Google Shape;490;p72"/>
          <p:cNvSpPr txBox="1"/>
          <p:nvPr/>
        </p:nvSpPr>
        <p:spPr>
          <a:xfrm>
            <a:off x="1017717" y="2307533"/>
            <a:ext cx="3130400" cy="3049600"/>
          </a:xfrm>
          <a:prstGeom prst="rect">
            <a:avLst/>
          </a:prstGeom>
          <a:noFill/>
          <a:ln w="9525" cap="flat" cmpd="sng">
            <a:solidFill>
              <a:srgbClr val="1F1109"/>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dk1"/>
                </a:solidFill>
                <a:ea typeface="Alata"/>
                <a:cs typeface="Alata"/>
                <a:sym typeface="Alata"/>
              </a:rPr>
              <a:t>TASK:</a:t>
            </a:r>
            <a:endParaRPr sz="2400" dirty="0">
              <a:solidFill>
                <a:schemeClr val="dk1"/>
              </a:solidFill>
              <a:ea typeface="Alata"/>
              <a:cs typeface="Alata"/>
              <a:sym typeface="Alata"/>
            </a:endParaRPr>
          </a:p>
          <a:p>
            <a:r>
              <a:rPr lang="en" sz="2400" dirty="0">
                <a:solidFill>
                  <a:schemeClr val="dk1"/>
                </a:solidFill>
                <a:ea typeface="Alata"/>
                <a:cs typeface="Alata"/>
                <a:sym typeface="Alata"/>
              </a:rPr>
              <a:t>How many years do you think it takes before you can count as an expert?</a:t>
            </a:r>
            <a:endParaRPr sz="2400" dirty="0">
              <a:solidFill>
                <a:schemeClr val="dk1"/>
              </a:solidFill>
              <a:ea typeface="Alata"/>
              <a:cs typeface="Alata"/>
              <a:sym typeface="Alat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8"/>
          <p:cNvSpPr txBox="1"/>
          <p:nvPr/>
        </p:nvSpPr>
        <p:spPr>
          <a:xfrm>
            <a:off x="1151970" y="445333"/>
            <a:ext cx="10606829" cy="712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SESSION ONE: HUMAN RIGHTS</a:t>
            </a:r>
            <a:endParaRPr sz="2400" dirty="0">
              <a:solidFill>
                <a:srgbClr val="EFE7DF"/>
              </a:solidFill>
              <a:ea typeface="Alata"/>
              <a:cs typeface="Alata"/>
              <a:sym typeface="Alata"/>
            </a:endParaRPr>
          </a:p>
        </p:txBody>
      </p:sp>
      <p:sp>
        <p:nvSpPr>
          <p:cNvPr id="120" name="Google Shape;120;p28"/>
          <p:cNvSpPr txBox="1"/>
          <p:nvPr/>
        </p:nvSpPr>
        <p:spPr>
          <a:xfrm>
            <a:off x="1145628" y="1380467"/>
            <a:ext cx="10494772" cy="2894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Today we are going to explore the idea that your rights as a young person so that we can consider whether the climate and nature crisis infringes upon them. </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2400" dirty="0">
                <a:solidFill>
                  <a:srgbClr val="1F1108"/>
                </a:solidFill>
                <a:ea typeface="Alata"/>
                <a:cs typeface="Alata"/>
                <a:sym typeface="Alata"/>
              </a:rPr>
              <a:t>We are  doing this to tie in with a big summit that is taking place at Oxford University right now; a summit which is a collaboration between the University, and the United Nations and Right Here Right Now.				</a:t>
            </a:r>
            <a:endParaRPr sz="2400" dirty="0">
              <a:solidFill>
                <a:srgbClr val="1F1108"/>
              </a:solidFill>
              <a:ea typeface="Alata"/>
              <a:cs typeface="Alata"/>
              <a:sym typeface="Alata"/>
            </a:endParaRPr>
          </a:p>
          <a:p>
            <a:r>
              <a:rPr lang="en" sz="2400" dirty="0">
                <a:solidFill>
                  <a:srgbClr val="1F1108"/>
                </a:solidFill>
                <a:ea typeface="Alata"/>
                <a:cs typeface="Alata"/>
                <a:sym typeface="Alata"/>
              </a:rPr>
              <a:t>					</a:t>
            </a:r>
            <a:endParaRPr sz="2400" dirty="0">
              <a:solidFill>
                <a:srgbClr val="1F1108"/>
              </a:solidFill>
              <a:ea typeface="Alata"/>
              <a:cs typeface="Alata"/>
              <a:sym typeface="Alata"/>
            </a:endParaRPr>
          </a:p>
        </p:txBody>
      </p:sp>
      <p:sp>
        <p:nvSpPr>
          <p:cNvPr id="121" name="Google Shape;121;p28"/>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22" name="Google Shape;122;p28"/>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23" name="Google Shape;123;p28"/>
          <p:cNvSpPr txBox="1"/>
          <p:nvPr/>
        </p:nvSpPr>
        <p:spPr>
          <a:xfrm>
            <a:off x="1145628" y="4648967"/>
            <a:ext cx="10494772" cy="1956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While you wait to start, please note down all the human rights you can think of. </a:t>
            </a:r>
            <a:endParaRPr sz="2400" dirty="0">
              <a:solidFill>
                <a:srgbClr val="1F1108"/>
              </a:solidFill>
              <a:ea typeface="Alata"/>
              <a:cs typeface="Alata"/>
              <a:sym typeface="Alata"/>
            </a:endParaRPr>
          </a:p>
          <a:p>
            <a:r>
              <a:rPr lang="en-CA" sz="2400" dirty="0">
                <a:solidFill>
                  <a:srgbClr val="1F1108"/>
                </a:solidFill>
                <a:ea typeface="Alata"/>
                <a:cs typeface="Alata"/>
                <a:sym typeface="Alata"/>
              </a:rPr>
              <a:t>E.g. </a:t>
            </a:r>
            <a:r>
              <a:rPr lang="en-CA" sz="2400" i="1" dirty="0">
                <a:solidFill>
                  <a:srgbClr val="1F1108"/>
                </a:solidFill>
                <a:latin typeface="Ink Free" panose="020F0502020204030204" pitchFamily="34" charset="0"/>
                <a:ea typeface="Gloria Hallelujah"/>
                <a:cs typeface="Ink Free" panose="020F0502020204030204" pitchFamily="34" charset="0"/>
                <a:sym typeface="Gloria Hallelujah"/>
              </a:rPr>
              <a:t>The right to live in safety</a:t>
            </a:r>
          </a:p>
          <a:p>
            <a:pPr indent="609585"/>
            <a:r>
              <a:rPr lang="en-CA" sz="2400" i="1" dirty="0">
                <a:solidFill>
                  <a:srgbClr val="1F1108"/>
                </a:solidFill>
                <a:latin typeface="Ink Free" panose="020F0502020204030204" pitchFamily="34" charset="0"/>
                <a:ea typeface="Gloria Hallelujah"/>
                <a:cs typeface="Ink Free" panose="020F0502020204030204" pitchFamily="34" charset="0"/>
                <a:sym typeface="Gloria Hallelujah"/>
              </a:rPr>
              <a:t>the right to a home</a:t>
            </a:r>
          </a:p>
          <a:p>
            <a:pPr indent="609585"/>
            <a:r>
              <a:rPr lang="en-CA" sz="2400" i="1" dirty="0">
                <a:solidFill>
                  <a:srgbClr val="1F1108"/>
                </a:solidFill>
                <a:latin typeface="Ink Free" panose="020F0502020204030204" pitchFamily="34" charset="0"/>
                <a:ea typeface="Gloria Hallelujah"/>
                <a:cs typeface="Ink Free" panose="020F0502020204030204" pitchFamily="34" charset="0"/>
                <a:sym typeface="Gloria Hallelujah"/>
              </a:rPr>
              <a:t>the right to…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3"/>
          <p:cNvSpPr txBox="1"/>
          <p:nvPr/>
        </p:nvSpPr>
        <p:spPr>
          <a:xfrm>
            <a:off x="4414345" y="435700"/>
            <a:ext cx="7591222" cy="6260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Where could you work as an environmental scientist?</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Within a university department</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You could act as an expert witness in a climate litigation case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You could take advisory roles, for example the IPCC (intergovernmental panel on climate change)</a:t>
            </a:r>
            <a:endParaRPr sz="2400" dirty="0">
              <a:solidFill>
                <a:srgbClr val="1F1108"/>
              </a:solidFill>
              <a:ea typeface="Alata"/>
              <a:cs typeface="Alata"/>
              <a:sym typeface="Alata"/>
            </a:endParaRPr>
          </a:p>
          <a:p>
            <a:pPr marL="609585" indent="-457189">
              <a:buClr>
                <a:srgbClr val="1F1108"/>
              </a:buClr>
              <a:buSzPts val="1800"/>
              <a:buFont typeface="Alata"/>
              <a:buChar char="●"/>
            </a:pPr>
            <a:r>
              <a:rPr lang="en" sz="2400" dirty="0">
                <a:solidFill>
                  <a:srgbClr val="1F1108"/>
                </a:solidFill>
                <a:ea typeface="Alata"/>
                <a:cs typeface="Alata"/>
                <a:sym typeface="Alata"/>
              </a:rPr>
              <a:t>You could work for a government agency like the Met Office or the Environment Agency</a:t>
            </a:r>
          </a:p>
          <a:p>
            <a:pPr marL="609585" indent="-457189">
              <a:buClr>
                <a:srgbClr val="1F1108"/>
              </a:buClr>
              <a:buSzPts val="1800"/>
              <a:buFont typeface="Alata"/>
              <a:buChar char="●"/>
            </a:pPr>
            <a:r>
              <a:rPr lang="en" sz="2400" dirty="0">
                <a:solidFill>
                  <a:srgbClr val="1F1108"/>
                </a:solidFill>
                <a:ea typeface="Alata"/>
                <a:cs typeface="Alata"/>
                <a:sym typeface="Alata"/>
              </a:rPr>
              <a:t>You could work for not-for-profit organizations or local communities</a:t>
            </a:r>
          </a:p>
          <a:p>
            <a:pPr marL="609585" indent="-457189">
              <a:buClr>
                <a:srgbClr val="1F1108"/>
              </a:buClr>
              <a:buSzPts val="1800"/>
              <a:buFont typeface="Alata"/>
              <a:buChar char="●"/>
            </a:pPr>
            <a:endParaRPr sz="2400" dirty="0">
              <a:solidFill>
                <a:srgbClr val="1F1108"/>
              </a:solidFill>
              <a:ea typeface="Alata"/>
              <a:cs typeface="Alata"/>
              <a:sym typeface="Alata"/>
            </a:endParaRPr>
          </a:p>
        </p:txBody>
      </p:sp>
      <p:sp>
        <p:nvSpPr>
          <p:cNvPr id="496" name="Google Shape;496;p73"/>
          <p:cNvSpPr txBox="1"/>
          <p:nvPr/>
        </p:nvSpPr>
        <p:spPr>
          <a:xfrm>
            <a:off x="1078269" y="435700"/>
            <a:ext cx="3114400" cy="1726800"/>
          </a:xfrm>
          <a:prstGeom prst="rect">
            <a:avLst/>
          </a:prstGeom>
          <a:solidFill>
            <a:schemeClr val="dk1"/>
          </a:solidFill>
          <a:ln>
            <a:noFill/>
          </a:ln>
        </p:spPr>
        <p:txBody>
          <a:bodyPr spcFirstLastPara="1" wrap="square" lIns="121900" tIns="121900" rIns="121900" bIns="121900" anchor="t" anchorCtr="0">
            <a:noAutofit/>
          </a:bodyPr>
          <a:lstStyle/>
          <a:p>
            <a:pPr>
              <a:buClr>
                <a:schemeClr val="dk1"/>
              </a:buClr>
              <a:buSzPts val="1100"/>
            </a:pPr>
            <a:r>
              <a:rPr lang="en" sz="2400" dirty="0">
                <a:solidFill>
                  <a:srgbClr val="EFE7DF"/>
                </a:solidFill>
                <a:ea typeface="Alata"/>
                <a:cs typeface="Alata"/>
                <a:sym typeface="Alata"/>
              </a:rPr>
              <a:t>Scientific expert </a:t>
            </a:r>
            <a:endParaRPr sz="2400" dirty="0">
              <a:solidFill>
                <a:srgbClr val="EFE7DF"/>
              </a:solidFill>
              <a:ea typeface="Alata"/>
              <a:cs typeface="Alata"/>
              <a:sym typeface="Alata"/>
            </a:endParaRPr>
          </a:p>
          <a:p>
            <a:endParaRPr sz="2400" dirty="0">
              <a:solidFill>
                <a:srgbClr val="EFE7DF"/>
              </a:solidFill>
              <a:ea typeface="Alata"/>
              <a:cs typeface="Alata"/>
              <a:sym typeface="Alata"/>
            </a:endParaRPr>
          </a:p>
        </p:txBody>
      </p:sp>
      <p:sp>
        <p:nvSpPr>
          <p:cNvPr id="2" name="Google Shape;463;p69">
            <a:extLst>
              <a:ext uri="{FF2B5EF4-FFF2-40B4-BE49-F238E27FC236}">
                <a16:creationId xmlns:a16="http://schemas.microsoft.com/office/drawing/2014/main" id="{B41C5440-593B-74E0-AF73-E719278A3362}"/>
              </a:ext>
            </a:extLst>
          </p:cNvPr>
          <p:cNvSpPr txBox="1"/>
          <p:nvPr/>
        </p:nvSpPr>
        <p:spPr>
          <a:xfrm>
            <a:off x="1070269" y="2307533"/>
            <a:ext cx="3235200" cy="2081600"/>
          </a:xfrm>
          <a:prstGeom prst="rect">
            <a:avLst/>
          </a:prstGeom>
          <a:noFill/>
          <a:ln w="9525" cap="flat" cmpd="sng">
            <a:solidFill>
              <a:srgbClr val="1F1109"/>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chemeClr val="dk1"/>
                </a:solidFill>
                <a:ea typeface="Alata"/>
                <a:cs typeface="Alata"/>
                <a:sym typeface="Alata"/>
              </a:rPr>
              <a:t>TASK: Which role(s) appeals to you more?</a:t>
            </a:r>
            <a:endParaRPr sz="2400" dirty="0">
              <a:solidFill>
                <a:schemeClr val="dk1"/>
              </a:solidFill>
              <a:ea typeface="Alata"/>
              <a:cs typeface="Alata"/>
              <a:sym typeface="Alat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4"/>
          <p:cNvSpPr txBox="1"/>
          <p:nvPr/>
        </p:nvSpPr>
        <p:spPr>
          <a:xfrm>
            <a:off x="1077117" y="94334"/>
            <a:ext cx="5221600" cy="178506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1. Serbian NGOs filed legal charges against the Serbian government and mining company, Dundee Precious Metals, for environmental damage and potential ecocide linked to a lithium mining project.</a:t>
            </a:r>
            <a:endParaRPr sz="2000" b="1" dirty="0">
              <a:ea typeface="Alata"/>
              <a:cs typeface="Alata"/>
              <a:sym typeface="Alata"/>
            </a:endParaRPr>
          </a:p>
        </p:txBody>
      </p:sp>
      <p:sp>
        <p:nvSpPr>
          <p:cNvPr id="502" name="Google Shape;502;p74"/>
          <p:cNvSpPr txBox="1"/>
          <p:nvPr/>
        </p:nvSpPr>
        <p:spPr>
          <a:xfrm>
            <a:off x="6289733" y="94334"/>
            <a:ext cx="5426000" cy="178506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a:ea typeface="Alata"/>
                <a:cs typeface="Alata"/>
                <a:sym typeface="Alata"/>
              </a:rPr>
              <a:t>2. Mathur v. Ontario, the youth argued that their right to life and security of the person was violated given the real climate harms they were experiencing now, and would continue to experience in the future.</a:t>
            </a:r>
            <a:endParaRPr sz="2000">
              <a:ea typeface="Alata"/>
              <a:cs typeface="Alata"/>
              <a:sym typeface="Alata"/>
            </a:endParaRPr>
          </a:p>
        </p:txBody>
      </p:sp>
      <p:sp>
        <p:nvSpPr>
          <p:cNvPr id="503" name="Google Shape;503;p74"/>
          <p:cNvSpPr txBox="1"/>
          <p:nvPr/>
        </p:nvSpPr>
        <p:spPr>
          <a:xfrm>
            <a:off x="1077117" y="2061367"/>
            <a:ext cx="10638616" cy="12864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TASK: Which degree below would be the best preparation for being called as a witness in which case above? </a:t>
            </a:r>
            <a:endParaRPr sz="2400" dirty="0">
              <a:solidFill>
                <a:srgbClr val="EFE7DF"/>
              </a:solidFill>
              <a:ea typeface="Alata"/>
              <a:cs typeface="Alata"/>
              <a:sym typeface="Alata"/>
            </a:endParaRPr>
          </a:p>
          <a:p>
            <a:r>
              <a:rPr lang="en" sz="2400" dirty="0">
                <a:solidFill>
                  <a:srgbClr val="EFE7DF"/>
                </a:solidFill>
                <a:ea typeface="Alata"/>
                <a:cs typeface="Alata"/>
                <a:sym typeface="Alata"/>
              </a:rPr>
              <a:t>Challenge: Which wave does each case belong to?</a:t>
            </a:r>
            <a:endParaRPr sz="2400" dirty="0">
              <a:solidFill>
                <a:srgbClr val="EFE7DF"/>
              </a:solidFill>
              <a:ea typeface="Alata"/>
              <a:cs typeface="Alata"/>
              <a:sym typeface="Alata"/>
            </a:endParaRPr>
          </a:p>
        </p:txBody>
      </p:sp>
      <p:sp>
        <p:nvSpPr>
          <p:cNvPr id="504" name="Google Shape;504;p74"/>
          <p:cNvSpPr txBox="1"/>
          <p:nvPr/>
        </p:nvSpPr>
        <p:spPr>
          <a:xfrm>
            <a:off x="1077117" y="3529201"/>
            <a:ext cx="4900384" cy="2769949"/>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A </a:t>
            </a:r>
            <a:r>
              <a:rPr lang="en" dirty="0">
                <a:ea typeface="Alata"/>
                <a:cs typeface="Alata"/>
                <a:sym typeface="Alata"/>
              </a:rPr>
              <a:t>BSc Environmental Science at Manchester University</a:t>
            </a:r>
            <a:endParaRPr dirty="0">
              <a:ea typeface="Alata"/>
              <a:cs typeface="Alata"/>
              <a:sym typeface="Alata"/>
            </a:endParaRPr>
          </a:p>
          <a:p>
            <a:r>
              <a:rPr lang="en" dirty="0">
                <a:ea typeface="Alata"/>
                <a:cs typeface="Alata"/>
                <a:sym typeface="Alata"/>
              </a:rPr>
              <a:t>Study humanity's effect on nature as well as how physical, chemical and biological processes maintain and interact with all life on Earth. Tackle pressing issues such as ensuring that human has access to clean water and air, and the resources required for agriculture and industrial activity.</a:t>
            </a:r>
            <a:endParaRPr dirty="0">
              <a:ea typeface="Alata"/>
              <a:cs typeface="Alata"/>
              <a:sym typeface="Alata"/>
            </a:endParaRPr>
          </a:p>
        </p:txBody>
      </p:sp>
      <p:sp>
        <p:nvSpPr>
          <p:cNvPr id="505" name="Google Shape;505;p74"/>
          <p:cNvSpPr txBox="1"/>
          <p:nvPr/>
        </p:nvSpPr>
        <p:spPr>
          <a:xfrm>
            <a:off x="6214499" y="3529201"/>
            <a:ext cx="5501233" cy="1938952"/>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b="1" dirty="0">
                <a:ea typeface="Alata"/>
                <a:cs typeface="Alata"/>
                <a:sym typeface="Alata"/>
              </a:rPr>
              <a:t>B </a:t>
            </a:r>
            <a:r>
              <a:rPr lang="en" dirty="0">
                <a:ea typeface="Alata"/>
                <a:cs typeface="Alata"/>
                <a:sym typeface="Alata"/>
              </a:rPr>
              <a:t>BSc Meteorology and Climate at Reading University.</a:t>
            </a:r>
            <a:endParaRPr dirty="0">
              <a:ea typeface="Alata"/>
              <a:cs typeface="Alata"/>
              <a:sym typeface="Alata"/>
            </a:endParaRPr>
          </a:p>
          <a:p>
            <a:r>
              <a:rPr lang="en" dirty="0">
                <a:ea typeface="Alata"/>
                <a:cs typeface="Alata"/>
                <a:sym typeface="Alata"/>
              </a:rPr>
              <a:t>In this course you will tackle the biggest issues facing the planet today, including ozone depletion and climate change, alongside world experts in the UK’s only dedicated meteorology department.</a:t>
            </a:r>
            <a:endParaRPr dirty="0">
              <a:ea typeface="Alata"/>
              <a:cs typeface="Alata"/>
              <a:sym typeface="Alat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5"/>
          <p:cNvSpPr txBox="1"/>
          <p:nvPr/>
        </p:nvSpPr>
        <p:spPr>
          <a:xfrm>
            <a:off x="1129668" y="356400"/>
            <a:ext cx="10510731" cy="12956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533" dirty="0">
                <a:solidFill>
                  <a:srgbClr val="1F1108"/>
                </a:solidFill>
                <a:ea typeface="Alata"/>
                <a:cs typeface="Alata"/>
                <a:sym typeface="Alata"/>
              </a:rPr>
              <a:t>LAST TASK: Imagine you are going to pursue a career in climate litigation. Would you rather be a lawyer or a climate scientist? Write a reflection explaining which and why.</a:t>
            </a:r>
            <a:endParaRPr sz="2533" i="1" dirty="0">
              <a:solidFill>
                <a:srgbClr val="1F1108"/>
              </a:solidFill>
              <a:ea typeface="Gloria Hallelujah"/>
              <a:cs typeface="Gloria Hallelujah"/>
              <a:sym typeface="Gloria Hallelujah"/>
            </a:endParaRPr>
          </a:p>
        </p:txBody>
      </p:sp>
      <p:sp>
        <p:nvSpPr>
          <p:cNvPr id="511" name="Google Shape;511;p75"/>
          <p:cNvSpPr txBox="1"/>
          <p:nvPr/>
        </p:nvSpPr>
        <p:spPr>
          <a:xfrm>
            <a:off x="5002923" y="1855368"/>
            <a:ext cx="6637343" cy="4665852"/>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a:lnSpc>
                <a:spcPct val="115000"/>
              </a:lnSpc>
            </a:pPr>
            <a:r>
              <a:rPr lang="en" sz="2533" i="1" dirty="0">
                <a:solidFill>
                  <a:srgbClr val="1F1108"/>
                </a:solidFill>
                <a:latin typeface="Ink Free" panose="03080402000500000000" pitchFamily="66" charset="0"/>
                <a:ea typeface="Gloria Hallelujah"/>
                <a:cs typeface="Gloria Hallelujah"/>
                <a:sym typeface="Gloria Hallelujah"/>
              </a:rPr>
              <a:t>If I pursued a career in climate litigation, I would most like to be a …… working in ……</a:t>
            </a:r>
            <a:endParaRPr sz="2533" i="1" dirty="0">
              <a:solidFill>
                <a:srgbClr val="1F1108"/>
              </a:solidFill>
              <a:latin typeface="Ink Free" panose="03080402000500000000" pitchFamily="66" charset="0"/>
              <a:ea typeface="Gloria Hallelujah"/>
              <a:cs typeface="Gloria Hallelujah"/>
              <a:sym typeface="Gloria Hallelujah"/>
            </a:endParaRPr>
          </a:p>
          <a:p>
            <a:pPr>
              <a:lnSpc>
                <a:spcPct val="115000"/>
              </a:lnSpc>
              <a:spcBef>
                <a:spcPts val="1333"/>
              </a:spcBef>
            </a:pPr>
            <a:r>
              <a:rPr lang="en" sz="2533" i="1" dirty="0">
                <a:solidFill>
                  <a:srgbClr val="1F1108"/>
                </a:solidFill>
                <a:latin typeface="Ink Free" panose="03080402000500000000" pitchFamily="66" charset="0"/>
                <a:ea typeface="Gloria Hallelujah"/>
                <a:cs typeface="Gloria Hallelujah"/>
                <a:sym typeface="Gloria Hallelujah"/>
              </a:rPr>
              <a:t>This work would particularly interest me because I would be able to….</a:t>
            </a:r>
            <a:endParaRPr sz="2533" i="1" dirty="0">
              <a:solidFill>
                <a:srgbClr val="1F1108"/>
              </a:solidFill>
              <a:latin typeface="Ink Free" panose="03080402000500000000" pitchFamily="66" charset="0"/>
              <a:ea typeface="Gloria Hallelujah"/>
              <a:cs typeface="Gloria Hallelujah"/>
              <a:sym typeface="Gloria Hallelujah"/>
            </a:endParaRPr>
          </a:p>
          <a:p>
            <a:pPr>
              <a:lnSpc>
                <a:spcPct val="115000"/>
              </a:lnSpc>
              <a:spcBef>
                <a:spcPts val="1333"/>
              </a:spcBef>
            </a:pPr>
            <a:r>
              <a:rPr lang="en" sz="2533" i="1" dirty="0">
                <a:solidFill>
                  <a:srgbClr val="1F1108"/>
                </a:solidFill>
                <a:latin typeface="Ink Free" panose="03080402000500000000" pitchFamily="66" charset="0"/>
                <a:ea typeface="Gloria Hallelujah"/>
                <a:cs typeface="Gloria Hallelujah"/>
                <a:sym typeface="Gloria Hallelujah"/>
              </a:rPr>
              <a:t>I like the idea of…..</a:t>
            </a:r>
            <a:endParaRPr sz="2533" i="1" dirty="0">
              <a:solidFill>
                <a:srgbClr val="1F1108"/>
              </a:solidFill>
              <a:latin typeface="Ink Free" panose="03080402000500000000" pitchFamily="66" charset="0"/>
              <a:ea typeface="Gloria Hallelujah"/>
              <a:cs typeface="Gloria Hallelujah"/>
              <a:sym typeface="Gloria Hallelujah"/>
            </a:endParaRPr>
          </a:p>
          <a:p>
            <a:pPr>
              <a:lnSpc>
                <a:spcPct val="115000"/>
              </a:lnSpc>
              <a:spcBef>
                <a:spcPts val="1333"/>
              </a:spcBef>
            </a:pPr>
            <a:r>
              <a:rPr lang="en" sz="2533" i="1" dirty="0">
                <a:solidFill>
                  <a:srgbClr val="1F1108"/>
                </a:solidFill>
                <a:latin typeface="Ink Free" panose="03080402000500000000" pitchFamily="66" charset="0"/>
                <a:ea typeface="Gloria Hallelujah"/>
                <a:cs typeface="Gloria Hallelujah"/>
                <a:sym typeface="Gloria Hallelujah"/>
              </a:rPr>
              <a:t>It would be amazing to be able to….</a:t>
            </a:r>
            <a:endParaRPr sz="2533" i="1" dirty="0">
              <a:solidFill>
                <a:srgbClr val="1F1108"/>
              </a:solidFill>
              <a:latin typeface="Ink Free" panose="03080402000500000000" pitchFamily="66" charset="0"/>
              <a:ea typeface="Gloria Hallelujah"/>
              <a:cs typeface="Gloria Hallelujah"/>
              <a:sym typeface="Gloria Hallelujah"/>
            </a:endParaRPr>
          </a:p>
          <a:p>
            <a:pPr>
              <a:lnSpc>
                <a:spcPct val="115000"/>
              </a:lnSpc>
              <a:spcBef>
                <a:spcPts val="1333"/>
              </a:spcBef>
              <a:spcAft>
                <a:spcPts val="1333"/>
              </a:spcAft>
            </a:pPr>
            <a:r>
              <a:rPr lang="en" sz="2533" i="1" dirty="0">
                <a:solidFill>
                  <a:srgbClr val="1F1108"/>
                </a:solidFill>
                <a:latin typeface="Ink Free" panose="03080402000500000000" pitchFamily="66" charset="0"/>
                <a:ea typeface="Gloria Hallelujah"/>
                <a:cs typeface="Gloria Hallelujah"/>
                <a:sym typeface="Gloria Hallelujah"/>
              </a:rPr>
              <a:t>….. make important contributions to society because…</a:t>
            </a:r>
            <a:endParaRPr sz="2400" i="1" dirty="0">
              <a:solidFill>
                <a:srgbClr val="1F1108"/>
              </a:solidFill>
              <a:latin typeface="Ink Free" panose="03080402000500000000" pitchFamily="66" charset="0"/>
              <a:ea typeface="Gloria Hallelujah"/>
              <a:cs typeface="Gloria Hallelujah"/>
              <a:sym typeface="Gloria Hallelujah"/>
            </a:endParaRPr>
          </a:p>
        </p:txBody>
      </p:sp>
      <p:sp>
        <p:nvSpPr>
          <p:cNvPr id="512" name="Google Shape;512;p75"/>
          <p:cNvSpPr txBox="1"/>
          <p:nvPr/>
        </p:nvSpPr>
        <p:spPr>
          <a:xfrm>
            <a:off x="1129669" y="1843035"/>
            <a:ext cx="3660000" cy="85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133" dirty="0">
                <a:solidFill>
                  <a:srgbClr val="1F1108"/>
                </a:solidFill>
                <a:ea typeface="Alata"/>
                <a:cs typeface="Alata"/>
                <a:sym typeface="Alata"/>
              </a:rPr>
              <a:t>Begin by saying what you would like to be.</a:t>
            </a:r>
            <a:endParaRPr sz="2133" i="1" dirty="0">
              <a:solidFill>
                <a:srgbClr val="1F1108"/>
              </a:solidFill>
              <a:ea typeface="Gloria Hallelujah"/>
              <a:cs typeface="Gloria Hallelujah"/>
              <a:sym typeface="Gloria Hallelujah"/>
            </a:endParaRPr>
          </a:p>
        </p:txBody>
      </p:sp>
      <p:sp>
        <p:nvSpPr>
          <p:cNvPr id="513" name="Google Shape;513;p75"/>
          <p:cNvSpPr txBox="1"/>
          <p:nvPr/>
        </p:nvSpPr>
        <p:spPr>
          <a:xfrm>
            <a:off x="1129669" y="2816467"/>
            <a:ext cx="3660000" cy="11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133">
                <a:solidFill>
                  <a:srgbClr val="1F1108"/>
                </a:solidFill>
                <a:ea typeface="Alata"/>
                <a:cs typeface="Alata"/>
                <a:sym typeface="Alata"/>
              </a:rPr>
              <a:t>Go on to describe the kind of work you’d do and what you would enjoy about it.</a:t>
            </a:r>
            <a:endParaRPr sz="2133" i="1">
              <a:solidFill>
                <a:srgbClr val="1F1108"/>
              </a:solidFill>
              <a:ea typeface="Gloria Hallelujah"/>
              <a:cs typeface="Gloria Hallelujah"/>
              <a:sym typeface="Gloria Hallelujah"/>
            </a:endParaRPr>
          </a:p>
        </p:txBody>
      </p:sp>
      <p:sp>
        <p:nvSpPr>
          <p:cNvPr id="514" name="Google Shape;514;p75"/>
          <p:cNvSpPr txBox="1"/>
          <p:nvPr/>
        </p:nvSpPr>
        <p:spPr>
          <a:xfrm>
            <a:off x="1129669" y="4049901"/>
            <a:ext cx="3660000" cy="1474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133">
                <a:solidFill>
                  <a:srgbClr val="1F1108"/>
                </a:solidFill>
                <a:ea typeface="Alata"/>
                <a:cs typeface="Alata"/>
                <a:sym typeface="Alata"/>
              </a:rPr>
              <a:t>Challenge: include a dream scenario e.g. a big win in court or a breakthrough in your research</a:t>
            </a:r>
            <a:endParaRPr sz="2133" i="1">
              <a:solidFill>
                <a:srgbClr val="1F1108"/>
              </a:solidFill>
              <a:ea typeface="Gloria Hallelujah"/>
              <a:cs typeface="Gloria Hallelujah"/>
              <a:sym typeface="Gloria Hallelujah"/>
            </a:endParaRPr>
          </a:p>
        </p:txBody>
      </p:sp>
      <p:sp>
        <p:nvSpPr>
          <p:cNvPr id="515" name="Google Shape;515;p75"/>
          <p:cNvSpPr txBox="1"/>
          <p:nvPr/>
        </p:nvSpPr>
        <p:spPr>
          <a:xfrm>
            <a:off x="1129669" y="5645335"/>
            <a:ext cx="3660000" cy="1112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133">
                <a:solidFill>
                  <a:srgbClr val="1F1108"/>
                </a:solidFill>
                <a:ea typeface="Alata"/>
                <a:cs typeface="Alata"/>
                <a:sym typeface="Alata"/>
              </a:rPr>
              <a:t>Finish by saying what is important about this area of work.</a:t>
            </a:r>
            <a:endParaRPr sz="2133" i="1">
              <a:solidFill>
                <a:srgbClr val="1F1108"/>
              </a:solidFill>
              <a:ea typeface="Gloria Hallelujah"/>
              <a:cs typeface="Gloria Hallelujah"/>
              <a:sym typeface="Gloria Hallelujah"/>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mn-lt"/>
                <a:ea typeface="Alata"/>
                <a:cs typeface="Alata"/>
                <a:sym typeface="Alata"/>
              </a:rPr>
              <a:t>Authors</a:t>
            </a:r>
            <a:endParaRPr>
              <a:latin typeface="+mn-lt"/>
              <a:ea typeface="Alata"/>
              <a:cs typeface="Alata"/>
              <a:sym typeface="Alata"/>
            </a:endParaRPr>
          </a:p>
        </p:txBody>
      </p:sp>
      <p:sp>
        <p:nvSpPr>
          <p:cNvPr id="521" name="Google Shape;521;p7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dirty="0"/>
              <a:t>Dr. Travis T. Fuchs</a:t>
            </a:r>
            <a:endParaRPr dirty="0"/>
          </a:p>
          <a:p>
            <a:pPr marL="0" indent="0">
              <a:spcBef>
                <a:spcPts val="1600"/>
              </a:spcBef>
              <a:spcAft>
                <a:spcPts val="1600"/>
              </a:spcAft>
              <a:buNone/>
            </a:pPr>
            <a:r>
              <a:rPr lang="en" dirty="0"/>
              <a:t>Phoebe Mortimer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9"/>
          <p:cNvSpPr txBox="1"/>
          <p:nvPr/>
        </p:nvSpPr>
        <p:spPr>
          <a:xfrm>
            <a:off x="1321930" y="445333"/>
            <a:ext cx="10436869" cy="712400"/>
          </a:xfrm>
          <a:prstGeom prst="rect">
            <a:avLst/>
          </a:prstGeom>
          <a:noFill/>
          <a:ln>
            <a:noFill/>
          </a:ln>
        </p:spPr>
        <p:txBody>
          <a:bodyPr spcFirstLastPara="1" wrap="square" lIns="121900" tIns="121900" rIns="121900" bIns="121900" anchor="t" anchorCtr="0">
            <a:noAutofit/>
          </a:bodyPr>
          <a:lstStyle/>
          <a:p>
            <a:r>
              <a:rPr lang="en" sz="2400" dirty="0">
                <a:solidFill>
                  <a:srgbClr val="1F1108"/>
                </a:solidFill>
                <a:latin typeface="Abadi"/>
                <a:ea typeface="Alata"/>
                <a:cs typeface="Alata"/>
                <a:sym typeface="Alata"/>
              </a:rPr>
              <a:t>Right Here Right Now Oxford Summit</a:t>
            </a:r>
            <a:endParaRPr lang="en-US" sz="2400" dirty="0">
              <a:solidFill>
                <a:srgbClr val="1F1108"/>
              </a:solidFill>
              <a:latin typeface="Abadi"/>
              <a:ea typeface="Alata"/>
              <a:cs typeface="Alata"/>
            </a:endParaRPr>
          </a:p>
        </p:txBody>
      </p:sp>
      <p:sp>
        <p:nvSpPr>
          <p:cNvPr id="129" name="Google Shape;129;p29"/>
          <p:cNvSpPr txBox="1"/>
          <p:nvPr/>
        </p:nvSpPr>
        <p:spPr>
          <a:xfrm>
            <a:off x="1313792" y="1380467"/>
            <a:ext cx="10326607" cy="28948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This week….</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2400" dirty="0">
                <a:solidFill>
                  <a:srgbClr val="1F1108"/>
                </a:solidFill>
                <a:ea typeface="Alata"/>
                <a:cs typeface="Alata"/>
                <a:sym typeface="Alata"/>
              </a:rPr>
              <a:t>Opportunities you might be interested in…</a:t>
            </a:r>
            <a:endParaRPr sz="2400" dirty="0">
              <a:solidFill>
                <a:srgbClr val="1F1108"/>
              </a:solidFill>
              <a:ea typeface="Alata"/>
              <a:cs typeface="Alata"/>
              <a:sym typeface="Alata"/>
            </a:endParaRPr>
          </a:p>
        </p:txBody>
      </p:sp>
      <p:sp>
        <p:nvSpPr>
          <p:cNvPr id="130" name="Google Shape;130;p29"/>
          <p:cNvSpPr txBox="1"/>
          <p:nvPr/>
        </p:nvSpPr>
        <p:spPr>
          <a:xfrm>
            <a:off x="6556467" y="3774233"/>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31" name="Google Shape;131;p29"/>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32" name="Google Shape;132;p29"/>
          <p:cNvSpPr txBox="1"/>
          <p:nvPr/>
        </p:nvSpPr>
        <p:spPr>
          <a:xfrm>
            <a:off x="1313792" y="4498000"/>
            <a:ext cx="10326607" cy="17512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8"/>
                </a:solidFill>
                <a:ea typeface="Alata"/>
                <a:cs typeface="Alata"/>
                <a:sym typeface="Alata"/>
              </a:rPr>
              <a:t>The big question we’ll be helping you to explore in 5 short sessions is:</a:t>
            </a:r>
            <a:endParaRPr sz="2400" dirty="0">
              <a:solidFill>
                <a:srgbClr val="1F1108"/>
              </a:solidFill>
              <a:ea typeface="Alata"/>
              <a:cs typeface="Alata"/>
              <a:sym typeface="Alata"/>
            </a:endParaRPr>
          </a:p>
          <a:p>
            <a:endParaRPr sz="2400" dirty="0">
              <a:solidFill>
                <a:srgbClr val="1F1108"/>
              </a:solidFill>
              <a:ea typeface="Alata"/>
              <a:cs typeface="Alata"/>
              <a:sym typeface="Alata"/>
            </a:endParaRPr>
          </a:p>
          <a:p>
            <a:r>
              <a:rPr lang="en" sz="3067" dirty="0">
                <a:solidFill>
                  <a:srgbClr val="1F1108"/>
                </a:solidFill>
                <a:latin typeface="Ink Free" panose="03080402000500000000" pitchFamily="66" charset="0"/>
                <a:ea typeface="Gloria Hallelujah"/>
                <a:cs typeface="Gloria Hallelujah"/>
                <a:sym typeface="Gloria Hallelujah"/>
              </a:rPr>
              <a:t>How can my rights be protected in a changing world?</a:t>
            </a:r>
            <a:endParaRPr sz="3067" dirty="0">
              <a:solidFill>
                <a:srgbClr val="1F1108"/>
              </a:solidFill>
              <a:latin typeface="Ink Free" panose="03080402000500000000" pitchFamily="66" charset="0"/>
              <a:ea typeface="Gloria Hallelujah"/>
              <a:cs typeface="Gloria Hallelujah"/>
              <a:sym typeface="Gloria Hallelujah"/>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p:nvPr/>
        </p:nvSpPr>
        <p:spPr>
          <a:xfrm>
            <a:off x="1166648" y="445333"/>
            <a:ext cx="10473752" cy="712400"/>
          </a:xfrm>
          <a:prstGeom prst="rect">
            <a:avLst/>
          </a:prstGeom>
          <a:noFill/>
          <a:ln w="9525" cap="flat" cmpd="sng">
            <a:solidFill>
              <a:srgbClr val="645444"/>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1F1109"/>
                </a:solidFill>
                <a:ea typeface="Alata"/>
                <a:cs typeface="Alata"/>
                <a:sym typeface="Alata"/>
              </a:rPr>
              <a:t>You have listed some hu</a:t>
            </a:r>
            <a:r>
              <a:rPr lang="en" sz="2400" dirty="0">
                <a:solidFill>
                  <a:srgbClr val="1F1108"/>
                </a:solidFill>
                <a:ea typeface="Alata"/>
                <a:cs typeface="Alata"/>
                <a:sym typeface="Alata"/>
              </a:rPr>
              <a:t>man rights. Who remembered these ones?</a:t>
            </a:r>
            <a:endParaRPr sz="2400" dirty="0">
              <a:solidFill>
                <a:srgbClr val="1F1108"/>
              </a:solidFill>
              <a:ea typeface="Alata"/>
              <a:cs typeface="Alata"/>
              <a:sym typeface="Alata"/>
            </a:endParaRPr>
          </a:p>
        </p:txBody>
      </p:sp>
      <p:sp>
        <p:nvSpPr>
          <p:cNvPr id="138" name="Google Shape;138;p30"/>
          <p:cNvSpPr txBox="1"/>
          <p:nvPr/>
        </p:nvSpPr>
        <p:spPr>
          <a:xfrm>
            <a:off x="1166648" y="1321100"/>
            <a:ext cx="10473752" cy="34144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pPr marL="609585" indent="-440256">
              <a:buClr>
                <a:srgbClr val="1F1108"/>
              </a:buClr>
              <a:buSzPts val="1600"/>
              <a:buFont typeface="Alata"/>
              <a:buChar char="●"/>
            </a:pPr>
            <a:r>
              <a:rPr lang="en" sz="2133" b="1" dirty="0">
                <a:solidFill>
                  <a:srgbClr val="1F1108"/>
                </a:solidFill>
                <a:ea typeface="Alata"/>
                <a:cs typeface="Alata"/>
                <a:sym typeface="Alata"/>
              </a:rPr>
              <a:t>Right to life</a:t>
            </a:r>
            <a:r>
              <a:rPr lang="en" sz="2133" dirty="0">
                <a:solidFill>
                  <a:srgbClr val="1F1108"/>
                </a:solidFill>
                <a:ea typeface="Alata"/>
                <a:cs typeface="Alata"/>
                <a:sym typeface="Alata"/>
              </a:rPr>
              <a:t> - Everyone has the right to life and to live in freedom and safety. Everyone has the right to life, liberty and security of person. (Article 3)</a:t>
            </a:r>
            <a:endParaRPr sz="2133" dirty="0">
              <a:solidFill>
                <a:srgbClr val="1F1108"/>
              </a:solidFill>
              <a:ea typeface="Alata"/>
              <a:cs typeface="Alata"/>
              <a:sym typeface="Alata"/>
            </a:endParaRPr>
          </a:p>
          <a:p>
            <a:pPr marL="609585" indent="-440256">
              <a:spcBef>
                <a:spcPts val="1333"/>
              </a:spcBef>
              <a:buClr>
                <a:srgbClr val="1F1108"/>
              </a:buClr>
              <a:buSzPts val="1600"/>
              <a:buFont typeface="Alata"/>
              <a:buChar char="●"/>
            </a:pPr>
            <a:r>
              <a:rPr lang="en" sz="2133" b="1" dirty="0">
                <a:solidFill>
                  <a:srgbClr val="1F1108"/>
                </a:solidFill>
                <a:ea typeface="Alata"/>
                <a:cs typeface="Alata"/>
                <a:sym typeface="Alata"/>
              </a:rPr>
              <a:t>Right to own property</a:t>
            </a:r>
            <a:r>
              <a:rPr lang="en" sz="2133" dirty="0">
                <a:solidFill>
                  <a:srgbClr val="1F1108"/>
                </a:solidFill>
                <a:ea typeface="Alata"/>
                <a:cs typeface="Alata"/>
                <a:sym typeface="Alata"/>
              </a:rPr>
              <a:t> - You have the right to own things. No one has the right to illegally take them from you. (Article 17)</a:t>
            </a:r>
            <a:endParaRPr sz="2133" dirty="0">
              <a:solidFill>
                <a:srgbClr val="1F1108"/>
              </a:solidFill>
              <a:ea typeface="Alata"/>
              <a:cs typeface="Alata"/>
              <a:sym typeface="Alata"/>
            </a:endParaRPr>
          </a:p>
          <a:p>
            <a:pPr marL="609585" indent="-440256">
              <a:spcBef>
                <a:spcPts val="1333"/>
              </a:spcBef>
              <a:buClr>
                <a:srgbClr val="1F1108"/>
              </a:buClr>
              <a:buSzPts val="1600"/>
              <a:buFont typeface="Alata"/>
              <a:buChar char="●"/>
            </a:pPr>
            <a:r>
              <a:rPr lang="en" sz="2133" b="1" dirty="0">
                <a:solidFill>
                  <a:srgbClr val="1F1108"/>
                </a:solidFill>
                <a:ea typeface="Alata"/>
                <a:cs typeface="Alata"/>
                <a:sym typeface="Alata"/>
              </a:rPr>
              <a:t>Right to adequate standard of living</a:t>
            </a:r>
            <a:r>
              <a:rPr lang="en" sz="2133" dirty="0">
                <a:solidFill>
                  <a:srgbClr val="1F1108"/>
                </a:solidFill>
                <a:ea typeface="Alata"/>
                <a:cs typeface="Alata"/>
                <a:sym typeface="Alata"/>
              </a:rPr>
              <a:t> - You have the right to have what you need so that you and your family do not go hungry, homeless or fall ill. (Article 25)</a:t>
            </a:r>
            <a:endParaRPr sz="2133" dirty="0">
              <a:solidFill>
                <a:srgbClr val="1F1108"/>
              </a:solidFill>
              <a:ea typeface="Alata"/>
              <a:cs typeface="Alata"/>
              <a:sym typeface="Alata"/>
            </a:endParaRPr>
          </a:p>
          <a:p>
            <a:pPr marL="609585" indent="-440256">
              <a:spcBef>
                <a:spcPts val="1333"/>
              </a:spcBef>
              <a:buClr>
                <a:srgbClr val="1F1108"/>
              </a:buClr>
              <a:buSzPts val="1600"/>
              <a:buFont typeface="Alata"/>
              <a:buChar char="●"/>
            </a:pPr>
            <a:r>
              <a:rPr lang="en" sz="2133" b="1" dirty="0">
                <a:solidFill>
                  <a:srgbClr val="1F1108"/>
                </a:solidFill>
                <a:ea typeface="Alata"/>
                <a:cs typeface="Alata"/>
                <a:sym typeface="Alata"/>
              </a:rPr>
              <a:t>Right to a free and fair world </a:t>
            </a:r>
            <a:r>
              <a:rPr lang="en" sz="2133" dirty="0">
                <a:solidFill>
                  <a:srgbClr val="1F1108"/>
                </a:solidFill>
                <a:ea typeface="Alata"/>
                <a:cs typeface="Alata"/>
                <a:sym typeface="Alata"/>
              </a:rPr>
              <a:t>- To make sure your rights are respected, there must be an order that can protect them. This order should be global. (Article 28)</a:t>
            </a:r>
            <a:endParaRPr sz="2267" dirty="0">
              <a:solidFill>
                <a:srgbClr val="1F1108"/>
              </a:solidFill>
              <a:ea typeface="Alata"/>
              <a:cs typeface="Alata"/>
              <a:sym typeface="Alata"/>
            </a:endParaRPr>
          </a:p>
          <a:p>
            <a:pPr>
              <a:spcBef>
                <a:spcPts val="1333"/>
              </a:spcBef>
            </a:pPr>
            <a:endParaRPr sz="2267" dirty="0">
              <a:solidFill>
                <a:srgbClr val="1F1108"/>
              </a:solidFill>
              <a:ea typeface="Alata"/>
              <a:cs typeface="Alata"/>
              <a:sym typeface="Alata"/>
            </a:endParaRPr>
          </a:p>
        </p:txBody>
      </p:sp>
      <p:sp>
        <p:nvSpPr>
          <p:cNvPr id="139" name="Google Shape;139;p30"/>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40" name="Google Shape;140;p30"/>
          <p:cNvSpPr txBox="1"/>
          <p:nvPr/>
        </p:nvSpPr>
        <p:spPr>
          <a:xfrm>
            <a:off x="1166648" y="4898867"/>
            <a:ext cx="10473752" cy="15416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“The climate and nature crisis is a human rights crisis.” </a:t>
            </a:r>
            <a:endParaRPr sz="2400" dirty="0">
              <a:solidFill>
                <a:srgbClr val="EFE7DF"/>
              </a:solidFill>
              <a:ea typeface="Alata"/>
              <a:cs typeface="Alata"/>
              <a:sym typeface="Alata"/>
            </a:endParaRPr>
          </a:p>
          <a:p>
            <a:endParaRPr sz="800" dirty="0">
              <a:solidFill>
                <a:srgbClr val="EFE7DF"/>
              </a:solidFill>
              <a:ea typeface="Alata"/>
              <a:cs typeface="Alata"/>
              <a:sym typeface="Alata"/>
            </a:endParaRPr>
          </a:p>
          <a:p>
            <a:r>
              <a:rPr lang="en" sz="2400" b="1" dirty="0">
                <a:solidFill>
                  <a:srgbClr val="EFE7DF"/>
                </a:solidFill>
                <a:ea typeface="Alata"/>
                <a:cs typeface="Alata"/>
                <a:sym typeface="Alata"/>
              </a:rPr>
              <a:t>Task:</a:t>
            </a:r>
            <a:r>
              <a:rPr lang="en" sz="2400" dirty="0">
                <a:solidFill>
                  <a:srgbClr val="EFE7DF"/>
                </a:solidFill>
                <a:ea typeface="Alata"/>
                <a:cs typeface="Alata"/>
                <a:sym typeface="Alata"/>
              </a:rPr>
              <a:t> Looking at the rights listed above, how far do you agree with </a:t>
            </a:r>
            <a:endParaRPr sz="2400" dirty="0">
              <a:solidFill>
                <a:srgbClr val="EFE7DF"/>
              </a:solidFill>
              <a:ea typeface="Alata"/>
              <a:cs typeface="Alata"/>
              <a:sym typeface="Alata"/>
            </a:endParaRPr>
          </a:p>
          <a:p>
            <a:r>
              <a:rPr lang="en" sz="2400" dirty="0">
                <a:solidFill>
                  <a:srgbClr val="EFE7DF"/>
                </a:solidFill>
                <a:ea typeface="Alata"/>
                <a:cs typeface="Alata"/>
                <a:sym typeface="Alata"/>
              </a:rPr>
              <a:t>this statement? Write a short answer on your whiteboards.</a:t>
            </a:r>
            <a:endParaRPr sz="2400" dirty="0">
              <a:solidFill>
                <a:srgbClr val="EFE7DF"/>
              </a:solidFill>
              <a:ea typeface="Alata"/>
              <a:cs typeface="Alata"/>
              <a:sym typeface="Alata"/>
            </a:endParaRPr>
          </a:p>
          <a:p>
            <a:endParaRPr sz="2400" dirty="0">
              <a:solidFill>
                <a:srgbClr val="EFE7DF"/>
              </a:solidFill>
              <a:ea typeface="Alata"/>
              <a:cs typeface="Alata"/>
              <a:sym typeface="Alata"/>
            </a:endParaRPr>
          </a:p>
          <a:p>
            <a:r>
              <a:rPr lang="en" sz="2400" dirty="0">
                <a:solidFill>
                  <a:srgbClr val="EFE7DF"/>
                </a:solidFill>
                <a:ea typeface="Alata"/>
                <a:cs typeface="Alata"/>
                <a:sym typeface="Alata"/>
              </a:rPr>
              <a:t>							</a:t>
            </a:r>
            <a:endParaRPr sz="2400" dirty="0">
              <a:solidFill>
                <a:srgbClr val="EFE7DF"/>
              </a:solidFill>
              <a:ea typeface="Alata"/>
              <a:cs typeface="Alata"/>
              <a:sym typeface="Alata"/>
            </a:endParaRPr>
          </a:p>
          <a:p>
            <a:r>
              <a:rPr lang="en" sz="2400" dirty="0">
                <a:solidFill>
                  <a:srgbClr val="EFE7DF"/>
                </a:solidFill>
                <a:ea typeface="Alata"/>
                <a:cs typeface="Alata"/>
                <a:sym typeface="Alata"/>
              </a:rPr>
              <a:t>					</a:t>
            </a:r>
            <a:endParaRPr sz="2400" dirty="0">
              <a:solidFill>
                <a:srgbClr val="EFE7DF"/>
              </a:solidFill>
              <a:ea typeface="Alata"/>
              <a:cs typeface="Alata"/>
              <a:sym typeface="Alata"/>
            </a:endParaRPr>
          </a:p>
        </p:txBody>
      </p:sp>
      <p:sp>
        <p:nvSpPr>
          <p:cNvPr id="141" name="Google Shape;141;p30"/>
          <p:cNvSpPr/>
          <p:nvPr/>
        </p:nvSpPr>
        <p:spPr>
          <a:xfrm rot="1446588">
            <a:off x="10540789" y="4439288"/>
            <a:ext cx="1674473" cy="121878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ea typeface="Gloria Hallelujah"/>
                <a:cs typeface="Gloria Hallelujah"/>
                <a:sym typeface="Gloria Hallelujah"/>
              </a:rPr>
              <a:t>completely</a:t>
            </a:r>
            <a:endParaRPr sz="2000" dirty="0">
              <a:ea typeface="Gloria Hallelujah"/>
              <a:cs typeface="Gloria Hallelujah"/>
              <a:sym typeface="Gloria Hallelujah"/>
            </a:endParaRPr>
          </a:p>
        </p:txBody>
      </p:sp>
      <p:sp>
        <p:nvSpPr>
          <p:cNvPr id="142" name="Google Shape;142;p30"/>
          <p:cNvSpPr/>
          <p:nvPr/>
        </p:nvSpPr>
        <p:spPr>
          <a:xfrm rot="-894562">
            <a:off x="10325940" y="5616414"/>
            <a:ext cx="1674369" cy="12186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a:ea typeface="Gloria Hallelujah"/>
                <a:cs typeface="Gloria Hallelujah"/>
                <a:sym typeface="Gloria Hallelujah"/>
              </a:rPr>
              <a:t>a little</a:t>
            </a:r>
            <a:endParaRPr sz="2000">
              <a:ea typeface="Gloria Hallelujah"/>
              <a:cs typeface="Gloria Hallelujah"/>
              <a:sym typeface="Gloria Hallelujah"/>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1000"/>
                                        <p:tgtEl>
                                          <p:spTgt spid="142"/>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141"/>
                                        </p:tgtEl>
                                        <p:attrNameLst>
                                          <p:attrName>style.visibility</p:attrName>
                                        </p:attrNameLst>
                                      </p:cBhvr>
                                      <p:to>
                                        <p:strVal val="visible"/>
                                      </p:to>
                                    </p:set>
                                    <p:anim calcmode="lin" valueType="num">
                                      <p:cBhvr additive="base">
                                        <p:cTn id="14" dur="1000"/>
                                        <p:tgtEl>
                                          <p:spTgt spid="1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p:nvPr/>
        </p:nvSpPr>
        <p:spPr>
          <a:xfrm>
            <a:off x="1140912" y="2939134"/>
            <a:ext cx="9632191" cy="1477287"/>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dirty="0">
                <a:ea typeface="Alata"/>
                <a:cs typeface="Alata"/>
                <a:sym typeface="Alata"/>
              </a:rPr>
              <a:t>Article 12 (respect for the views of the child) 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endParaRPr sz="2000" dirty="0">
              <a:ea typeface="Alata"/>
              <a:cs typeface="Alata"/>
              <a:sym typeface="Alata"/>
            </a:endParaRPr>
          </a:p>
        </p:txBody>
      </p:sp>
      <p:sp>
        <p:nvSpPr>
          <p:cNvPr id="148" name="Google Shape;148;p31"/>
          <p:cNvSpPr txBox="1"/>
          <p:nvPr/>
        </p:nvSpPr>
        <p:spPr>
          <a:xfrm>
            <a:off x="1698605" y="4484848"/>
            <a:ext cx="9522400" cy="1477287"/>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dirty="0">
                <a:ea typeface="Alata"/>
                <a:cs typeface="Alata"/>
                <a:sym typeface="Alata"/>
              </a:rPr>
              <a:t>Article 24 (health and health services) Every child has the right to the best possible health. Governments must provide good quality health care, clean water, nutritious food, and a clean environment and education on health and well-being so that children can stay healthy. Richer countries must help poorer countries achieve this.</a:t>
            </a:r>
            <a:endParaRPr sz="2000" dirty="0">
              <a:ea typeface="Alata"/>
              <a:cs typeface="Alata"/>
              <a:sym typeface="Alata"/>
            </a:endParaRPr>
          </a:p>
        </p:txBody>
      </p:sp>
      <p:sp>
        <p:nvSpPr>
          <p:cNvPr id="149" name="Google Shape;149;p31"/>
          <p:cNvSpPr txBox="1"/>
          <p:nvPr/>
        </p:nvSpPr>
        <p:spPr>
          <a:xfrm>
            <a:off x="2167500" y="5962135"/>
            <a:ext cx="9522400" cy="861734"/>
          </a:xfrm>
          <a:prstGeom prst="rect">
            <a:avLst/>
          </a:prstGeom>
          <a:noFill/>
          <a:ln w="9525" cap="flat" cmpd="sng">
            <a:solidFill>
              <a:srgbClr val="1F1108"/>
            </a:solidFill>
            <a:prstDash val="solid"/>
            <a:round/>
            <a:headEnd type="none" w="sm" len="sm"/>
            <a:tailEnd type="none" w="sm" len="sm"/>
          </a:ln>
        </p:spPr>
        <p:txBody>
          <a:bodyPr spcFirstLastPara="1" wrap="square" lIns="121900" tIns="121900" rIns="121900" bIns="121900" anchor="t" anchorCtr="0">
            <a:spAutoFit/>
          </a:bodyPr>
          <a:lstStyle/>
          <a:p>
            <a:r>
              <a:rPr lang="en" sz="2000">
                <a:ea typeface="Alata"/>
                <a:cs typeface="Alata"/>
                <a:sym typeface="Alata"/>
              </a:rPr>
              <a:t>Article 31 (leisure, play and culture) Every child has the right to relax, play and take part in a wide range of cultural and artistic activities.</a:t>
            </a:r>
            <a:endParaRPr sz="2000">
              <a:ea typeface="Alata"/>
              <a:cs typeface="Alata"/>
              <a:sym typeface="Alata"/>
            </a:endParaRPr>
          </a:p>
        </p:txBody>
      </p:sp>
      <p:sp>
        <p:nvSpPr>
          <p:cNvPr id="150" name="Google Shape;150;p31"/>
          <p:cNvSpPr txBox="1"/>
          <p:nvPr/>
        </p:nvSpPr>
        <p:spPr>
          <a:xfrm>
            <a:off x="1229710" y="195233"/>
            <a:ext cx="10460190" cy="2628000"/>
          </a:xfrm>
          <a:prstGeom prst="rect">
            <a:avLst/>
          </a:prstGeom>
          <a:solidFill>
            <a:schemeClr val="tx2"/>
          </a:solid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400" dirty="0">
                <a:solidFill>
                  <a:srgbClr val="EFE7DF"/>
                </a:solidFill>
                <a:ea typeface="Alata"/>
                <a:cs typeface="Alata"/>
                <a:sym typeface="Alata"/>
              </a:rPr>
              <a:t>Hopefully you are also aware there is a further set of ‘rights of the child’ (one of your rights as a child is to know about ‘the rights of the child’).</a:t>
            </a:r>
            <a:endParaRPr sz="2400" dirty="0">
              <a:solidFill>
                <a:srgbClr val="EFE7DF"/>
              </a:solidFill>
              <a:ea typeface="Alata"/>
              <a:cs typeface="Alata"/>
              <a:sym typeface="Alata"/>
            </a:endParaRPr>
          </a:p>
          <a:p>
            <a:r>
              <a:rPr lang="en" sz="2400" b="1" dirty="0">
                <a:solidFill>
                  <a:srgbClr val="EFE7DF"/>
                </a:solidFill>
                <a:ea typeface="Alata"/>
                <a:cs typeface="Alata"/>
                <a:sym typeface="Alata"/>
              </a:rPr>
              <a:t>Task:</a:t>
            </a:r>
            <a:r>
              <a:rPr lang="en" sz="2400" dirty="0">
                <a:solidFill>
                  <a:srgbClr val="EFE7DF"/>
                </a:solidFill>
                <a:ea typeface="Alata"/>
                <a:cs typeface="Alata"/>
                <a:sym typeface="Alata"/>
              </a:rPr>
              <a:t> Look at the three rights below and consider:</a:t>
            </a:r>
            <a:endParaRPr sz="2267" dirty="0">
              <a:solidFill>
                <a:srgbClr val="EFE7DF"/>
              </a:solidFill>
              <a:ea typeface="Alata"/>
              <a:cs typeface="Alata"/>
              <a:sym typeface="Alata"/>
            </a:endParaRPr>
          </a:p>
          <a:p>
            <a:pPr marL="3047924" indent="-448722">
              <a:buClr>
                <a:srgbClr val="EFE7DF"/>
              </a:buClr>
              <a:buSzPts val="1700"/>
              <a:buFont typeface="Alata"/>
              <a:buAutoNum type="alphaUcPeriod"/>
            </a:pPr>
            <a:r>
              <a:rPr lang="en" sz="2267" dirty="0">
                <a:solidFill>
                  <a:srgbClr val="EFE7DF"/>
                </a:solidFill>
                <a:ea typeface="Alata"/>
                <a:cs typeface="Alata"/>
                <a:sym typeface="Alata"/>
              </a:rPr>
              <a:t>Where can you express your views?</a:t>
            </a:r>
            <a:endParaRPr sz="2267" dirty="0">
              <a:solidFill>
                <a:srgbClr val="EFE7DF"/>
              </a:solidFill>
              <a:ea typeface="Alata"/>
              <a:cs typeface="Alata"/>
              <a:sym typeface="Alata"/>
            </a:endParaRPr>
          </a:p>
          <a:p>
            <a:pPr marL="3047924" indent="-448722">
              <a:buClr>
                <a:srgbClr val="EFE7DF"/>
              </a:buClr>
              <a:buSzPts val="1700"/>
              <a:buFont typeface="Alata"/>
              <a:buAutoNum type="alphaUcPeriod"/>
            </a:pPr>
            <a:r>
              <a:rPr lang="en" sz="2267" dirty="0">
                <a:solidFill>
                  <a:srgbClr val="EFE7DF"/>
                </a:solidFill>
                <a:ea typeface="Alata"/>
                <a:cs typeface="Alata"/>
                <a:sym typeface="Alata"/>
              </a:rPr>
              <a:t>How are you provided with the best possible healthcare/environment?</a:t>
            </a:r>
            <a:endParaRPr sz="2267" dirty="0">
              <a:solidFill>
                <a:srgbClr val="EFE7DF"/>
              </a:solidFill>
              <a:ea typeface="Alata"/>
              <a:cs typeface="Alata"/>
              <a:sym typeface="Alata"/>
            </a:endParaRPr>
          </a:p>
          <a:p>
            <a:pPr marL="3047924" indent="-448722">
              <a:buClr>
                <a:srgbClr val="EFE7DF"/>
              </a:buClr>
              <a:buSzPts val="1700"/>
              <a:buFont typeface="Alata"/>
              <a:buAutoNum type="alphaUcPeriod"/>
            </a:pPr>
            <a:r>
              <a:rPr lang="en" sz="2267" dirty="0">
                <a:solidFill>
                  <a:srgbClr val="EFE7DF"/>
                </a:solidFill>
                <a:ea typeface="Alata"/>
                <a:cs typeface="Alata"/>
                <a:sym typeface="Alata"/>
              </a:rPr>
              <a:t>Where can you relax and play?</a:t>
            </a:r>
            <a:endParaRPr sz="2400" dirty="0">
              <a:solidFill>
                <a:srgbClr val="EFE7DF"/>
              </a:solidFill>
              <a:ea typeface="Alata"/>
              <a:cs typeface="Alata"/>
              <a:sym typeface="Alat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2"/>
          <p:cNvSpPr txBox="1"/>
          <p:nvPr/>
        </p:nvSpPr>
        <p:spPr>
          <a:xfrm>
            <a:off x="1208690" y="445333"/>
            <a:ext cx="10431710" cy="984800"/>
          </a:xfrm>
          <a:prstGeom prst="rect">
            <a:avLst/>
          </a:prstGeom>
          <a:noFill/>
          <a:ln w="9525" cap="flat" cmpd="sng">
            <a:solidFill>
              <a:srgbClr val="645444"/>
            </a:solidFill>
            <a:prstDash val="solid"/>
            <a:round/>
            <a:headEnd type="none" w="sm" len="sm"/>
            <a:tailEnd type="none" w="sm" len="sm"/>
          </a:ln>
        </p:spPr>
        <p:txBody>
          <a:bodyPr spcFirstLastPara="1" wrap="square" lIns="121900" tIns="121900" rIns="121900" bIns="121900" anchor="t" anchorCtr="0">
            <a:noAutofit/>
          </a:bodyPr>
          <a:lstStyle/>
          <a:p>
            <a:r>
              <a:rPr lang="en" sz="2400" b="1" dirty="0">
                <a:solidFill>
                  <a:srgbClr val="1F1109"/>
                </a:solidFill>
                <a:ea typeface="Alata"/>
                <a:cs typeface="Alata"/>
                <a:sym typeface="Alata"/>
              </a:rPr>
              <a:t>Last task: </a:t>
            </a:r>
            <a:r>
              <a:rPr lang="en" sz="2400" dirty="0">
                <a:solidFill>
                  <a:srgbClr val="1F1109"/>
                </a:solidFill>
                <a:ea typeface="Alata"/>
                <a:cs typeface="Alata"/>
                <a:sym typeface="Alata"/>
              </a:rPr>
              <a:t>choose the statement below that best fits your view, copy it out and continue it with four or more sentences explaining why you agree with it.</a:t>
            </a:r>
            <a:endParaRPr sz="2400" dirty="0">
              <a:solidFill>
                <a:srgbClr val="1F1108"/>
              </a:solidFill>
              <a:ea typeface="Alata"/>
              <a:cs typeface="Alata"/>
              <a:sym typeface="Alata"/>
            </a:endParaRPr>
          </a:p>
        </p:txBody>
      </p:sp>
      <p:sp>
        <p:nvSpPr>
          <p:cNvPr id="156" name="Google Shape;156;p32"/>
          <p:cNvSpPr txBox="1"/>
          <p:nvPr/>
        </p:nvSpPr>
        <p:spPr>
          <a:xfrm>
            <a:off x="1208690" y="1621767"/>
            <a:ext cx="10431710" cy="32864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pPr marL="609585" indent="-448722">
              <a:buClr>
                <a:srgbClr val="1F1108"/>
              </a:buClr>
              <a:buSzPts val="1700"/>
              <a:buFont typeface="Alata"/>
              <a:buChar char="●"/>
            </a:pPr>
            <a:r>
              <a:rPr lang="en" sz="2267" dirty="0">
                <a:solidFill>
                  <a:srgbClr val="1F1108"/>
                </a:solidFill>
                <a:ea typeface="Alata"/>
                <a:cs typeface="Alata"/>
                <a:sym typeface="Alata"/>
              </a:rPr>
              <a:t>The climate and nature crisis gets in the way of my daily life.</a:t>
            </a:r>
            <a:endParaRPr sz="2267" dirty="0">
              <a:solidFill>
                <a:srgbClr val="1F1108"/>
              </a:solidFill>
              <a:ea typeface="Alata"/>
              <a:cs typeface="Alata"/>
              <a:sym typeface="Alata"/>
            </a:endParaRPr>
          </a:p>
          <a:p>
            <a:pPr marL="609585"/>
            <a:endParaRPr sz="2267"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As a young person, my views on how we should improve the health of the planet should be listened to more.</a:t>
            </a:r>
            <a:endParaRPr sz="2267" dirty="0">
              <a:solidFill>
                <a:srgbClr val="1F1108"/>
              </a:solidFill>
              <a:ea typeface="Alata"/>
              <a:cs typeface="Alata"/>
              <a:sym typeface="Alata"/>
            </a:endParaRPr>
          </a:p>
          <a:p>
            <a:pPr marL="609585"/>
            <a:endParaRPr sz="2267"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The climate and nature crisis gets in the way of some young people’s human rights</a:t>
            </a:r>
            <a:endParaRPr sz="2267" dirty="0">
              <a:solidFill>
                <a:srgbClr val="1F1108"/>
              </a:solidFill>
              <a:ea typeface="Alata"/>
              <a:cs typeface="Alata"/>
              <a:sym typeface="Alata"/>
            </a:endParaRPr>
          </a:p>
          <a:p>
            <a:pPr marL="609585"/>
            <a:endParaRPr sz="2267" dirty="0">
              <a:solidFill>
                <a:srgbClr val="1F1108"/>
              </a:solidFill>
              <a:ea typeface="Alata"/>
              <a:cs typeface="Alata"/>
              <a:sym typeface="Alata"/>
            </a:endParaRPr>
          </a:p>
          <a:p>
            <a:pPr marL="609585" indent="-448722">
              <a:buClr>
                <a:srgbClr val="1F1108"/>
              </a:buClr>
              <a:buSzPts val="1700"/>
              <a:buFont typeface="Alata"/>
              <a:buChar char="●"/>
            </a:pPr>
            <a:r>
              <a:rPr lang="en" sz="2267" dirty="0">
                <a:solidFill>
                  <a:srgbClr val="1F1108"/>
                </a:solidFill>
                <a:ea typeface="Alata"/>
                <a:cs typeface="Alata"/>
                <a:sym typeface="Alata"/>
              </a:rPr>
              <a:t>The climate and nature crisis infringes my human rights.</a:t>
            </a:r>
            <a:endParaRPr sz="2267" dirty="0">
              <a:solidFill>
                <a:srgbClr val="1F1108"/>
              </a:solidFill>
              <a:ea typeface="Alata"/>
              <a:cs typeface="Alata"/>
              <a:sym typeface="Alata"/>
            </a:endParaRPr>
          </a:p>
        </p:txBody>
      </p:sp>
      <p:sp>
        <p:nvSpPr>
          <p:cNvPr id="157" name="Google Shape;157;p32"/>
          <p:cNvSpPr txBox="1"/>
          <p:nvPr/>
        </p:nvSpPr>
        <p:spPr>
          <a:xfrm>
            <a:off x="3602467" y="5090767"/>
            <a:ext cx="4000000" cy="615513"/>
          </a:xfrm>
          <a:prstGeom prst="rect">
            <a:avLst/>
          </a:prstGeom>
          <a:noFill/>
          <a:ln>
            <a:noFill/>
          </a:ln>
        </p:spPr>
        <p:txBody>
          <a:bodyPr spcFirstLastPara="1" wrap="square" lIns="121900" tIns="121900" rIns="121900" bIns="121900" anchor="t" anchorCtr="0">
            <a:spAutoFit/>
          </a:bodyPr>
          <a:lstStyle/>
          <a:p>
            <a:endParaRPr sz="2400">
              <a:solidFill>
                <a:srgbClr val="1F1108"/>
              </a:solidFill>
              <a:latin typeface="Alata"/>
              <a:ea typeface="Alata"/>
              <a:cs typeface="Alata"/>
              <a:sym typeface="Alata"/>
            </a:endParaRPr>
          </a:p>
        </p:txBody>
      </p:sp>
      <p:sp>
        <p:nvSpPr>
          <p:cNvPr id="158" name="Google Shape;158;p32"/>
          <p:cNvSpPr txBox="1"/>
          <p:nvPr/>
        </p:nvSpPr>
        <p:spPr>
          <a:xfrm>
            <a:off x="1208690" y="5090767"/>
            <a:ext cx="10431710" cy="1634000"/>
          </a:xfrm>
          <a:prstGeom prst="rect">
            <a:avLst/>
          </a:prstGeom>
          <a:noFill/>
          <a:ln w="9525" cap="flat" cmpd="sng">
            <a:solidFill>
              <a:srgbClr val="645443"/>
            </a:solidFill>
            <a:prstDash val="solid"/>
            <a:round/>
            <a:headEnd type="none" w="sm" len="sm"/>
            <a:tailEnd type="none" w="sm" len="sm"/>
          </a:ln>
        </p:spPr>
        <p:txBody>
          <a:bodyPr spcFirstLastPara="1" wrap="square" lIns="121900" tIns="121900" rIns="121900" bIns="121900" anchor="t" anchorCtr="0">
            <a:noAutofit/>
          </a:bodyPr>
          <a:lstStyle/>
          <a:p>
            <a:r>
              <a:rPr lang="en" sz="2267" dirty="0">
                <a:solidFill>
                  <a:srgbClr val="1F1108"/>
                </a:solidFill>
                <a:ea typeface="Alata"/>
                <a:cs typeface="Alata"/>
                <a:sym typeface="Alata"/>
              </a:rPr>
              <a:t>E.g. </a:t>
            </a:r>
            <a:r>
              <a:rPr lang="en" sz="2267" dirty="0">
                <a:solidFill>
                  <a:srgbClr val="1F1108"/>
                </a:solidFill>
                <a:latin typeface="Ink Free" panose="03080402000500000000" pitchFamily="66" charset="0"/>
                <a:ea typeface="Gloria Hallelujah"/>
                <a:cs typeface="Gloria Hallelujah"/>
                <a:sym typeface="Gloria Hallelujah"/>
              </a:rPr>
              <a:t>The climate and nature crisis gets in the way of my daily life. For example it stops me from having safe housing because..  Worse still, it… For young people in… </a:t>
            </a:r>
            <a:endParaRPr sz="2267" dirty="0">
              <a:solidFill>
                <a:srgbClr val="1F1108"/>
              </a:solidFill>
              <a:latin typeface="Ink Free" panose="03080402000500000000" pitchFamily="66" charset="0"/>
              <a:ea typeface="Alata"/>
              <a:cs typeface="Alata"/>
              <a:sym typeface="Alata"/>
            </a:endParaRPr>
          </a:p>
        </p:txBody>
      </p:sp>
    </p:spTree>
  </p:cSld>
  <p:clrMapOvr>
    <a:masterClrMapping/>
  </p:clrMapOvr>
</p:sld>
</file>

<file path=ppt/theme/theme1.xml><?xml version="1.0" encoding="utf-8"?>
<a:theme xmlns:a="http://schemas.openxmlformats.org/drawingml/2006/main" name="Office Theme">
  <a:themeElements>
    <a:clrScheme name="DeptofEdV1">
      <a:dk1>
        <a:srgbClr val="002147"/>
      </a:dk1>
      <a:lt1>
        <a:sysClr val="window" lastClr="FFFFFF"/>
      </a:lt1>
      <a:dk2>
        <a:srgbClr val="1DAD89"/>
      </a:dk2>
      <a:lt2>
        <a:srgbClr val="E7E6E6"/>
      </a:lt2>
      <a:accent1>
        <a:srgbClr val="002147"/>
      </a:accent1>
      <a:accent2>
        <a:srgbClr val="1DAD89"/>
      </a:accent2>
      <a:accent3>
        <a:srgbClr val="77C7D4"/>
      </a:accent3>
      <a:accent4>
        <a:srgbClr val="757070"/>
      </a:accent4>
      <a:accent5>
        <a:srgbClr val="5B9BD5"/>
      </a:accent5>
      <a:accent6>
        <a:srgbClr val="C55A11"/>
      </a:accent6>
      <a:hlink>
        <a:srgbClr val="002147"/>
      </a:hlink>
      <a:folHlink>
        <a:srgbClr val="7030A0"/>
      </a:folHlink>
    </a:clrScheme>
    <a:fontScheme name="Abadi">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yslexia_Pastel_Yellow">
  <a:themeElements>
    <a:clrScheme name="DeptofEdV1">
      <a:dk1>
        <a:srgbClr val="002147"/>
      </a:dk1>
      <a:lt1>
        <a:sysClr val="window" lastClr="FFFFFF"/>
      </a:lt1>
      <a:dk2>
        <a:srgbClr val="1DAD89"/>
      </a:dk2>
      <a:lt2>
        <a:srgbClr val="E7E6E6"/>
      </a:lt2>
      <a:accent1>
        <a:srgbClr val="002147"/>
      </a:accent1>
      <a:accent2>
        <a:srgbClr val="1DAD89"/>
      </a:accent2>
      <a:accent3>
        <a:srgbClr val="77C7D4"/>
      </a:accent3>
      <a:accent4>
        <a:srgbClr val="757070"/>
      </a:accent4>
      <a:accent5>
        <a:srgbClr val="5B9BD5"/>
      </a:accent5>
      <a:accent6>
        <a:srgbClr val="C55A11"/>
      </a:accent6>
      <a:hlink>
        <a:srgbClr val="002147"/>
      </a:hlink>
      <a:folHlink>
        <a:srgbClr val="7030A0"/>
      </a:folHlink>
    </a:clrScheme>
    <a:fontScheme name="Abadi">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yslexia_Pastel_Blue">
  <a:themeElements>
    <a:clrScheme name="DeptofEdV1">
      <a:dk1>
        <a:srgbClr val="002147"/>
      </a:dk1>
      <a:lt1>
        <a:sysClr val="window" lastClr="FFFFFF"/>
      </a:lt1>
      <a:dk2>
        <a:srgbClr val="1DAD89"/>
      </a:dk2>
      <a:lt2>
        <a:srgbClr val="E7E6E6"/>
      </a:lt2>
      <a:accent1>
        <a:srgbClr val="002147"/>
      </a:accent1>
      <a:accent2>
        <a:srgbClr val="1DAD89"/>
      </a:accent2>
      <a:accent3>
        <a:srgbClr val="77C7D4"/>
      </a:accent3>
      <a:accent4>
        <a:srgbClr val="757070"/>
      </a:accent4>
      <a:accent5>
        <a:srgbClr val="5B9BD5"/>
      </a:accent5>
      <a:accent6>
        <a:srgbClr val="C55A11"/>
      </a:accent6>
      <a:hlink>
        <a:srgbClr val="002147"/>
      </a:hlink>
      <a:folHlink>
        <a:srgbClr val="7030A0"/>
      </a:folHlink>
    </a:clrScheme>
    <a:fontScheme name="Abadi">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f8573c-f0bc-4e10-833a-8477b5df9519">
      <Terms xmlns="http://schemas.microsoft.com/office/infopath/2007/PartnerControls"/>
    </lcf76f155ced4ddcb4097134ff3c332f>
    <TaxCatchAll xmlns="8f1f1bf7-9b48-47af-90e2-663abf32dd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B755491478E740B2C29EB636A869FA" ma:contentTypeVersion="12" ma:contentTypeDescription="Create a new document." ma:contentTypeScope="" ma:versionID="1156d8d568378bffaec4e70983432383">
  <xsd:schema xmlns:xsd="http://www.w3.org/2001/XMLSchema" xmlns:xs="http://www.w3.org/2001/XMLSchema" xmlns:p="http://schemas.microsoft.com/office/2006/metadata/properties" xmlns:ns2="7af8573c-f0bc-4e10-833a-8477b5df9519" xmlns:ns3="8f1f1bf7-9b48-47af-90e2-663abf32dd22" targetNamespace="http://schemas.microsoft.com/office/2006/metadata/properties" ma:root="true" ma:fieldsID="5c97c37127e3a0665a6ff0dc2173fe55" ns2:_="" ns3:_="">
    <xsd:import namespace="7af8573c-f0bc-4e10-833a-8477b5df9519"/>
    <xsd:import namespace="8f1f1bf7-9b48-47af-90e2-663abf32dd2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f8573c-f0bc-4e10-833a-8477b5df9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1f1bf7-9b48-47af-90e2-663abf32dd2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5f5d70e-3924-4cdb-851c-cc4ee85c2f54}" ma:internalName="TaxCatchAll" ma:showField="CatchAllData" ma:web="8f1f1bf7-9b48-47af-90e2-663abf32dd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E265D4-2884-4EC0-B1B1-B0B27FD65ECD}">
  <ds:schemaRefs>
    <ds:schemaRef ds:uri="http://schemas.microsoft.com/office/2006/metadata/properties"/>
    <ds:schemaRef ds:uri="http://schemas.microsoft.com/office/infopath/2007/PartnerControls"/>
    <ds:schemaRef ds:uri="7af8573c-f0bc-4e10-833a-8477b5df9519"/>
    <ds:schemaRef ds:uri="8f1f1bf7-9b48-47af-90e2-663abf32dd22"/>
  </ds:schemaRefs>
</ds:datastoreItem>
</file>

<file path=customXml/itemProps2.xml><?xml version="1.0" encoding="utf-8"?>
<ds:datastoreItem xmlns:ds="http://schemas.openxmlformats.org/officeDocument/2006/customXml" ds:itemID="{83AE4345-54F7-4EB2-A209-D2115FC62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f8573c-f0bc-4e10-833a-8477b5df9519"/>
    <ds:schemaRef ds:uri="8f1f1bf7-9b48-47af-90e2-663abf32d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02BA3D-3070-497E-9BC3-E01992B4FB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TotalTime>
  <Words>6872</Words>
  <Application>Microsoft Office PowerPoint</Application>
  <PresentationFormat>Widescreen</PresentationFormat>
  <Paragraphs>469</Paragraphs>
  <Slides>53</Slides>
  <Notes>52</Notes>
  <HiddenSlides>6</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53</vt:i4>
      </vt:variant>
    </vt:vector>
  </HeadingPairs>
  <TitlesOfParts>
    <vt:vector size="63" baseType="lpstr">
      <vt:lpstr>Ink Free</vt:lpstr>
      <vt:lpstr>Arial</vt:lpstr>
      <vt:lpstr>Abadi</vt:lpstr>
      <vt:lpstr>Calibri</vt:lpstr>
      <vt:lpstr>Aptos</vt:lpstr>
      <vt:lpstr>Gloria Hallelujah</vt:lpstr>
      <vt:lpstr>Alata</vt:lpstr>
      <vt:lpstr>Office Theme</vt:lpstr>
      <vt:lpstr>Dyslexia_Pastel_Yellow</vt:lpstr>
      <vt:lpstr>Dyslexia_Pastel_Blue</vt:lpstr>
      <vt:lpstr>Human rights and climate change: Testing 5 lessons tying climate justice, litigation, and attribution science for secondary aged students.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Guilfoyle</dc:creator>
  <cp:lastModifiedBy>Hannah Freeman</cp:lastModifiedBy>
  <cp:revision>61</cp:revision>
  <dcterms:created xsi:type="dcterms:W3CDTF">2022-10-28T15:54:31Z</dcterms:created>
  <dcterms:modified xsi:type="dcterms:W3CDTF">2025-05-06T13:10:36Z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0x0101002BB755491478E740B2C29EB636A869FA</vt:lpwstr>
  </property>
  <property fmtid="{D5CDD505-2E9C-101B-9397-08002B2CF9AE}" pid="3" name="MediaServiceImageTags">
    <vt:lpwstr/>
  </property>
</Properties>
</file>