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12" r:id="rId4"/>
    <p:sldMasterId id="2147483924" r:id="rId5"/>
  </p:sldMasterIdLst>
  <p:notesMasterIdLst>
    <p:notesMasterId r:id="rId16"/>
  </p:notesMasterIdLst>
  <p:sldIdLst>
    <p:sldId id="256" r:id="rId6"/>
    <p:sldId id="490" r:id="rId7"/>
    <p:sldId id="480" r:id="rId8"/>
    <p:sldId id="359" r:id="rId9"/>
    <p:sldId id="498" r:id="rId10"/>
    <p:sldId id="501" r:id="rId11"/>
    <p:sldId id="502" r:id="rId12"/>
    <p:sldId id="511" r:id="rId13"/>
    <p:sldId id="497" r:id="rId14"/>
    <p:sldId id="515"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3E7"/>
    <a:srgbClr val="9113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1921"/>
    <p:restoredTop sz="93883" autoAdjust="0"/>
  </p:normalViewPr>
  <p:slideViewPr>
    <p:cSldViewPr snapToGrid="0" snapToObjects="1">
      <p:cViewPr varScale="1">
        <p:scale>
          <a:sx n="44" d="100"/>
          <a:sy n="44" d="100"/>
        </p:scale>
        <p:origin x="200" y="2440"/>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ata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49FA77-FEF1-4783-9544-C3E052017EA0}"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13938CD7-C524-4AD9-BECE-2790D2E269D4}">
      <dgm:prSet custT="1"/>
      <dgm:spPr/>
      <dgm:t>
        <a:bodyPr/>
        <a:lstStyle/>
        <a:p>
          <a:pPr>
            <a:lnSpc>
              <a:spcPct val="100000"/>
            </a:lnSpc>
          </a:pPr>
          <a:r>
            <a:rPr lang="en-US" sz="2400" dirty="0"/>
            <a:t>What are standards &amp; what are qualification standards?</a:t>
          </a:r>
        </a:p>
      </dgm:t>
    </dgm:pt>
    <dgm:pt modelId="{EAE4A660-A1CA-4F8E-A42A-2D6C3952C237}" type="parTrans" cxnId="{5AE14346-C78A-4852-96E2-7DE76EC98E1D}">
      <dgm:prSet/>
      <dgm:spPr/>
      <dgm:t>
        <a:bodyPr/>
        <a:lstStyle/>
        <a:p>
          <a:endParaRPr lang="en-US" sz="2400"/>
        </a:p>
      </dgm:t>
    </dgm:pt>
    <dgm:pt modelId="{B32CA011-49A6-45B7-8809-A965CEC279D8}" type="sibTrans" cxnId="{5AE14346-C78A-4852-96E2-7DE76EC98E1D}">
      <dgm:prSet/>
      <dgm:spPr/>
      <dgm:t>
        <a:bodyPr/>
        <a:lstStyle/>
        <a:p>
          <a:endParaRPr lang="en-US" sz="2400"/>
        </a:p>
      </dgm:t>
    </dgm:pt>
    <dgm:pt modelId="{F0FBA4F5-F9B2-442D-A37E-13A203621E50}">
      <dgm:prSet custT="1"/>
      <dgm:spPr/>
      <dgm:t>
        <a:bodyPr/>
        <a:lstStyle/>
        <a:p>
          <a:pPr>
            <a:lnSpc>
              <a:spcPct val="100000"/>
            </a:lnSpc>
          </a:pPr>
          <a:r>
            <a:rPr lang="en-US" sz="2400" dirty="0"/>
            <a:t>Three different ways to think about assessments – assessment paradigms</a:t>
          </a:r>
        </a:p>
      </dgm:t>
    </dgm:pt>
    <dgm:pt modelId="{CB5BB8E7-87E2-48DA-B92A-FA392CF8F9B6}" type="parTrans" cxnId="{CD59DA57-798A-4202-ADBE-D0000934399E}">
      <dgm:prSet/>
      <dgm:spPr/>
      <dgm:t>
        <a:bodyPr/>
        <a:lstStyle/>
        <a:p>
          <a:endParaRPr lang="en-US" sz="2400"/>
        </a:p>
      </dgm:t>
    </dgm:pt>
    <dgm:pt modelId="{FFE2488B-43BA-44C1-9B86-272A83F39861}" type="sibTrans" cxnId="{CD59DA57-798A-4202-ADBE-D0000934399E}">
      <dgm:prSet/>
      <dgm:spPr/>
      <dgm:t>
        <a:bodyPr/>
        <a:lstStyle/>
        <a:p>
          <a:endParaRPr lang="en-US" sz="2400"/>
        </a:p>
      </dgm:t>
    </dgm:pt>
    <dgm:pt modelId="{4A44F525-21DE-4536-93F0-A4FE8FF62F33}">
      <dgm:prSet custT="1"/>
      <dgm:spPr/>
      <dgm:t>
        <a:bodyPr/>
        <a:lstStyle/>
        <a:p>
          <a:pPr>
            <a:lnSpc>
              <a:spcPct val="100000"/>
            </a:lnSpc>
          </a:pPr>
          <a:r>
            <a:rPr lang="en-US" sz="2400" dirty="0"/>
            <a:t>How standards differ in philosophy &amp; method in these paradigms</a:t>
          </a:r>
        </a:p>
      </dgm:t>
    </dgm:pt>
    <dgm:pt modelId="{7A305E12-6FF4-4C0D-A1FF-5064C3CD2E9B}" type="parTrans" cxnId="{B30B37CF-08D8-4AB2-8D04-B0B463B3E69F}">
      <dgm:prSet/>
      <dgm:spPr/>
      <dgm:t>
        <a:bodyPr/>
        <a:lstStyle/>
        <a:p>
          <a:endParaRPr lang="en-US" sz="2400"/>
        </a:p>
      </dgm:t>
    </dgm:pt>
    <dgm:pt modelId="{65833F56-31F6-48E9-B386-E61E734EC7D8}" type="sibTrans" cxnId="{B30B37CF-08D8-4AB2-8D04-B0B463B3E69F}">
      <dgm:prSet/>
      <dgm:spPr/>
      <dgm:t>
        <a:bodyPr/>
        <a:lstStyle/>
        <a:p>
          <a:endParaRPr lang="en-US" sz="2400"/>
        </a:p>
      </dgm:t>
    </dgm:pt>
    <dgm:pt modelId="{FF49943B-9EA1-42E6-9EFC-2BFD7BACD6BE}" type="pres">
      <dgm:prSet presAssocID="{C849FA77-FEF1-4783-9544-C3E052017EA0}" presName="root" presStyleCnt="0">
        <dgm:presLayoutVars>
          <dgm:dir/>
          <dgm:resizeHandles val="exact"/>
        </dgm:presLayoutVars>
      </dgm:prSet>
      <dgm:spPr/>
    </dgm:pt>
    <dgm:pt modelId="{FB150EFD-8A50-48FC-BFCA-A729BBCDA091}" type="pres">
      <dgm:prSet presAssocID="{13938CD7-C524-4AD9-BECE-2790D2E269D4}" presName="compNode" presStyleCnt="0"/>
      <dgm:spPr/>
    </dgm:pt>
    <dgm:pt modelId="{0D354AE6-D951-4161-9B33-1BDDBDC77799}" type="pres">
      <dgm:prSet presAssocID="{13938CD7-C524-4AD9-BECE-2790D2E269D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List"/>
        </a:ext>
      </dgm:extLst>
    </dgm:pt>
    <dgm:pt modelId="{ABA11E7A-76CF-43C3-9E66-E1AAD26187BC}" type="pres">
      <dgm:prSet presAssocID="{13938CD7-C524-4AD9-BECE-2790D2E269D4}" presName="spaceRect" presStyleCnt="0"/>
      <dgm:spPr/>
    </dgm:pt>
    <dgm:pt modelId="{420B39B2-6350-4169-9711-A254BE91F326}" type="pres">
      <dgm:prSet presAssocID="{13938CD7-C524-4AD9-BECE-2790D2E269D4}" presName="textRect" presStyleLbl="revTx" presStyleIdx="0" presStyleCnt="3">
        <dgm:presLayoutVars>
          <dgm:chMax val="1"/>
          <dgm:chPref val="1"/>
        </dgm:presLayoutVars>
      </dgm:prSet>
      <dgm:spPr/>
    </dgm:pt>
    <dgm:pt modelId="{D5781EAC-DE04-4D7B-9CA9-6BD39188C3B9}" type="pres">
      <dgm:prSet presAssocID="{B32CA011-49A6-45B7-8809-A965CEC279D8}" presName="sibTrans" presStyleCnt="0"/>
      <dgm:spPr/>
    </dgm:pt>
    <dgm:pt modelId="{C12A1BA0-4A7B-4D76-B5FD-5E988A6062D9}" type="pres">
      <dgm:prSet presAssocID="{F0FBA4F5-F9B2-442D-A37E-13A203621E50}" presName="compNode" presStyleCnt="0"/>
      <dgm:spPr/>
    </dgm:pt>
    <dgm:pt modelId="{716F0762-D02E-40A2-9B7B-11F9299DA95C}" type="pres">
      <dgm:prSet presAssocID="{F0FBA4F5-F9B2-442D-A37E-13A203621E5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Questions"/>
        </a:ext>
      </dgm:extLst>
    </dgm:pt>
    <dgm:pt modelId="{3DBD74D0-BA0A-414B-9E68-BA01DEC00215}" type="pres">
      <dgm:prSet presAssocID="{F0FBA4F5-F9B2-442D-A37E-13A203621E50}" presName="spaceRect" presStyleCnt="0"/>
      <dgm:spPr/>
    </dgm:pt>
    <dgm:pt modelId="{4A43DB41-F525-45CC-9CBB-8F5254C7ED55}" type="pres">
      <dgm:prSet presAssocID="{F0FBA4F5-F9B2-442D-A37E-13A203621E50}" presName="textRect" presStyleLbl="revTx" presStyleIdx="1" presStyleCnt="3">
        <dgm:presLayoutVars>
          <dgm:chMax val="1"/>
          <dgm:chPref val="1"/>
        </dgm:presLayoutVars>
      </dgm:prSet>
      <dgm:spPr/>
    </dgm:pt>
    <dgm:pt modelId="{523B4F6E-F0E6-41B8-A548-3F8E85D79632}" type="pres">
      <dgm:prSet presAssocID="{FFE2488B-43BA-44C1-9B86-272A83F39861}" presName="sibTrans" presStyleCnt="0"/>
      <dgm:spPr/>
    </dgm:pt>
    <dgm:pt modelId="{4F4510CE-9B30-4A62-97BF-B7171F4A5D89}" type="pres">
      <dgm:prSet presAssocID="{4A44F525-21DE-4536-93F0-A4FE8FF62F33}" presName="compNode" presStyleCnt="0"/>
      <dgm:spPr/>
    </dgm:pt>
    <dgm:pt modelId="{A8EA3AB6-D7C6-455A-8E94-5F8691F00B10}" type="pres">
      <dgm:prSet presAssocID="{4A44F525-21DE-4536-93F0-A4FE8FF62F3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309A49E6-F16F-44F7-95F9-739D0D9DF2D7}" type="pres">
      <dgm:prSet presAssocID="{4A44F525-21DE-4536-93F0-A4FE8FF62F33}" presName="spaceRect" presStyleCnt="0"/>
      <dgm:spPr/>
    </dgm:pt>
    <dgm:pt modelId="{1DF2CD1B-704C-48C8-940B-05E7D912FA2C}" type="pres">
      <dgm:prSet presAssocID="{4A44F525-21DE-4536-93F0-A4FE8FF62F33}" presName="textRect" presStyleLbl="revTx" presStyleIdx="2" presStyleCnt="3" custScaleX="92576">
        <dgm:presLayoutVars>
          <dgm:chMax val="1"/>
          <dgm:chPref val="1"/>
        </dgm:presLayoutVars>
      </dgm:prSet>
      <dgm:spPr/>
    </dgm:pt>
  </dgm:ptLst>
  <dgm:cxnLst>
    <dgm:cxn modelId="{93EF3426-53E0-4584-837A-142365C0848F}" type="presOf" srcId="{4A44F525-21DE-4536-93F0-A4FE8FF62F33}" destId="{1DF2CD1B-704C-48C8-940B-05E7D912FA2C}" srcOrd="0" destOrd="0" presId="urn:microsoft.com/office/officeart/2018/2/layout/IconLabelList"/>
    <dgm:cxn modelId="{181E2E43-2DC1-4746-9BE3-0E3B2050A0D1}" type="presOf" srcId="{C849FA77-FEF1-4783-9544-C3E052017EA0}" destId="{FF49943B-9EA1-42E6-9EFC-2BFD7BACD6BE}" srcOrd="0" destOrd="0" presId="urn:microsoft.com/office/officeart/2018/2/layout/IconLabelList"/>
    <dgm:cxn modelId="{5AE14346-C78A-4852-96E2-7DE76EC98E1D}" srcId="{C849FA77-FEF1-4783-9544-C3E052017EA0}" destId="{13938CD7-C524-4AD9-BECE-2790D2E269D4}" srcOrd="0" destOrd="0" parTransId="{EAE4A660-A1CA-4F8E-A42A-2D6C3952C237}" sibTransId="{B32CA011-49A6-45B7-8809-A965CEC279D8}"/>
    <dgm:cxn modelId="{CD59DA57-798A-4202-ADBE-D0000934399E}" srcId="{C849FA77-FEF1-4783-9544-C3E052017EA0}" destId="{F0FBA4F5-F9B2-442D-A37E-13A203621E50}" srcOrd="1" destOrd="0" parTransId="{CB5BB8E7-87E2-48DA-B92A-FA392CF8F9B6}" sibTransId="{FFE2488B-43BA-44C1-9B86-272A83F39861}"/>
    <dgm:cxn modelId="{D5E8997D-03CF-4F49-9134-D7B90F0E2AFA}" type="presOf" srcId="{F0FBA4F5-F9B2-442D-A37E-13A203621E50}" destId="{4A43DB41-F525-45CC-9CBB-8F5254C7ED55}" srcOrd="0" destOrd="0" presId="urn:microsoft.com/office/officeart/2018/2/layout/IconLabelList"/>
    <dgm:cxn modelId="{B30B37CF-08D8-4AB2-8D04-B0B463B3E69F}" srcId="{C849FA77-FEF1-4783-9544-C3E052017EA0}" destId="{4A44F525-21DE-4536-93F0-A4FE8FF62F33}" srcOrd="2" destOrd="0" parTransId="{7A305E12-6FF4-4C0D-A1FF-5064C3CD2E9B}" sibTransId="{65833F56-31F6-48E9-B386-E61E734EC7D8}"/>
    <dgm:cxn modelId="{6D6DFFD2-E2E3-4958-BC95-A72B0C48CA49}" type="presOf" srcId="{13938CD7-C524-4AD9-BECE-2790D2E269D4}" destId="{420B39B2-6350-4169-9711-A254BE91F326}" srcOrd="0" destOrd="0" presId="urn:microsoft.com/office/officeart/2018/2/layout/IconLabelList"/>
    <dgm:cxn modelId="{DBBC44D5-9FC9-4C97-8A35-F5FC1BFEB3A8}" type="presParOf" srcId="{FF49943B-9EA1-42E6-9EFC-2BFD7BACD6BE}" destId="{FB150EFD-8A50-48FC-BFCA-A729BBCDA091}" srcOrd="0" destOrd="0" presId="urn:microsoft.com/office/officeart/2018/2/layout/IconLabelList"/>
    <dgm:cxn modelId="{D59EEAEA-436D-4369-9673-FE93A115DDC5}" type="presParOf" srcId="{FB150EFD-8A50-48FC-BFCA-A729BBCDA091}" destId="{0D354AE6-D951-4161-9B33-1BDDBDC77799}" srcOrd="0" destOrd="0" presId="urn:microsoft.com/office/officeart/2018/2/layout/IconLabelList"/>
    <dgm:cxn modelId="{2418CE24-5D24-4918-BD48-182E5CC4FE27}" type="presParOf" srcId="{FB150EFD-8A50-48FC-BFCA-A729BBCDA091}" destId="{ABA11E7A-76CF-43C3-9E66-E1AAD26187BC}" srcOrd="1" destOrd="0" presId="urn:microsoft.com/office/officeart/2018/2/layout/IconLabelList"/>
    <dgm:cxn modelId="{2E7B1FD9-6E57-462B-9876-D9C2B4598EAF}" type="presParOf" srcId="{FB150EFD-8A50-48FC-BFCA-A729BBCDA091}" destId="{420B39B2-6350-4169-9711-A254BE91F326}" srcOrd="2" destOrd="0" presId="urn:microsoft.com/office/officeart/2018/2/layout/IconLabelList"/>
    <dgm:cxn modelId="{47298249-8922-464C-AD07-7CA52A3B2112}" type="presParOf" srcId="{FF49943B-9EA1-42E6-9EFC-2BFD7BACD6BE}" destId="{D5781EAC-DE04-4D7B-9CA9-6BD39188C3B9}" srcOrd="1" destOrd="0" presId="urn:microsoft.com/office/officeart/2018/2/layout/IconLabelList"/>
    <dgm:cxn modelId="{B8E2BB84-8D04-4BC0-BFA5-F341ED5ADD04}" type="presParOf" srcId="{FF49943B-9EA1-42E6-9EFC-2BFD7BACD6BE}" destId="{C12A1BA0-4A7B-4D76-B5FD-5E988A6062D9}" srcOrd="2" destOrd="0" presId="urn:microsoft.com/office/officeart/2018/2/layout/IconLabelList"/>
    <dgm:cxn modelId="{0562C0E5-D029-4523-B69E-08DE9BBCC40D}" type="presParOf" srcId="{C12A1BA0-4A7B-4D76-B5FD-5E988A6062D9}" destId="{716F0762-D02E-40A2-9B7B-11F9299DA95C}" srcOrd="0" destOrd="0" presId="urn:microsoft.com/office/officeart/2018/2/layout/IconLabelList"/>
    <dgm:cxn modelId="{1BBDA713-5E64-4844-9C00-2106151E8033}" type="presParOf" srcId="{C12A1BA0-4A7B-4D76-B5FD-5E988A6062D9}" destId="{3DBD74D0-BA0A-414B-9E68-BA01DEC00215}" srcOrd="1" destOrd="0" presId="urn:microsoft.com/office/officeart/2018/2/layout/IconLabelList"/>
    <dgm:cxn modelId="{7069D91C-1A50-4165-828F-8C6285E9128E}" type="presParOf" srcId="{C12A1BA0-4A7B-4D76-B5FD-5E988A6062D9}" destId="{4A43DB41-F525-45CC-9CBB-8F5254C7ED55}" srcOrd="2" destOrd="0" presId="urn:microsoft.com/office/officeart/2018/2/layout/IconLabelList"/>
    <dgm:cxn modelId="{9E70A3D0-30D0-4E59-8D0A-02ECFDD4902A}" type="presParOf" srcId="{FF49943B-9EA1-42E6-9EFC-2BFD7BACD6BE}" destId="{523B4F6E-F0E6-41B8-A548-3F8E85D79632}" srcOrd="3" destOrd="0" presId="urn:microsoft.com/office/officeart/2018/2/layout/IconLabelList"/>
    <dgm:cxn modelId="{BF7AD73B-FC1C-48FB-A56F-AD5A06D84CA6}" type="presParOf" srcId="{FF49943B-9EA1-42E6-9EFC-2BFD7BACD6BE}" destId="{4F4510CE-9B30-4A62-97BF-B7171F4A5D89}" srcOrd="4" destOrd="0" presId="urn:microsoft.com/office/officeart/2018/2/layout/IconLabelList"/>
    <dgm:cxn modelId="{6FE78EA1-53C6-49F1-AE10-D95ACD59D92B}" type="presParOf" srcId="{4F4510CE-9B30-4A62-97BF-B7171F4A5D89}" destId="{A8EA3AB6-D7C6-455A-8E94-5F8691F00B10}" srcOrd="0" destOrd="0" presId="urn:microsoft.com/office/officeart/2018/2/layout/IconLabelList"/>
    <dgm:cxn modelId="{39C882D4-8D2B-432D-BAAA-7A60ED5495CD}" type="presParOf" srcId="{4F4510CE-9B30-4A62-97BF-B7171F4A5D89}" destId="{309A49E6-F16F-44F7-95F9-739D0D9DF2D7}" srcOrd="1" destOrd="0" presId="urn:microsoft.com/office/officeart/2018/2/layout/IconLabelList"/>
    <dgm:cxn modelId="{E9E71EAF-8FFD-4EEB-A4CD-7496BB8C7647}" type="presParOf" srcId="{4F4510CE-9B30-4A62-97BF-B7171F4A5D89}" destId="{1DF2CD1B-704C-48C8-940B-05E7D912FA2C}"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075F0E-82BD-4963-AFE8-E01FAAA56230}"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C349BAAC-AD44-43A4-A20D-137D93796BD0}">
      <dgm:prSet/>
      <dgm:spPr/>
      <dgm:t>
        <a:bodyPr/>
        <a:lstStyle/>
        <a:p>
          <a:pPr>
            <a:lnSpc>
              <a:spcPct val="100000"/>
            </a:lnSpc>
          </a:pPr>
          <a:r>
            <a:rPr lang="en-US" b="1"/>
            <a:t>Attribute</a:t>
          </a:r>
          <a:r>
            <a:rPr lang="en-US"/>
            <a:t>: what is the nature of the thing you are trying to assess?</a:t>
          </a:r>
        </a:p>
      </dgm:t>
    </dgm:pt>
    <dgm:pt modelId="{5FB609AB-2B53-4F45-97F7-DE7B32D9E833}" type="parTrans" cxnId="{3BDBC1C3-754A-4B13-8D23-182E0286FE2D}">
      <dgm:prSet/>
      <dgm:spPr/>
      <dgm:t>
        <a:bodyPr/>
        <a:lstStyle/>
        <a:p>
          <a:endParaRPr lang="en-US"/>
        </a:p>
      </dgm:t>
    </dgm:pt>
    <dgm:pt modelId="{80B48BA3-D1FE-4882-981A-6F41C0DF7F73}" type="sibTrans" cxnId="{3BDBC1C3-754A-4B13-8D23-182E0286FE2D}">
      <dgm:prSet/>
      <dgm:spPr/>
      <dgm:t>
        <a:bodyPr/>
        <a:lstStyle/>
        <a:p>
          <a:pPr>
            <a:lnSpc>
              <a:spcPct val="100000"/>
            </a:lnSpc>
          </a:pPr>
          <a:endParaRPr lang="en-US"/>
        </a:p>
      </dgm:t>
    </dgm:pt>
    <dgm:pt modelId="{8808A952-0868-4052-AB67-0FA773D8E286}">
      <dgm:prSet/>
      <dgm:spPr/>
      <dgm:t>
        <a:bodyPr/>
        <a:lstStyle/>
        <a:p>
          <a:pPr>
            <a:lnSpc>
              <a:spcPct val="100000"/>
            </a:lnSpc>
          </a:pPr>
          <a:r>
            <a:rPr lang="en-US"/>
            <a:t>Competence</a:t>
          </a:r>
        </a:p>
      </dgm:t>
    </dgm:pt>
    <dgm:pt modelId="{83CA4CCE-D21B-40A8-B5D6-F54B50083919}" type="parTrans" cxnId="{B375E7D7-54BE-456A-AEDA-D284C901DBAF}">
      <dgm:prSet/>
      <dgm:spPr/>
      <dgm:t>
        <a:bodyPr/>
        <a:lstStyle/>
        <a:p>
          <a:endParaRPr lang="en-US"/>
        </a:p>
      </dgm:t>
    </dgm:pt>
    <dgm:pt modelId="{EFC7D369-00DE-4D43-B20C-4DFA900724A4}" type="sibTrans" cxnId="{B375E7D7-54BE-456A-AEDA-D284C901DBAF}">
      <dgm:prSet/>
      <dgm:spPr/>
      <dgm:t>
        <a:bodyPr/>
        <a:lstStyle/>
        <a:p>
          <a:pPr>
            <a:lnSpc>
              <a:spcPct val="100000"/>
            </a:lnSpc>
          </a:pPr>
          <a:endParaRPr lang="en-US"/>
        </a:p>
      </dgm:t>
    </dgm:pt>
    <dgm:pt modelId="{D62DE4DE-DE62-490A-AF66-045185290237}">
      <dgm:prSet/>
      <dgm:spPr/>
      <dgm:t>
        <a:bodyPr/>
        <a:lstStyle/>
        <a:p>
          <a:pPr>
            <a:lnSpc>
              <a:spcPct val="100000"/>
            </a:lnSpc>
          </a:pPr>
          <a:r>
            <a:rPr lang="en-US" dirty="0"/>
            <a:t>Common assessment </a:t>
          </a:r>
          <a:r>
            <a:rPr lang="en-US" b="1" dirty="0"/>
            <a:t>formats</a:t>
          </a:r>
        </a:p>
      </dgm:t>
    </dgm:pt>
    <dgm:pt modelId="{52622480-7BF1-4C90-BC4B-4347DB2B4818}" type="parTrans" cxnId="{83D29474-98A5-4831-AA17-4F5A8E79CF98}">
      <dgm:prSet/>
      <dgm:spPr/>
      <dgm:t>
        <a:bodyPr/>
        <a:lstStyle/>
        <a:p>
          <a:endParaRPr lang="en-US"/>
        </a:p>
      </dgm:t>
    </dgm:pt>
    <dgm:pt modelId="{F4C69077-3D97-48F1-95BA-4C052E726336}" type="sibTrans" cxnId="{83D29474-98A5-4831-AA17-4F5A8E79CF98}">
      <dgm:prSet/>
      <dgm:spPr/>
      <dgm:t>
        <a:bodyPr/>
        <a:lstStyle/>
        <a:p>
          <a:pPr>
            <a:lnSpc>
              <a:spcPct val="100000"/>
            </a:lnSpc>
          </a:pPr>
          <a:endParaRPr lang="en-US"/>
        </a:p>
      </dgm:t>
    </dgm:pt>
    <dgm:pt modelId="{28D6EAC6-D921-4279-BEC5-F08E1B3C7ACA}">
      <dgm:prSet/>
      <dgm:spPr/>
      <dgm:t>
        <a:bodyPr/>
        <a:lstStyle/>
        <a:p>
          <a:pPr>
            <a:lnSpc>
              <a:spcPct val="100000"/>
            </a:lnSpc>
          </a:pPr>
          <a:r>
            <a:rPr lang="en-US" dirty="0"/>
            <a:t>Practical performances with written assessment criteria in workplace settings</a:t>
          </a:r>
        </a:p>
      </dgm:t>
    </dgm:pt>
    <dgm:pt modelId="{C7B15043-7AC3-44CF-AB06-1A9DC25236B1}" type="parTrans" cxnId="{1747C00D-55A4-46EB-8073-C431FE209A2F}">
      <dgm:prSet/>
      <dgm:spPr/>
      <dgm:t>
        <a:bodyPr/>
        <a:lstStyle/>
        <a:p>
          <a:endParaRPr lang="en-US"/>
        </a:p>
      </dgm:t>
    </dgm:pt>
    <dgm:pt modelId="{4AC1315C-EB62-4023-91A8-392B3A7D2BC4}" type="sibTrans" cxnId="{1747C00D-55A4-46EB-8073-C431FE209A2F}">
      <dgm:prSet/>
      <dgm:spPr/>
      <dgm:t>
        <a:bodyPr/>
        <a:lstStyle/>
        <a:p>
          <a:pPr>
            <a:lnSpc>
              <a:spcPct val="100000"/>
            </a:lnSpc>
          </a:pPr>
          <a:endParaRPr lang="en-US"/>
        </a:p>
      </dgm:t>
    </dgm:pt>
    <dgm:pt modelId="{C606D908-2B78-474A-A64B-5094E774BFCD}" type="pres">
      <dgm:prSet presAssocID="{F8075F0E-82BD-4963-AFE8-E01FAAA56230}" presName="root" presStyleCnt="0">
        <dgm:presLayoutVars>
          <dgm:dir/>
          <dgm:resizeHandles val="exact"/>
        </dgm:presLayoutVars>
      </dgm:prSet>
      <dgm:spPr/>
    </dgm:pt>
    <dgm:pt modelId="{B0A22B24-8BCE-42AA-BB1D-1F74484691CE}" type="pres">
      <dgm:prSet presAssocID="{F8075F0E-82BD-4963-AFE8-E01FAAA56230}" presName="container" presStyleCnt="0">
        <dgm:presLayoutVars>
          <dgm:dir/>
          <dgm:resizeHandles val="exact"/>
        </dgm:presLayoutVars>
      </dgm:prSet>
      <dgm:spPr/>
    </dgm:pt>
    <dgm:pt modelId="{C5FEA04B-2471-47DE-AB77-7AB31D3EFDBA}" type="pres">
      <dgm:prSet presAssocID="{C349BAAC-AD44-43A4-A20D-137D93796BD0}" presName="compNode" presStyleCnt="0"/>
      <dgm:spPr/>
    </dgm:pt>
    <dgm:pt modelId="{6B106F66-7EF7-452F-A048-F64906EBC7F3}" type="pres">
      <dgm:prSet presAssocID="{C349BAAC-AD44-43A4-A20D-137D93796BD0}" presName="iconBgRect" presStyleLbl="bgShp" presStyleIdx="0" presStyleCnt="4"/>
      <dgm:spPr/>
    </dgm:pt>
    <dgm:pt modelId="{821BF9F2-1B1B-4DF3-A668-7EA3B5972574}" type="pres">
      <dgm:prSet presAssocID="{C349BAAC-AD44-43A4-A20D-137D93796BD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Questions"/>
        </a:ext>
      </dgm:extLst>
    </dgm:pt>
    <dgm:pt modelId="{261BD338-EE21-4B98-B333-FA41EE2FC1DE}" type="pres">
      <dgm:prSet presAssocID="{C349BAAC-AD44-43A4-A20D-137D93796BD0}" presName="spaceRect" presStyleCnt="0"/>
      <dgm:spPr/>
    </dgm:pt>
    <dgm:pt modelId="{D4CA0753-76F0-49D0-B37D-32131A4B7119}" type="pres">
      <dgm:prSet presAssocID="{C349BAAC-AD44-43A4-A20D-137D93796BD0}" presName="textRect" presStyleLbl="revTx" presStyleIdx="0" presStyleCnt="4">
        <dgm:presLayoutVars>
          <dgm:chMax val="1"/>
          <dgm:chPref val="1"/>
        </dgm:presLayoutVars>
      </dgm:prSet>
      <dgm:spPr/>
    </dgm:pt>
    <dgm:pt modelId="{35439B7B-E165-4F25-BA61-7ED0855EAF5D}" type="pres">
      <dgm:prSet presAssocID="{80B48BA3-D1FE-4882-981A-6F41C0DF7F73}" presName="sibTrans" presStyleLbl="sibTrans2D1" presStyleIdx="0" presStyleCnt="0"/>
      <dgm:spPr/>
    </dgm:pt>
    <dgm:pt modelId="{1053263A-B4FB-47E8-9041-A20F06567165}" type="pres">
      <dgm:prSet presAssocID="{8808A952-0868-4052-AB67-0FA773D8E286}" presName="compNode" presStyleCnt="0"/>
      <dgm:spPr/>
    </dgm:pt>
    <dgm:pt modelId="{D29759A5-5331-4E41-A65B-87DC7E8156EF}" type="pres">
      <dgm:prSet presAssocID="{8808A952-0868-4052-AB67-0FA773D8E286}" presName="iconBgRect" presStyleLbl="bgShp" presStyleIdx="1" presStyleCnt="4"/>
      <dgm:spPr/>
    </dgm:pt>
    <dgm:pt modelId="{C78C9B35-FA32-411C-A0C6-BEAA49F23C06}" type="pres">
      <dgm:prSet presAssocID="{8808A952-0868-4052-AB67-0FA773D8E286}" presName="iconRect" presStyleLbl="node1" presStyleIdx="1" presStyleCnt="4"/>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ead with Gears"/>
        </a:ext>
      </dgm:extLst>
    </dgm:pt>
    <dgm:pt modelId="{4B993101-E4CA-4703-9428-6130CFD62ECA}" type="pres">
      <dgm:prSet presAssocID="{8808A952-0868-4052-AB67-0FA773D8E286}" presName="spaceRect" presStyleCnt="0"/>
      <dgm:spPr/>
    </dgm:pt>
    <dgm:pt modelId="{88D3B25F-0CA3-4269-8A5E-90B7461BBE42}" type="pres">
      <dgm:prSet presAssocID="{8808A952-0868-4052-AB67-0FA773D8E286}" presName="textRect" presStyleLbl="revTx" presStyleIdx="1" presStyleCnt="4">
        <dgm:presLayoutVars>
          <dgm:chMax val="1"/>
          <dgm:chPref val="1"/>
        </dgm:presLayoutVars>
      </dgm:prSet>
      <dgm:spPr/>
    </dgm:pt>
    <dgm:pt modelId="{A2C39FD1-1BEB-45B3-8532-86A8CC9ABB5C}" type="pres">
      <dgm:prSet presAssocID="{EFC7D369-00DE-4D43-B20C-4DFA900724A4}" presName="sibTrans" presStyleLbl="sibTrans2D1" presStyleIdx="0" presStyleCnt="0"/>
      <dgm:spPr/>
    </dgm:pt>
    <dgm:pt modelId="{937F8DAF-0ACB-42ED-87AE-6F493F38E9A9}" type="pres">
      <dgm:prSet presAssocID="{D62DE4DE-DE62-490A-AF66-045185290237}" presName="compNode" presStyleCnt="0"/>
      <dgm:spPr/>
    </dgm:pt>
    <dgm:pt modelId="{8E8B1738-4929-45BD-9F0A-7299CF1B72A1}" type="pres">
      <dgm:prSet presAssocID="{D62DE4DE-DE62-490A-AF66-045185290237}" presName="iconBgRect" presStyleLbl="bgShp" presStyleIdx="2" presStyleCnt="4"/>
      <dgm:spPr>
        <a:blipFill rotWithShape="0">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 modelId="{6BE5F0A8-340D-4FB0-9678-4CDE00AE5150}" type="pres">
      <dgm:prSet presAssocID="{D62DE4DE-DE62-490A-AF66-045185290237}" presName="iconRect" presStyleLbl="node1" presStyleIdx="2"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ick"/>
        </a:ext>
      </dgm:extLst>
    </dgm:pt>
    <dgm:pt modelId="{E50AC452-D59C-41A7-A685-2D8AD942024D}" type="pres">
      <dgm:prSet presAssocID="{D62DE4DE-DE62-490A-AF66-045185290237}" presName="spaceRect" presStyleCnt="0"/>
      <dgm:spPr/>
    </dgm:pt>
    <dgm:pt modelId="{9FFA29A0-9B2E-4B39-9DC9-1B266A1B2FF9}" type="pres">
      <dgm:prSet presAssocID="{D62DE4DE-DE62-490A-AF66-045185290237}" presName="textRect" presStyleLbl="revTx" presStyleIdx="2" presStyleCnt="4">
        <dgm:presLayoutVars>
          <dgm:chMax val="1"/>
          <dgm:chPref val="1"/>
        </dgm:presLayoutVars>
      </dgm:prSet>
      <dgm:spPr/>
    </dgm:pt>
    <dgm:pt modelId="{C0E20D2F-1790-48EB-A7AA-B7ADCCA3FB21}" type="pres">
      <dgm:prSet presAssocID="{F4C69077-3D97-48F1-95BA-4C052E726336}" presName="sibTrans" presStyleLbl="sibTrans2D1" presStyleIdx="0" presStyleCnt="0"/>
      <dgm:spPr/>
    </dgm:pt>
    <dgm:pt modelId="{D5750426-7786-48B6-8811-773FBE7F5A29}" type="pres">
      <dgm:prSet presAssocID="{28D6EAC6-D921-4279-BEC5-F08E1B3C7ACA}" presName="compNode" presStyleCnt="0"/>
      <dgm:spPr/>
    </dgm:pt>
    <dgm:pt modelId="{43BBD63F-B0A7-4D92-AEF8-80D583850EA6}" type="pres">
      <dgm:prSet presAssocID="{28D6EAC6-D921-4279-BEC5-F08E1B3C7ACA}" presName="iconBgRect" presStyleLbl="bgShp" presStyleIdx="3" presStyleCnt="4"/>
      <dgm:spPr/>
    </dgm:pt>
    <dgm:pt modelId="{8DE9A36D-26FD-4E99-960D-CB2DD2FB86F4}" type="pres">
      <dgm:prSet presAssocID="{28D6EAC6-D921-4279-BEC5-F08E1B3C7AC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List"/>
        </a:ext>
      </dgm:extLst>
    </dgm:pt>
    <dgm:pt modelId="{164E6E44-D3DE-4DCE-9B43-70AD146F9BE8}" type="pres">
      <dgm:prSet presAssocID="{28D6EAC6-D921-4279-BEC5-F08E1B3C7ACA}" presName="spaceRect" presStyleCnt="0"/>
      <dgm:spPr/>
    </dgm:pt>
    <dgm:pt modelId="{C9E48A38-FA55-4BE7-9B24-2FC6F6714A2D}" type="pres">
      <dgm:prSet presAssocID="{28D6EAC6-D921-4279-BEC5-F08E1B3C7ACA}" presName="textRect" presStyleLbl="revTx" presStyleIdx="3" presStyleCnt="4">
        <dgm:presLayoutVars>
          <dgm:chMax val="1"/>
          <dgm:chPref val="1"/>
        </dgm:presLayoutVars>
      </dgm:prSet>
      <dgm:spPr/>
    </dgm:pt>
  </dgm:ptLst>
  <dgm:cxnLst>
    <dgm:cxn modelId="{1747C00D-55A4-46EB-8073-C431FE209A2F}" srcId="{F8075F0E-82BD-4963-AFE8-E01FAAA56230}" destId="{28D6EAC6-D921-4279-BEC5-F08E1B3C7ACA}" srcOrd="3" destOrd="0" parTransId="{C7B15043-7AC3-44CF-AB06-1A9DC25236B1}" sibTransId="{4AC1315C-EB62-4023-91A8-392B3A7D2BC4}"/>
    <dgm:cxn modelId="{9941EB11-D8DC-4AA5-89D4-8E475C67F00C}" type="presOf" srcId="{EFC7D369-00DE-4D43-B20C-4DFA900724A4}" destId="{A2C39FD1-1BEB-45B3-8532-86A8CC9ABB5C}" srcOrd="0" destOrd="0" presId="urn:microsoft.com/office/officeart/2018/2/layout/IconCircleList"/>
    <dgm:cxn modelId="{FF02BC4B-59F9-427D-9634-EEB31F14CE44}" type="presOf" srcId="{F4C69077-3D97-48F1-95BA-4C052E726336}" destId="{C0E20D2F-1790-48EB-A7AA-B7ADCCA3FB21}" srcOrd="0" destOrd="0" presId="urn:microsoft.com/office/officeart/2018/2/layout/IconCircleList"/>
    <dgm:cxn modelId="{697E3456-7D34-4EAC-BC1E-81F3D6DBF80F}" type="presOf" srcId="{D62DE4DE-DE62-490A-AF66-045185290237}" destId="{9FFA29A0-9B2E-4B39-9DC9-1B266A1B2FF9}" srcOrd="0" destOrd="0" presId="urn:microsoft.com/office/officeart/2018/2/layout/IconCircleList"/>
    <dgm:cxn modelId="{AE6EF658-7996-4DF2-A6FF-031D6FF1DC56}" type="presOf" srcId="{28D6EAC6-D921-4279-BEC5-F08E1B3C7ACA}" destId="{C9E48A38-FA55-4BE7-9B24-2FC6F6714A2D}" srcOrd="0" destOrd="0" presId="urn:microsoft.com/office/officeart/2018/2/layout/IconCircleList"/>
    <dgm:cxn modelId="{B61A6562-235D-454A-96A5-FBCD3A86B46C}" type="presOf" srcId="{F8075F0E-82BD-4963-AFE8-E01FAAA56230}" destId="{C606D908-2B78-474A-A64B-5094E774BFCD}" srcOrd="0" destOrd="0" presId="urn:microsoft.com/office/officeart/2018/2/layout/IconCircleList"/>
    <dgm:cxn modelId="{89B3466C-EF0A-47FC-A72F-385C6C424AB6}" type="presOf" srcId="{80B48BA3-D1FE-4882-981A-6F41C0DF7F73}" destId="{35439B7B-E165-4F25-BA61-7ED0855EAF5D}" srcOrd="0" destOrd="0" presId="urn:microsoft.com/office/officeart/2018/2/layout/IconCircleList"/>
    <dgm:cxn modelId="{CA27B06F-D236-4840-86DE-F1AFAC7759E1}" type="presOf" srcId="{C349BAAC-AD44-43A4-A20D-137D93796BD0}" destId="{D4CA0753-76F0-49D0-B37D-32131A4B7119}" srcOrd="0" destOrd="0" presId="urn:microsoft.com/office/officeart/2018/2/layout/IconCircleList"/>
    <dgm:cxn modelId="{83D29474-98A5-4831-AA17-4F5A8E79CF98}" srcId="{F8075F0E-82BD-4963-AFE8-E01FAAA56230}" destId="{D62DE4DE-DE62-490A-AF66-045185290237}" srcOrd="2" destOrd="0" parTransId="{52622480-7BF1-4C90-BC4B-4347DB2B4818}" sibTransId="{F4C69077-3D97-48F1-95BA-4C052E726336}"/>
    <dgm:cxn modelId="{3BDBC1C3-754A-4B13-8D23-182E0286FE2D}" srcId="{F8075F0E-82BD-4963-AFE8-E01FAAA56230}" destId="{C349BAAC-AD44-43A4-A20D-137D93796BD0}" srcOrd="0" destOrd="0" parTransId="{5FB609AB-2B53-4F45-97F7-DE7B32D9E833}" sibTransId="{80B48BA3-D1FE-4882-981A-6F41C0DF7F73}"/>
    <dgm:cxn modelId="{C249F8D3-7F24-4E53-B608-C59D3E918B73}" type="presOf" srcId="{8808A952-0868-4052-AB67-0FA773D8E286}" destId="{88D3B25F-0CA3-4269-8A5E-90B7461BBE42}" srcOrd="0" destOrd="0" presId="urn:microsoft.com/office/officeart/2018/2/layout/IconCircleList"/>
    <dgm:cxn modelId="{B375E7D7-54BE-456A-AEDA-D284C901DBAF}" srcId="{F8075F0E-82BD-4963-AFE8-E01FAAA56230}" destId="{8808A952-0868-4052-AB67-0FA773D8E286}" srcOrd="1" destOrd="0" parTransId="{83CA4CCE-D21B-40A8-B5D6-F54B50083919}" sibTransId="{EFC7D369-00DE-4D43-B20C-4DFA900724A4}"/>
    <dgm:cxn modelId="{BEE1EB66-E32D-40D5-A607-3DB365A09CCD}" type="presParOf" srcId="{C606D908-2B78-474A-A64B-5094E774BFCD}" destId="{B0A22B24-8BCE-42AA-BB1D-1F74484691CE}" srcOrd="0" destOrd="0" presId="urn:microsoft.com/office/officeart/2018/2/layout/IconCircleList"/>
    <dgm:cxn modelId="{4385C6B6-E32B-4D80-94D8-5CF3FB94D84C}" type="presParOf" srcId="{B0A22B24-8BCE-42AA-BB1D-1F74484691CE}" destId="{C5FEA04B-2471-47DE-AB77-7AB31D3EFDBA}" srcOrd="0" destOrd="0" presId="urn:microsoft.com/office/officeart/2018/2/layout/IconCircleList"/>
    <dgm:cxn modelId="{1120C3CB-3458-474D-B735-3AC6B94AFA72}" type="presParOf" srcId="{C5FEA04B-2471-47DE-AB77-7AB31D3EFDBA}" destId="{6B106F66-7EF7-452F-A048-F64906EBC7F3}" srcOrd="0" destOrd="0" presId="urn:microsoft.com/office/officeart/2018/2/layout/IconCircleList"/>
    <dgm:cxn modelId="{75E672FD-3AF4-43B5-8F62-3DCEF4B18054}" type="presParOf" srcId="{C5FEA04B-2471-47DE-AB77-7AB31D3EFDBA}" destId="{821BF9F2-1B1B-4DF3-A668-7EA3B5972574}" srcOrd="1" destOrd="0" presId="urn:microsoft.com/office/officeart/2018/2/layout/IconCircleList"/>
    <dgm:cxn modelId="{46B1993D-DC25-4F61-A51B-A5F309A1766B}" type="presParOf" srcId="{C5FEA04B-2471-47DE-AB77-7AB31D3EFDBA}" destId="{261BD338-EE21-4B98-B333-FA41EE2FC1DE}" srcOrd="2" destOrd="0" presId="urn:microsoft.com/office/officeart/2018/2/layout/IconCircleList"/>
    <dgm:cxn modelId="{1B3BE1C9-C658-4540-B137-85168D28A514}" type="presParOf" srcId="{C5FEA04B-2471-47DE-AB77-7AB31D3EFDBA}" destId="{D4CA0753-76F0-49D0-B37D-32131A4B7119}" srcOrd="3" destOrd="0" presId="urn:microsoft.com/office/officeart/2018/2/layout/IconCircleList"/>
    <dgm:cxn modelId="{23D48BAF-5019-43EA-88A9-E9B8DC765455}" type="presParOf" srcId="{B0A22B24-8BCE-42AA-BB1D-1F74484691CE}" destId="{35439B7B-E165-4F25-BA61-7ED0855EAF5D}" srcOrd="1" destOrd="0" presId="urn:microsoft.com/office/officeart/2018/2/layout/IconCircleList"/>
    <dgm:cxn modelId="{EB013563-A201-49A8-BE1A-141253660A88}" type="presParOf" srcId="{B0A22B24-8BCE-42AA-BB1D-1F74484691CE}" destId="{1053263A-B4FB-47E8-9041-A20F06567165}" srcOrd="2" destOrd="0" presId="urn:microsoft.com/office/officeart/2018/2/layout/IconCircleList"/>
    <dgm:cxn modelId="{38AEE1BD-0936-413C-84A4-F37A5D8FF2F4}" type="presParOf" srcId="{1053263A-B4FB-47E8-9041-A20F06567165}" destId="{D29759A5-5331-4E41-A65B-87DC7E8156EF}" srcOrd="0" destOrd="0" presId="urn:microsoft.com/office/officeart/2018/2/layout/IconCircleList"/>
    <dgm:cxn modelId="{D58F51B3-75D1-4AF5-86B1-B5E9361D86A1}" type="presParOf" srcId="{1053263A-B4FB-47E8-9041-A20F06567165}" destId="{C78C9B35-FA32-411C-A0C6-BEAA49F23C06}" srcOrd="1" destOrd="0" presId="urn:microsoft.com/office/officeart/2018/2/layout/IconCircleList"/>
    <dgm:cxn modelId="{1672E8CE-7292-4CB2-BEEF-07A6E1F0C85F}" type="presParOf" srcId="{1053263A-B4FB-47E8-9041-A20F06567165}" destId="{4B993101-E4CA-4703-9428-6130CFD62ECA}" srcOrd="2" destOrd="0" presId="urn:microsoft.com/office/officeart/2018/2/layout/IconCircleList"/>
    <dgm:cxn modelId="{383115AE-C146-4B83-9E3D-8AE7DA596185}" type="presParOf" srcId="{1053263A-B4FB-47E8-9041-A20F06567165}" destId="{88D3B25F-0CA3-4269-8A5E-90B7461BBE42}" srcOrd="3" destOrd="0" presId="urn:microsoft.com/office/officeart/2018/2/layout/IconCircleList"/>
    <dgm:cxn modelId="{00B3BB4E-05A9-4952-809F-27276A6AEC8F}" type="presParOf" srcId="{B0A22B24-8BCE-42AA-BB1D-1F74484691CE}" destId="{A2C39FD1-1BEB-45B3-8532-86A8CC9ABB5C}" srcOrd="3" destOrd="0" presId="urn:microsoft.com/office/officeart/2018/2/layout/IconCircleList"/>
    <dgm:cxn modelId="{B7923547-D540-4338-BD44-FBB0FEE06C23}" type="presParOf" srcId="{B0A22B24-8BCE-42AA-BB1D-1F74484691CE}" destId="{937F8DAF-0ACB-42ED-87AE-6F493F38E9A9}" srcOrd="4" destOrd="0" presId="urn:microsoft.com/office/officeart/2018/2/layout/IconCircleList"/>
    <dgm:cxn modelId="{404C2A59-EFD2-45F2-9311-C0193F397F7A}" type="presParOf" srcId="{937F8DAF-0ACB-42ED-87AE-6F493F38E9A9}" destId="{8E8B1738-4929-45BD-9F0A-7299CF1B72A1}" srcOrd="0" destOrd="0" presId="urn:microsoft.com/office/officeart/2018/2/layout/IconCircleList"/>
    <dgm:cxn modelId="{5DF5FE76-DB00-4A6E-B24D-6E8C377BCBA1}" type="presParOf" srcId="{937F8DAF-0ACB-42ED-87AE-6F493F38E9A9}" destId="{6BE5F0A8-340D-4FB0-9678-4CDE00AE5150}" srcOrd="1" destOrd="0" presId="urn:microsoft.com/office/officeart/2018/2/layout/IconCircleList"/>
    <dgm:cxn modelId="{7744CEB1-B1E8-4C3B-B030-5064E566445B}" type="presParOf" srcId="{937F8DAF-0ACB-42ED-87AE-6F493F38E9A9}" destId="{E50AC452-D59C-41A7-A685-2D8AD942024D}" srcOrd="2" destOrd="0" presId="urn:microsoft.com/office/officeart/2018/2/layout/IconCircleList"/>
    <dgm:cxn modelId="{81278E19-A8A6-4031-ADC5-1A170E8657DC}" type="presParOf" srcId="{937F8DAF-0ACB-42ED-87AE-6F493F38E9A9}" destId="{9FFA29A0-9B2E-4B39-9DC9-1B266A1B2FF9}" srcOrd="3" destOrd="0" presId="urn:microsoft.com/office/officeart/2018/2/layout/IconCircleList"/>
    <dgm:cxn modelId="{797CB53D-27F3-4429-9815-A0A9BE2ADD3A}" type="presParOf" srcId="{B0A22B24-8BCE-42AA-BB1D-1F74484691CE}" destId="{C0E20D2F-1790-48EB-A7AA-B7ADCCA3FB21}" srcOrd="5" destOrd="0" presId="urn:microsoft.com/office/officeart/2018/2/layout/IconCircleList"/>
    <dgm:cxn modelId="{AE94001B-8952-4B1A-A89F-32D44026A52F}" type="presParOf" srcId="{B0A22B24-8BCE-42AA-BB1D-1F74484691CE}" destId="{D5750426-7786-48B6-8811-773FBE7F5A29}" srcOrd="6" destOrd="0" presId="urn:microsoft.com/office/officeart/2018/2/layout/IconCircleList"/>
    <dgm:cxn modelId="{6AD249BE-6B94-4213-98AF-0A1165515224}" type="presParOf" srcId="{D5750426-7786-48B6-8811-773FBE7F5A29}" destId="{43BBD63F-B0A7-4D92-AEF8-80D583850EA6}" srcOrd="0" destOrd="0" presId="urn:microsoft.com/office/officeart/2018/2/layout/IconCircleList"/>
    <dgm:cxn modelId="{966832F5-1DF7-4929-AC21-B50BE19E4D3B}" type="presParOf" srcId="{D5750426-7786-48B6-8811-773FBE7F5A29}" destId="{8DE9A36D-26FD-4E99-960D-CB2DD2FB86F4}" srcOrd="1" destOrd="0" presId="urn:microsoft.com/office/officeart/2018/2/layout/IconCircleList"/>
    <dgm:cxn modelId="{FE70B4DB-4D8E-44BF-AEC5-0E7ADBA969BC}" type="presParOf" srcId="{D5750426-7786-48B6-8811-773FBE7F5A29}" destId="{164E6E44-D3DE-4DCE-9B43-70AD146F9BE8}" srcOrd="2" destOrd="0" presId="urn:microsoft.com/office/officeart/2018/2/layout/IconCircleList"/>
    <dgm:cxn modelId="{C59B4893-0608-479F-B879-50843C07610D}" type="presParOf" srcId="{D5750426-7786-48B6-8811-773FBE7F5A29}" destId="{C9E48A38-FA55-4BE7-9B24-2FC6F6714A2D}"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075F0E-82BD-4963-AFE8-E01FAAA56230}"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A16642B5-5997-43F5-A027-E9F3EE17640F}">
      <dgm:prSet/>
      <dgm:spPr/>
      <dgm:t>
        <a:bodyPr/>
        <a:lstStyle/>
        <a:p>
          <a:pPr>
            <a:lnSpc>
              <a:spcPct val="100000"/>
            </a:lnSpc>
          </a:pPr>
          <a:r>
            <a:rPr lang="en-US" dirty="0"/>
            <a:t>Prototypical </a:t>
          </a:r>
          <a:r>
            <a:rPr lang="en-US" b="1" dirty="0"/>
            <a:t>definition</a:t>
          </a:r>
          <a:r>
            <a:rPr lang="en-US" dirty="0"/>
            <a:t> of standards</a:t>
          </a:r>
        </a:p>
      </dgm:t>
    </dgm:pt>
    <dgm:pt modelId="{24AA0987-6ABC-4E6D-9544-884321ECFC2D}" type="parTrans" cxnId="{CE819FA5-E49C-44F3-8B44-1F5F5BDEB055}">
      <dgm:prSet/>
      <dgm:spPr/>
      <dgm:t>
        <a:bodyPr/>
        <a:lstStyle/>
        <a:p>
          <a:endParaRPr lang="en-US"/>
        </a:p>
      </dgm:t>
    </dgm:pt>
    <dgm:pt modelId="{8BA1B695-A18F-4915-BED2-5BA835E72AF1}" type="sibTrans" cxnId="{CE819FA5-E49C-44F3-8B44-1F5F5BDEB055}">
      <dgm:prSet/>
      <dgm:spPr/>
      <dgm:t>
        <a:bodyPr/>
        <a:lstStyle/>
        <a:p>
          <a:pPr>
            <a:lnSpc>
              <a:spcPct val="100000"/>
            </a:lnSpc>
          </a:pPr>
          <a:endParaRPr lang="en-US"/>
        </a:p>
      </dgm:t>
    </dgm:pt>
    <dgm:pt modelId="{F7C327D3-42F9-414E-B025-10569FFD29BA}">
      <dgm:prSet/>
      <dgm:spPr/>
      <dgm:t>
        <a:bodyPr/>
        <a:lstStyle/>
        <a:p>
          <a:pPr>
            <a:lnSpc>
              <a:spcPct val="100000"/>
            </a:lnSpc>
          </a:pPr>
          <a:r>
            <a:rPr lang="en-US" b="1" dirty="0"/>
            <a:t>Results distribution </a:t>
          </a:r>
          <a:r>
            <a:rPr lang="en-US" dirty="0"/>
            <a:t>expectations</a:t>
          </a:r>
        </a:p>
      </dgm:t>
    </dgm:pt>
    <dgm:pt modelId="{1D3C82E3-D86B-4290-9B1F-E6F383986E6E}" type="parTrans" cxnId="{3585DEDA-278C-47F1-BFFA-974D05C4089E}">
      <dgm:prSet/>
      <dgm:spPr/>
      <dgm:t>
        <a:bodyPr/>
        <a:lstStyle/>
        <a:p>
          <a:endParaRPr lang="en-US"/>
        </a:p>
      </dgm:t>
    </dgm:pt>
    <dgm:pt modelId="{3ECABED7-E779-481B-8055-64F0C2C619DC}" type="sibTrans" cxnId="{3585DEDA-278C-47F1-BFFA-974D05C4089E}">
      <dgm:prSet/>
      <dgm:spPr/>
      <dgm:t>
        <a:bodyPr/>
        <a:lstStyle/>
        <a:p>
          <a:endParaRPr lang="en-US"/>
        </a:p>
      </dgm:t>
    </dgm:pt>
    <dgm:pt modelId="{C606D908-2B78-474A-A64B-5094E774BFCD}" type="pres">
      <dgm:prSet presAssocID="{F8075F0E-82BD-4963-AFE8-E01FAAA56230}" presName="root" presStyleCnt="0">
        <dgm:presLayoutVars>
          <dgm:dir/>
          <dgm:resizeHandles val="exact"/>
        </dgm:presLayoutVars>
      </dgm:prSet>
      <dgm:spPr/>
    </dgm:pt>
    <dgm:pt modelId="{B0A22B24-8BCE-42AA-BB1D-1F74484691CE}" type="pres">
      <dgm:prSet presAssocID="{F8075F0E-82BD-4963-AFE8-E01FAAA56230}" presName="container" presStyleCnt="0">
        <dgm:presLayoutVars>
          <dgm:dir/>
          <dgm:resizeHandles val="exact"/>
        </dgm:presLayoutVars>
      </dgm:prSet>
      <dgm:spPr/>
    </dgm:pt>
    <dgm:pt modelId="{04A5ACBA-E72B-4795-8632-F75A9C9D103A}" type="pres">
      <dgm:prSet presAssocID="{A16642B5-5997-43F5-A027-E9F3EE17640F}" presName="compNode" presStyleCnt="0"/>
      <dgm:spPr/>
    </dgm:pt>
    <dgm:pt modelId="{7B2D2034-7A19-4CD6-A5C9-808A0CB7EE09}" type="pres">
      <dgm:prSet presAssocID="{A16642B5-5997-43F5-A027-E9F3EE17640F}" presName="iconBgRect" presStyleLbl="bgShp" presStyleIdx="0" presStyleCnt="2"/>
      <dgm:spPr/>
    </dgm:pt>
    <dgm:pt modelId="{27FE2E1F-123C-4628-AEF9-AB26B6C29462}" type="pres">
      <dgm:prSet presAssocID="{A16642B5-5997-43F5-A027-E9F3EE17640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ightbulb"/>
        </a:ext>
      </dgm:extLst>
    </dgm:pt>
    <dgm:pt modelId="{F5397004-1ECE-42A9-A2AE-16F4AA613908}" type="pres">
      <dgm:prSet presAssocID="{A16642B5-5997-43F5-A027-E9F3EE17640F}" presName="spaceRect" presStyleCnt="0"/>
      <dgm:spPr/>
    </dgm:pt>
    <dgm:pt modelId="{1A3D705F-0EC9-4118-BF1E-502CD8EF33E0}" type="pres">
      <dgm:prSet presAssocID="{A16642B5-5997-43F5-A027-E9F3EE17640F}" presName="textRect" presStyleLbl="revTx" presStyleIdx="0" presStyleCnt="2">
        <dgm:presLayoutVars>
          <dgm:chMax val="1"/>
          <dgm:chPref val="1"/>
        </dgm:presLayoutVars>
      </dgm:prSet>
      <dgm:spPr/>
    </dgm:pt>
    <dgm:pt modelId="{9022C4AC-1A4F-4365-AB9B-63F5DEA9E80F}" type="pres">
      <dgm:prSet presAssocID="{8BA1B695-A18F-4915-BED2-5BA835E72AF1}" presName="sibTrans" presStyleLbl="sibTrans2D1" presStyleIdx="0" presStyleCnt="0"/>
      <dgm:spPr/>
    </dgm:pt>
    <dgm:pt modelId="{79C6B664-2BE0-4A6F-BD18-7AC22893C81D}" type="pres">
      <dgm:prSet presAssocID="{F7C327D3-42F9-414E-B025-10569FFD29BA}" presName="compNode" presStyleCnt="0"/>
      <dgm:spPr/>
    </dgm:pt>
    <dgm:pt modelId="{24D0F2EC-F278-4A27-985C-2720490D0240}" type="pres">
      <dgm:prSet presAssocID="{F7C327D3-42F9-414E-B025-10569FFD29BA}" presName="iconBgRect" presStyleLbl="bgShp" presStyleIdx="1" presStyleCnt="2"/>
      <dgm:spPr/>
    </dgm:pt>
    <dgm:pt modelId="{0D176B0F-089E-4B0D-8502-27EC0EA223DC}" type="pres">
      <dgm:prSet presAssocID="{F7C327D3-42F9-414E-B025-10569FFD29B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llseye"/>
        </a:ext>
      </dgm:extLst>
    </dgm:pt>
    <dgm:pt modelId="{E9FFB607-7C49-45DB-8C75-849F48D80F64}" type="pres">
      <dgm:prSet presAssocID="{F7C327D3-42F9-414E-B025-10569FFD29BA}" presName="spaceRect" presStyleCnt="0"/>
      <dgm:spPr/>
    </dgm:pt>
    <dgm:pt modelId="{C00FAE17-10DE-4CFB-9256-08D336874ACC}" type="pres">
      <dgm:prSet presAssocID="{F7C327D3-42F9-414E-B025-10569FFD29BA}" presName="textRect" presStyleLbl="revTx" presStyleIdx="1" presStyleCnt="2">
        <dgm:presLayoutVars>
          <dgm:chMax val="1"/>
          <dgm:chPref val="1"/>
        </dgm:presLayoutVars>
      </dgm:prSet>
      <dgm:spPr/>
    </dgm:pt>
  </dgm:ptLst>
  <dgm:cxnLst>
    <dgm:cxn modelId="{B61A6562-235D-454A-96A5-FBCD3A86B46C}" type="presOf" srcId="{F8075F0E-82BD-4963-AFE8-E01FAAA56230}" destId="{C606D908-2B78-474A-A64B-5094E774BFCD}" srcOrd="0" destOrd="0" presId="urn:microsoft.com/office/officeart/2018/2/layout/IconCircleList"/>
    <dgm:cxn modelId="{CE819FA5-E49C-44F3-8B44-1F5F5BDEB055}" srcId="{F8075F0E-82BD-4963-AFE8-E01FAAA56230}" destId="{A16642B5-5997-43F5-A027-E9F3EE17640F}" srcOrd="0" destOrd="0" parTransId="{24AA0987-6ABC-4E6D-9544-884321ECFC2D}" sibTransId="{8BA1B695-A18F-4915-BED2-5BA835E72AF1}"/>
    <dgm:cxn modelId="{BD7719B7-76A0-4956-8E57-52DA646DB584}" type="presOf" srcId="{F7C327D3-42F9-414E-B025-10569FFD29BA}" destId="{C00FAE17-10DE-4CFB-9256-08D336874ACC}" srcOrd="0" destOrd="0" presId="urn:microsoft.com/office/officeart/2018/2/layout/IconCircleList"/>
    <dgm:cxn modelId="{349881C1-13A6-48F3-9BA5-D1CA8D67088F}" type="presOf" srcId="{A16642B5-5997-43F5-A027-E9F3EE17640F}" destId="{1A3D705F-0EC9-4118-BF1E-502CD8EF33E0}" srcOrd="0" destOrd="0" presId="urn:microsoft.com/office/officeart/2018/2/layout/IconCircleList"/>
    <dgm:cxn modelId="{6D7D5DC6-B2ED-41E4-BBCB-7020EFA3C3E6}" type="presOf" srcId="{8BA1B695-A18F-4915-BED2-5BA835E72AF1}" destId="{9022C4AC-1A4F-4365-AB9B-63F5DEA9E80F}" srcOrd="0" destOrd="0" presId="urn:microsoft.com/office/officeart/2018/2/layout/IconCircleList"/>
    <dgm:cxn modelId="{3585DEDA-278C-47F1-BFFA-974D05C4089E}" srcId="{F8075F0E-82BD-4963-AFE8-E01FAAA56230}" destId="{F7C327D3-42F9-414E-B025-10569FFD29BA}" srcOrd="1" destOrd="0" parTransId="{1D3C82E3-D86B-4290-9B1F-E6F383986E6E}" sibTransId="{3ECABED7-E779-481B-8055-64F0C2C619DC}"/>
    <dgm:cxn modelId="{BEE1EB66-E32D-40D5-A607-3DB365A09CCD}" type="presParOf" srcId="{C606D908-2B78-474A-A64B-5094E774BFCD}" destId="{B0A22B24-8BCE-42AA-BB1D-1F74484691CE}" srcOrd="0" destOrd="0" presId="urn:microsoft.com/office/officeart/2018/2/layout/IconCircleList"/>
    <dgm:cxn modelId="{2FC27F5B-B8CF-46E9-8A06-4841F3B3818D}" type="presParOf" srcId="{B0A22B24-8BCE-42AA-BB1D-1F74484691CE}" destId="{04A5ACBA-E72B-4795-8632-F75A9C9D103A}" srcOrd="0" destOrd="0" presId="urn:microsoft.com/office/officeart/2018/2/layout/IconCircleList"/>
    <dgm:cxn modelId="{70299547-051F-44BA-8F2E-7D58A87CCB41}" type="presParOf" srcId="{04A5ACBA-E72B-4795-8632-F75A9C9D103A}" destId="{7B2D2034-7A19-4CD6-A5C9-808A0CB7EE09}" srcOrd="0" destOrd="0" presId="urn:microsoft.com/office/officeart/2018/2/layout/IconCircleList"/>
    <dgm:cxn modelId="{ACE47A9E-C50C-4EEF-B4DC-DBD7CAF3504B}" type="presParOf" srcId="{04A5ACBA-E72B-4795-8632-F75A9C9D103A}" destId="{27FE2E1F-123C-4628-AEF9-AB26B6C29462}" srcOrd="1" destOrd="0" presId="urn:microsoft.com/office/officeart/2018/2/layout/IconCircleList"/>
    <dgm:cxn modelId="{BC267FDF-1B14-463F-93FF-37BBFB8CCE79}" type="presParOf" srcId="{04A5ACBA-E72B-4795-8632-F75A9C9D103A}" destId="{F5397004-1ECE-42A9-A2AE-16F4AA613908}" srcOrd="2" destOrd="0" presId="urn:microsoft.com/office/officeart/2018/2/layout/IconCircleList"/>
    <dgm:cxn modelId="{058D91F6-B30A-40A2-9282-CA26C42E82B6}" type="presParOf" srcId="{04A5ACBA-E72B-4795-8632-F75A9C9D103A}" destId="{1A3D705F-0EC9-4118-BF1E-502CD8EF33E0}" srcOrd="3" destOrd="0" presId="urn:microsoft.com/office/officeart/2018/2/layout/IconCircleList"/>
    <dgm:cxn modelId="{31736295-DDA7-4FDC-87BA-C00E49113DB0}" type="presParOf" srcId="{B0A22B24-8BCE-42AA-BB1D-1F74484691CE}" destId="{9022C4AC-1A4F-4365-AB9B-63F5DEA9E80F}" srcOrd="1" destOrd="0" presId="urn:microsoft.com/office/officeart/2018/2/layout/IconCircleList"/>
    <dgm:cxn modelId="{785FFF0D-4310-4D5D-9A88-261D83961BA6}" type="presParOf" srcId="{B0A22B24-8BCE-42AA-BB1D-1F74484691CE}" destId="{79C6B664-2BE0-4A6F-BD18-7AC22893C81D}" srcOrd="2" destOrd="0" presId="urn:microsoft.com/office/officeart/2018/2/layout/IconCircleList"/>
    <dgm:cxn modelId="{1CF93CF5-A52C-4567-AEE4-F951B86F193D}" type="presParOf" srcId="{79C6B664-2BE0-4A6F-BD18-7AC22893C81D}" destId="{24D0F2EC-F278-4A27-985C-2720490D0240}" srcOrd="0" destOrd="0" presId="urn:microsoft.com/office/officeart/2018/2/layout/IconCircleList"/>
    <dgm:cxn modelId="{66AE2DC3-2359-4FD9-BB24-798A7A3E73AA}" type="presParOf" srcId="{79C6B664-2BE0-4A6F-BD18-7AC22893C81D}" destId="{0D176B0F-089E-4B0D-8502-27EC0EA223DC}" srcOrd="1" destOrd="0" presId="urn:microsoft.com/office/officeart/2018/2/layout/IconCircleList"/>
    <dgm:cxn modelId="{4CC41F9D-C9A2-4822-B2C5-0CFEFBDB1561}" type="presParOf" srcId="{79C6B664-2BE0-4A6F-BD18-7AC22893C81D}" destId="{E9FFB607-7C49-45DB-8C75-849F48D80F64}" srcOrd="2" destOrd="0" presId="urn:microsoft.com/office/officeart/2018/2/layout/IconCircleList"/>
    <dgm:cxn modelId="{A0671F41-5B6D-46ED-9E70-3B4D99DDAC35}" type="presParOf" srcId="{79C6B664-2BE0-4A6F-BD18-7AC22893C81D}" destId="{C00FAE17-10DE-4CFB-9256-08D336874ACC}"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3B3113-CA94-47A0-9606-3D277A98D73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F8EE5F2-65E4-4A76-9110-9D9F47CB77F6}">
      <dgm:prSet/>
      <dgm:spPr/>
      <dgm:t>
        <a:bodyPr/>
        <a:lstStyle/>
        <a:p>
          <a:r>
            <a:rPr lang="en-US" dirty="0"/>
            <a:t>Multiple approaches</a:t>
          </a:r>
        </a:p>
      </dgm:t>
    </dgm:pt>
    <dgm:pt modelId="{F120ACB3-E9C9-4CE5-84BD-0544981BA0D9}" type="parTrans" cxnId="{6C201A3E-55F9-4482-B5E6-E473EB11F516}">
      <dgm:prSet/>
      <dgm:spPr/>
      <dgm:t>
        <a:bodyPr/>
        <a:lstStyle/>
        <a:p>
          <a:endParaRPr lang="en-US"/>
        </a:p>
      </dgm:t>
    </dgm:pt>
    <dgm:pt modelId="{B392F50B-42EE-4475-9266-98BF35F68C98}" type="sibTrans" cxnId="{6C201A3E-55F9-4482-B5E6-E473EB11F516}">
      <dgm:prSet/>
      <dgm:spPr/>
      <dgm:t>
        <a:bodyPr/>
        <a:lstStyle/>
        <a:p>
          <a:endParaRPr lang="en-US"/>
        </a:p>
      </dgm:t>
    </dgm:pt>
    <dgm:pt modelId="{72ACDBB6-AEEE-49FF-BC3A-67FE5C2B13AB}">
      <dgm:prSet/>
      <dgm:spPr/>
      <dgm:t>
        <a:bodyPr/>
        <a:lstStyle/>
        <a:p>
          <a:r>
            <a:rPr lang="en-US"/>
            <a:t>Assessment when ready</a:t>
          </a:r>
        </a:p>
      </dgm:t>
    </dgm:pt>
    <dgm:pt modelId="{098456BF-867F-47AD-81E9-F1F428D2D1D9}" type="parTrans" cxnId="{7A2AEC61-DEAD-4352-9C4F-DA09932262CC}">
      <dgm:prSet/>
      <dgm:spPr/>
      <dgm:t>
        <a:bodyPr/>
        <a:lstStyle/>
        <a:p>
          <a:endParaRPr lang="en-US"/>
        </a:p>
      </dgm:t>
    </dgm:pt>
    <dgm:pt modelId="{7E4EC1AA-2E8E-49ED-A651-37FE0D6A40B5}" type="sibTrans" cxnId="{7A2AEC61-DEAD-4352-9C4F-DA09932262CC}">
      <dgm:prSet/>
      <dgm:spPr/>
      <dgm:t>
        <a:bodyPr/>
        <a:lstStyle/>
        <a:p>
          <a:endParaRPr lang="en-US"/>
        </a:p>
      </dgm:t>
    </dgm:pt>
    <dgm:pt modelId="{FE3A296B-3D5F-42E3-B821-BCE1B5C45091}">
      <dgm:prSet/>
      <dgm:spPr/>
      <dgm:t>
        <a:bodyPr/>
        <a:lstStyle/>
        <a:p>
          <a:r>
            <a:rPr lang="en-US"/>
            <a:t>Different learning and assessment environment</a:t>
          </a:r>
        </a:p>
      </dgm:t>
    </dgm:pt>
    <dgm:pt modelId="{56E4FE5F-09A9-40C9-B2E6-73CC693B083D}" type="parTrans" cxnId="{B2883B35-19E6-477D-A5ED-B85C313A331D}">
      <dgm:prSet/>
      <dgm:spPr/>
      <dgm:t>
        <a:bodyPr/>
        <a:lstStyle/>
        <a:p>
          <a:endParaRPr lang="en-US"/>
        </a:p>
      </dgm:t>
    </dgm:pt>
    <dgm:pt modelId="{CA419033-0C8B-4491-B69E-6691E2B744B5}" type="sibTrans" cxnId="{B2883B35-19E6-477D-A5ED-B85C313A331D}">
      <dgm:prSet/>
      <dgm:spPr/>
      <dgm:t>
        <a:bodyPr/>
        <a:lstStyle/>
        <a:p>
          <a:endParaRPr lang="en-US"/>
        </a:p>
      </dgm:t>
    </dgm:pt>
    <dgm:pt modelId="{24D2CC5D-BDBB-44FC-BD60-E45D2D473502}">
      <dgm:prSet/>
      <dgm:spPr/>
      <dgm:t>
        <a:bodyPr/>
        <a:lstStyle/>
        <a:p>
          <a:r>
            <a:rPr lang="en-US"/>
            <a:t>Inter-rater reliability</a:t>
          </a:r>
        </a:p>
      </dgm:t>
    </dgm:pt>
    <dgm:pt modelId="{C2325E0E-A6B3-4AED-9D72-C0AACEF05793}" type="parTrans" cxnId="{754EBF4B-C4E4-4DF8-BC98-221C1D37A0A0}">
      <dgm:prSet/>
      <dgm:spPr/>
      <dgm:t>
        <a:bodyPr/>
        <a:lstStyle/>
        <a:p>
          <a:endParaRPr lang="en-US"/>
        </a:p>
      </dgm:t>
    </dgm:pt>
    <dgm:pt modelId="{C828BF5C-7761-40B6-9442-4ACF2EF5624F}" type="sibTrans" cxnId="{754EBF4B-C4E4-4DF8-BC98-221C1D37A0A0}">
      <dgm:prSet/>
      <dgm:spPr/>
      <dgm:t>
        <a:bodyPr/>
        <a:lstStyle/>
        <a:p>
          <a:endParaRPr lang="en-US"/>
        </a:p>
      </dgm:t>
    </dgm:pt>
    <dgm:pt modelId="{102B9E87-46D8-4BD7-90C4-AECF455F351D}">
      <dgm:prSet/>
      <dgm:spPr/>
      <dgm:t>
        <a:bodyPr/>
        <a:lstStyle/>
        <a:p>
          <a:r>
            <a:rPr lang="en-US"/>
            <a:t>Bureaucratic tick box</a:t>
          </a:r>
        </a:p>
      </dgm:t>
    </dgm:pt>
    <dgm:pt modelId="{D3F23598-7A5F-4565-952F-BA61095CBDBB}" type="parTrans" cxnId="{B859F0EF-5513-4735-9965-4C1636CBF80F}">
      <dgm:prSet/>
      <dgm:spPr/>
      <dgm:t>
        <a:bodyPr/>
        <a:lstStyle/>
        <a:p>
          <a:endParaRPr lang="en-US"/>
        </a:p>
      </dgm:t>
    </dgm:pt>
    <dgm:pt modelId="{FA6DF447-37A5-4A0A-A6C1-6C00244820B4}" type="sibTrans" cxnId="{B859F0EF-5513-4735-9965-4C1636CBF80F}">
      <dgm:prSet/>
      <dgm:spPr/>
      <dgm:t>
        <a:bodyPr/>
        <a:lstStyle/>
        <a:p>
          <a:endParaRPr lang="en-US"/>
        </a:p>
      </dgm:t>
    </dgm:pt>
    <dgm:pt modelId="{A3DDBB5B-7D21-4780-B955-6FFA66646117}">
      <dgm:prSet/>
      <dgm:spPr/>
      <dgm:t>
        <a:bodyPr/>
        <a:lstStyle/>
        <a:p>
          <a:r>
            <a:rPr lang="en-US"/>
            <a:t>Assessment replacing learning (Torrance) - transparency</a:t>
          </a:r>
        </a:p>
      </dgm:t>
    </dgm:pt>
    <dgm:pt modelId="{8132822C-1BC1-494B-AAFA-3EB217092DAE}" type="parTrans" cxnId="{AF6C224E-1E1F-4ED9-BCE4-AB6198AC4DB1}">
      <dgm:prSet/>
      <dgm:spPr/>
      <dgm:t>
        <a:bodyPr/>
        <a:lstStyle/>
        <a:p>
          <a:endParaRPr lang="en-US"/>
        </a:p>
      </dgm:t>
    </dgm:pt>
    <dgm:pt modelId="{9DA8D094-FBB5-4C59-B7D6-AECD813E4633}" type="sibTrans" cxnId="{AF6C224E-1E1F-4ED9-BCE4-AB6198AC4DB1}">
      <dgm:prSet/>
      <dgm:spPr/>
      <dgm:t>
        <a:bodyPr/>
        <a:lstStyle/>
        <a:p>
          <a:endParaRPr lang="en-US"/>
        </a:p>
      </dgm:t>
    </dgm:pt>
    <dgm:pt modelId="{AEC2C0BD-9729-7541-9667-D3C0A7C45123}" type="pres">
      <dgm:prSet presAssocID="{CB3B3113-CA94-47A0-9606-3D277A98D730}" presName="diagram" presStyleCnt="0">
        <dgm:presLayoutVars>
          <dgm:dir/>
          <dgm:resizeHandles val="exact"/>
        </dgm:presLayoutVars>
      </dgm:prSet>
      <dgm:spPr/>
    </dgm:pt>
    <dgm:pt modelId="{33ACD599-D54C-0649-B3E2-24728772660F}" type="pres">
      <dgm:prSet presAssocID="{0F8EE5F2-65E4-4A76-9110-9D9F47CB77F6}" presName="node" presStyleLbl="node1" presStyleIdx="0" presStyleCnt="6">
        <dgm:presLayoutVars>
          <dgm:bulletEnabled val="1"/>
        </dgm:presLayoutVars>
      </dgm:prSet>
      <dgm:spPr/>
    </dgm:pt>
    <dgm:pt modelId="{6BCD0B05-DD1E-D047-AB4C-C03FF2C2F5FF}" type="pres">
      <dgm:prSet presAssocID="{B392F50B-42EE-4475-9266-98BF35F68C98}" presName="sibTrans" presStyleCnt="0"/>
      <dgm:spPr/>
    </dgm:pt>
    <dgm:pt modelId="{A115F860-6773-A74B-8888-0444598C994F}" type="pres">
      <dgm:prSet presAssocID="{72ACDBB6-AEEE-49FF-BC3A-67FE5C2B13AB}" presName="node" presStyleLbl="node1" presStyleIdx="1" presStyleCnt="6">
        <dgm:presLayoutVars>
          <dgm:bulletEnabled val="1"/>
        </dgm:presLayoutVars>
      </dgm:prSet>
      <dgm:spPr/>
    </dgm:pt>
    <dgm:pt modelId="{DDCF6CF1-4345-634F-9442-BEF7326D4742}" type="pres">
      <dgm:prSet presAssocID="{7E4EC1AA-2E8E-49ED-A651-37FE0D6A40B5}" presName="sibTrans" presStyleCnt="0"/>
      <dgm:spPr/>
    </dgm:pt>
    <dgm:pt modelId="{CE6D5A86-86F4-A641-B617-99C0310B65E8}" type="pres">
      <dgm:prSet presAssocID="{FE3A296B-3D5F-42E3-B821-BCE1B5C45091}" presName="node" presStyleLbl="node1" presStyleIdx="2" presStyleCnt="6">
        <dgm:presLayoutVars>
          <dgm:bulletEnabled val="1"/>
        </dgm:presLayoutVars>
      </dgm:prSet>
      <dgm:spPr/>
    </dgm:pt>
    <dgm:pt modelId="{8E3D7D91-2D82-924D-A4DC-50A3475A52FC}" type="pres">
      <dgm:prSet presAssocID="{CA419033-0C8B-4491-B69E-6691E2B744B5}" presName="sibTrans" presStyleCnt="0"/>
      <dgm:spPr/>
    </dgm:pt>
    <dgm:pt modelId="{A1CCF902-F6BB-E24E-B1BF-5F62F1D390EF}" type="pres">
      <dgm:prSet presAssocID="{24D2CC5D-BDBB-44FC-BD60-E45D2D473502}" presName="node" presStyleLbl="node1" presStyleIdx="3" presStyleCnt="6">
        <dgm:presLayoutVars>
          <dgm:bulletEnabled val="1"/>
        </dgm:presLayoutVars>
      </dgm:prSet>
      <dgm:spPr/>
    </dgm:pt>
    <dgm:pt modelId="{BB52BAFA-10FC-7241-A74E-817CF5B89E58}" type="pres">
      <dgm:prSet presAssocID="{C828BF5C-7761-40B6-9442-4ACF2EF5624F}" presName="sibTrans" presStyleCnt="0"/>
      <dgm:spPr/>
    </dgm:pt>
    <dgm:pt modelId="{C7E9BAB9-31A4-F942-B5EF-95631B309019}" type="pres">
      <dgm:prSet presAssocID="{102B9E87-46D8-4BD7-90C4-AECF455F351D}" presName="node" presStyleLbl="node1" presStyleIdx="4" presStyleCnt="6">
        <dgm:presLayoutVars>
          <dgm:bulletEnabled val="1"/>
        </dgm:presLayoutVars>
      </dgm:prSet>
      <dgm:spPr/>
    </dgm:pt>
    <dgm:pt modelId="{54EF7538-6BCD-D749-B5E4-F49478AECF96}" type="pres">
      <dgm:prSet presAssocID="{FA6DF447-37A5-4A0A-A6C1-6C00244820B4}" presName="sibTrans" presStyleCnt="0"/>
      <dgm:spPr/>
    </dgm:pt>
    <dgm:pt modelId="{DB781353-084E-0840-A457-21AEA483C198}" type="pres">
      <dgm:prSet presAssocID="{A3DDBB5B-7D21-4780-B955-6FFA66646117}" presName="node" presStyleLbl="node1" presStyleIdx="5" presStyleCnt="6">
        <dgm:presLayoutVars>
          <dgm:bulletEnabled val="1"/>
        </dgm:presLayoutVars>
      </dgm:prSet>
      <dgm:spPr/>
    </dgm:pt>
  </dgm:ptLst>
  <dgm:cxnLst>
    <dgm:cxn modelId="{CB359F1A-26D2-AA41-BA1F-110A884C2484}" type="presOf" srcId="{A3DDBB5B-7D21-4780-B955-6FFA66646117}" destId="{DB781353-084E-0840-A457-21AEA483C198}" srcOrd="0" destOrd="0" presId="urn:microsoft.com/office/officeart/2005/8/layout/default"/>
    <dgm:cxn modelId="{B2883B35-19E6-477D-A5ED-B85C313A331D}" srcId="{CB3B3113-CA94-47A0-9606-3D277A98D730}" destId="{FE3A296B-3D5F-42E3-B821-BCE1B5C45091}" srcOrd="2" destOrd="0" parTransId="{56E4FE5F-09A9-40C9-B2E6-73CC693B083D}" sibTransId="{CA419033-0C8B-4491-B69E-6691E2B744B5}"/>
    <dgm:cxn modelId="{67F3463B-4537-4649-AEE8-0C05F14FE6A3}" type="presOf" srcId="{72ACDBB6-AEEE-49FF-BC3A-67FE5C2B13AB}" destId="{A115F860-6773-A74B-8888-0444598C994F}" srcOrd="0" destOrd="0" presId="urn:microsoft.com/office/officeart/2005/8/layout/default"/>
    <dgm:cxn modelId="{6C201A3E-55F9-4482-B5E6-E473EB11F516}" srcId="{CB3B3113-CA94-47A0-9606-3D277A98D730}" destId="{0F8EE5F2-65E4-4A76-9110-9D9F47CB77F6}" srcOrd="0" destOrd="0" parTransId="{F120ACB3-E9C9-4CE5-84BD-0544981BA0D9}" sibTransId="{B392F50B-42EE-4475-9266-98BF35F68C98}"/>
    <dgm:cxn modelId="{9A6E9546-C837-5145-B784-9015E647587A}" type="presOf" srcId="{CB3B3113-CA94-47A0-9606-3D277A98D730}" destId="{AEC2C0BD-9729-7541-9667-D3C0A7C45123}" srcOrd="0" destOrd="0" presId="urn:microsoft.com/office/officeart/2005/8/layout/default"/>
    <dgm:cxn modelId="{754EBF4B-C4E4-4DF8-BC98-221C1D37A0A0}" srcId="{CB3B3113-CA94-47A0-9606-3D277A98D730}" destId="{24D2CC5D-BDBB-44FC-BD60-E45D2D473502}" srcOrd="3" destOrd="0" parTransId="{C2325E0E-A6B3-4AED-9D72-C0AACEF05793}" sibTransId="{C828BF5C-7761-40B6-9442-4ACF2EF5624F}"/>
    <dgm:cxn modelId="{AF6C224E-1E1F-4ED9-BCE4-AB6198AC4DB1}" srcId="{CB3B3113-CA94-47A0-9606-3D277A98D730}" destId="{A3DDBB5B-7D21-4780-B955-6FFA66646117}" srcOrd="5" destOrd="0" parTransId="{8132822C-1BC1-494B-AAFA-3EB217092DAE}" sibTransId="{9DA8D094-FBB5-4C59-B7D6-AECD813E4633}"/>
    <dgm:cxn modelId="{350DC65A-50F1-BD4D-B834-189B92D8AD05}" type="presOf" srcId="{FE3A296B-3D5F-42E3-B821-BCE1B5C45091}" destId="{CE6D5A86-86F4-A641-B617-99C0310B65E8}" srcOrd="0" destOrd="0" presId="urn:microsoft.com/office/officeart/2005/8/layout/default"/>
    <dgm:cxn modelId="{7A2AEC61-DEAD-4352-9C4F-DA09932262CC}" srcId="{CB3B3113-CA94-47A0-9606-3D277A98D730}" destId="{72ACDBB6-AEEE-49FF-BC3A-67FE5C2B13AB}" srcOrd="1" destOrd="0" parTransId="{098456BF-867F-47AD-81E9-F1F428D2D1D9}" sibTransId="{7E4EC1AA-2E8E-49ED-A651-37FE0D6A40B5}"/>
    <dgm:cxn modelId="{4BEAE76B-8227-7344-AB78-16D90F542162}" type="presOf" srcId="{0F8EE5F2-65E4-4A76-9110-9D9F47CB77F6}" destId="{33ACD599-D54C-0649-B3E2-24728772660F}" srcOrd="0" destOrd="0" presId="urn:microsoft.com/office/officeart/2005/8/layout/default"/>
    <dgm:cxn modelId="{A70DDEAD-2B19-1940-A0A1-759919AC72A8}" type="presOf" srcId="{24D2CC5D-BDBB-44FC-BD60-E45D2D473502}" destId="{A1CCF902-F6BB-E24E-B1BF-5F62F1D390EF}" srcOrd="0" destOrd="0" presId="urn:microsoft.com/office/officeart/2005/8/layout/default"/>
    <dgm:cxn modelId="{194828BC-468F-B140-8754-7C877EAB4FE7}" type="presOf" srcId="{102B9E87-46D8-4BD7-90C4-AECF455F351D}" destId="{C7E9BAB9-31A4-F942-B5EF-95631B309019}" srcOrd="0" destOrd="0" presId="urn:microsoft.com/office/officeart/2005/8/layout/default"/>
    <dgm:cxn modelId="{B859F0EF-5513-4735-9965-4C1636CBF80F}" srcId="{CB3B3113-CA94-47A0-9606-3D277A98D730}" destId="{102B9E87-46D8-4BD7-90C4-AECF455F351D}" srcOrd="4" destOrd="0" parTransId="{D3F23598-7A5F-4565-952F-BA61095CBDBB}" sibTransId="{FA6DF447-37A5-4A0A-A6C1-6C00244820B4}"/>
    <dgm:cxn modelId="{76C09495-5EF2-7E49-AF32-293584EFA87B}" type="presParOf" srcId="{AEC2C0BD-9729-7541-9667-D3C0A7C45123}" destId="{33ACD599-D54C-0649-B3E2-24728772660F}" srcOrd="0" destOrd="0" presId="urn:microsoft.com/office/officeart/2005/8/layout/default"/>
    <dgm:cxn modelId="{3D6526E8-0FC1-1745-B34D-FD6D797B652E}" type="presParOf" srcId="{AEC2C0BD-9729-7541-9667-D3C0A7C45123}" destId="{6BCD0B05-DD1E-D047-AB4C-C03FF2C2F5FF}" srcOrd="1" destOrd="0" presId="urn:microsoft.com/office/officeart/2005/8/layout/default"/>
    <dgm:cxn modelId="{A23C7678-B523-F444-95C5-7AC623747599}" type="presParOf" srcId="{AEC2C0BD-9729-7541-9667-D3C0A7C45123}" destId="{A115F860-6773-A74B-8888-0444598C994F}" srcOrd="2" destOrd="0" presId="urn:microsoft.com/office/officeart/2005/8/layout/default"/>
    <dgm:cxn modelId="{6E4F81F2-2844-454E-86D4-789A75DE4F93}" type="presParOf" srcId="{AEC2C0BD-9729-7541-9667-D3C0A7C45123}" destId="{DDCF6CF1-4345-634F-9442-BEF7326D4742}" srcOrd="3" destOrd="0" presId="urn:microsoft.com/office/officeart/2005/8/layout/default"/>
    <dgm:cxn modelId="{84033EA7-004D-8844-9854-CC174107ABB3}" type="presParOf" srcId="{AEC2C0BD-9729-7541-9667-D3C0A7C45123}" destId="{CE6D5A86-86F4-A641-B617-99C0310B65E8}" srcOrd="4" destOrd="0" presId="urn:microsoft.com/office/officeart/2005/8/layout/default"/>
    <dgm:cxn modelId="{DCF00A4D-40C2-444D-B19A-C2581BE5E129}" type="presParOf" srcId="{AEC2C0BD-9729-7541-9667-D3C0A7C45123}" destId="{8E3D7D91-2D82-924D-A4DC-50A3475A52FC}" srcOrd="5" destOrd="0" presId="urn:microsoft.com/office/officeart/2005/8/layout/default"/>
    <dgm:cxn modelId="{ED99C254-0BFE-9447-9A64-1563B316F2C7}" type="presParOf" srcId="{AEC2C0BD-9729-7541-9667-D3C0A7C45123}" destId="{A1CCF902-F6BB-E24E-B1BF-5F62F1D390EF}" srcOrd="6" destOrd="0" presId="urn:microsoft.com/office/officeart/2005/8/layout/default"/>
    <dgm:cxn modelId="{A1F62E55-AC6A-E842-9A33-F688908C26E5}" type="presParOf" srcId="{AEC2C0BD-9729-7541-9667-D3C0A7C45123}" destId="{BB52BAFA-10FC-7241-A74E-817CF5B89E58}" srcOrd="7" destOrd="0" presId="urn:microsoft.com/office/officeart/2005/8/layout/default"/>
    <dgm:cxn modelId="{9F1756D9-B3BA-424E-91AF-A96C800415B7}" type="presParOf" srcId="{AEC2C0BD-9729-7541-9667-D3C0A7C45123}" destId="{C7E9BAB9-31A4-F942-B5EF-95631B309019}" srcOrd="8" destOrd="0" presId="urn:microsoft.com/office/officeart/2005/8/layout/default"/>
    <dgm:cxn modelId="{664053AD-7675-3245-ACFE-7B48668098DA}" type="presParOf" srcId="{AEC2C0BD-9729-7541-9667-D3C0A7C45123}" destId="{54EF7538-6BCD-D749-B5E4-F49478AECF96}" srcOrd="9" destOrd="0" presId="urn:microsoft.com/office/officeart/2005/8/layout/default"/>
    <dgm:cxn modelId="{8C3EE47E-2C5A-7B40-BF71-328B78053483}" type="presParOf" srcId="{AEC2C0BD-9729-7541-9667-D3C0A7C45123}" destId="{DB781353-084E-0840-A457-21AEA483C198}"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354AE6-D951-4161-9B33-1BDDBDC77799}">
      <dsp:nvSpPr>
        <dsp:cNvPr id="0" name=""/>
        <dsp:cNvSpPr/>
      </dsp:nvSpPr>
      <dsp:spPr>
        <a:xfrm>
          <a:off x="900530" y="789446"/>
          <a:ext cx="1246245" cy="12462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0B39B2-6350-4169-9711-A254BE91F326}">
      <dsp:nvSpPr>
        <dsp:cNvPr id="0" name=""/>
        <dsp:cNvSpPr/>
      </dsp:nvSpPr>
      <dsp:spPr>
        <a:xfrm>
          <a:off x="138936" y="2490222"/>
          <a:ext cx="2769435" cy="1328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What are standards &amp; what are qualification standards?</a:t>
          </a:r>
        </a:p>
      </dsp:txBody>
      <dsp:txXfrm>
        <a:off x="138936" y="2490222"/>
        <a:ext cx="2769435" cy="1328906"/>
      </dsp:txXfrm>
    </dsp:sp>
    <dsp:sp modelId="{716F0762-D02E-40A2-9B7B-11F9299DA95C}">
      <dsp:nvSpPr>
        <dsp:cNvPr id="0" name=""/>
        <dsp:cNvSpPr/>
      </dsp:nvSpPr>
      <dsp:spPr>
        <a:xfrm>
          <a:off x="4154617" y="789446"/>
          <a:ext cx="1246245" cy="12462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43DB41-F525-45CC-9CBB-8F5254C7ED55}">
      <dsp:nvSpPr>
        <dsp:cNvPr id="0" name=""/>
        <dsp:cNvSpPr/>
      </dsp:nvSpPr>
      <dsp:spPr>
        <a:xfrm>
          <a:off x="3393022" y="2490222"/>
          <a:ext cx="2769435" cy="1328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Three different ways to think about assessments – assessment paradigms</a:t>
          </a:r>
        </a:p>
      </dsp:txBody>
      <dsp:txXfrm>
        <a:off x="3393022" y="2490222"/>
        <a:ext cx="2769435" cy="1328906"/>
      </dsp:txXfrm>
    </dsp:sp>
    <dsp:sp modelId="{A8EA3AB6-D7C6-455A-8E94-5F8691F00B10}">
      <dsp:nvSpPr>
        <dsp:cNvPr id="0" name=""/>
        <dsp:cNvSpPr/>
      </dsp:nvSpPr>
      <dsp:spPr>
        <a:xfrm>
          <a:off x="7408703" y="789446"/>
          <a:ext cx="1246245" cy="12462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F2CD1B-704C-48C8-940B-05E7D912FA2C}">
      <dsp:nvSpPr>
        <dsp:cNvPr id="0" name=""/>
        <dsp:cNvSpPr/>
      </dsp:nvSpPr>
      <dsp:spPr>
        <a:xfrm>
          <a:off x="6749910" y="2490222"/>
          <a:ext cx="2563832" cy="1328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How standards differ in philosophy &amp; method in these paradigms</a:t>
          </a:r>
        </a:p>
      </dsp:txBody>
      <dsp:txXfrm>
        <a:off x="6749910" y="2490222"/>
        <a:ext cx="2563832" cy="13289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06F66-7EF7-452F-A048-F64906EBC7F3}">
      <dsp:nvSpPr>
        <dsp:cNvPr id="0" name=""/>
        <dsp:cNvSpPr/>
      </dsp:nvSpPr>
      <dsp:spPr>
        <a:xfrm>
          <a:off x="49705" y="528238"/>
          <a:ext cx="1251977" cy="125197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1BF9F2-1B1B-4DF3-A668-7EA3B5972574}">
      <dsp:nvSpPr>
        <dsp:cNvPr id="0" name=""/>
        <dsp:cNvSpPr/>
      </dsp:nvSpPr>
      <dsp:spPr>
        <a:xfrm>
          <a:off x="312621" y="791153"/>
          <a:ext cx="726146" cy="7261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CA0753-76F0-49D0-B37D-32131A4B7119}">
      <dsp:nvSpPr>
        <dsp:cNvPr id="0" name=""/>
        <dsp:cNvSpPr/>
      </dsp:nvSpPr>
      <dsp:spPr>
        <a:xfrm>
          <a:off x="1569963" y="528238"/>
          <a:ext cx="2951089" cy="1251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b="1" kern="1200"/>
            <a:t>Attribute</a:t>
          </a:r>
          <a:r>
            <a:rPr lang="en-US" sz="2200" kern="1200"/>
            <a:t>: what is the nature of the thing you are trying to assess?</a:t>
          </a:r>
        </a:p>
      </dsp:txBody>
      <dsp:txXfrm>
        <a:off x="1569963" y="528238"/>
        <a:ext cx="2951089" cy="1251977"/>
      </dsp:txXfrm>
    </dsp:sp>
    <dsp:sp modelId="{D29759A5-5331-4E41-A65B-87DC7E8156EF}">
      <dsp:nvSpPr>
        <dsp:cNvPr id="0" name=""/>
        <dsp:cNvSpPr/>
      </dsp:nvSpPr>
      <dsp:spPr>
        <a:xfrm>
          <a:off x="5035257" y="528238"/>
          <a:ext cx="1251977" cy="125197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8C9B35-FA32-411C-A0C6-BEAA49F23C06}">
      <dsp:nvSpPr>
        <dsp:cNvPr id="0" name=""/>
        <dsp:cNvSpPr/>
      </dsp:nvSpPr>
      <dsp:spPr>
        <a:xfrm>
          <a:off x="5298173" y="791153"/>
          <a:ext cx="726146" cy="726146"/>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D3B25F-0CA3-4269-8A5E-90B7461BBE42}">
      <dsp:nvSpPr>
        <dsp:cNvPr id="0" name=""/>
        <dsp:cNvSpPr/>
      </dsp:nvSpPr>
      <dsp:spPr>
        <a:xfrm>
          <a:off x="6555516" y="528238"/>
          <a:ext cx="2951089" cy="1251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kern="1200"/>
            <a:t>Competence</a:t>
          </a:r>
        </a:p>
      </dsp:txBody>
      <dsp:txXfrm>
        <a:off x="6555516" y="528238"/>
        <a:ext cx="2951089" cy="1251977"/>
      </dsp:txXfrm>
    </dsp:sp>
    <dsp:sp modelId="{8E8B1738-4929-45BD-9F0A-7299CF1B72A1}">
      <dsp:nvSpPr>
        <dsp:cNvPr id="0" name=""/>
        <dsp:cNvSpPr/>
      </dsp:nvSpPr>
      <dsp:spPr>
        <a:xfrm>
          <a:off x="49705" y="2509460"/>
          <a:ext cx="1251977" cy="1251977"/>
        </a:xfrm>
        <a:prstGeom prst="ellipse">
          <a:avLst/>
        </a:prstGeom>
        <a:blipFill rotWithShape="0">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6BE5F0A8-340D-4FB0-9678-4CDE00AE5150}">
      <dsp:nvSpPr>
        <dsp:cNvPr id="0" name=""/>
        <dsp:cNvSpPr/>
      </dsp:nvSpPr>
      <dsp:spPr>
        <a:xfrm>
          <a:off x="312621" y="2772375"/>
          <a:ext cx="726146" cy="7261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FA29A0-9B2E-4B39-9DC9-1B266A1B2FF9}">
      <dsp:nvSpPr>
        <dsp:cNvPr id="0" name=""/>
        <dsp:cNvSpPr/>
      </dsp:nvSpPr>
      <dsp:spPr>
        <a:xfrm>
          <a:off x="1569963" y="2509460"/>
          <a:ext cx="2951089" cy="1251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kern="1200" dirty="0"/>
            <a:t>Common assessment </a:t>
          </a:r>
          <a:r>
            <a:rPr lang="en-US" sz="2200" b="1" kern="1200" dirty="0"/>
            <a:t>formats</a:t>
          </a:r>
        </a:p>
      </dsp:txBody>
      <dsp:txXfrm>
        <a:off x="1569963" y="2509460"/>
        <a:ext cx="2951089" cy="1251977"/>
      </dsp:txXfrm>
    </dsp:sp>
    <dsp:sp modelId="{43BBD63F-B0A7-4D92-AEF8-80D583850EA6}">
      <dsp:nvSpPr>
        <dsp:cNvPr id="0" name=""/>
        <dsp:cNvSpPr/>
      </dsp:nvSpPr>
      <dsp:spPr>
        <a:xfrm>
          <a:off x="5035257" y="2509460"/>
          <a:ext cx="1251977" cy="125197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E9A36D-26FD-4E99-960D-CB2DD2FB86F4}">
      <dsp:nvSpPr>
        <dsp:cNvPr id="0" name=""/>
        <dsp:cNvSpPr/>
      </dsp:nvSpPr>
      <dsp:spPr>
        <a:xfrm>
          <a:off x="5298173" y="2772375"/>
          <a:ext cx="726146" cy="72614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E48A38-FA55-4BE7-9B24-2FC6F6714A2D}">
      <dsp:nvSpPr>
        <dsp:cNvPr id="0" name=""/>
        <dsp:cNvSpPr/>
      </dsp:nvSpPr>
      <dsp:spPr>
        <a:xfrm>
          <a:off x="6555516" y="2509460"/>
          <a:ext cx="2951089" cy="1251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kern="1200" dirty="0"/>
            <a:t>Practical performances with written assessment criteria in workplace settings</a:t>
          </a:r>
        </a:p>
      </dsp:txBody>
      <dsp:txXfrm>
        <a:off x="6555516" y="2509460"/>
        <a:ext cx="2951089" cy="12519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2D2034-7A19-4CD6-A5C9-808A0CB7EE09}">
      <dsp:nvSpPr>
        <dsp:cNvPr id="0" name=""/>
        <dsp:cNvSpPr/>
      </dsp:nvSpPr>
      <dsp:spPr>
        <a:xfrm>
          <a:off x="210784" y="1344122"/>
          <a:ext cx="1335114" cy="133511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FE2E1F-123C-4628-AEF9-AB26B6C29462}">
      <dsp:nvSpPr>
        <dsp:cNvPr id="0" name=""/>
        <dsp:cNvSpPr/>
      </dsp:nvSpPr>
      <dsp:spPr>
        <a:xfrm>
          <a:off x="491159" y="1624496"/>
          <a:ext cx="774366" cy="7743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3D705F-0EC9-4118-BF1E-502CD8EF33E0}">
      <dsp:nvSpPr>
        <dsp:cNvPr id="0" name=""/>
        <dsp:cNvSpPr/>
      </dsp:nvSpPr>
      <dsp:spPr>
        <a:xfrm>
          <a:off x="1831995" y="1344122"/>
          <a:ext cx="3147056" cy="1335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Prototypical </a:t>
          </a:r>
          <a:r>
            <a:rPr lang="en-US" sz="2400" b="1" kern="1200" dirty="0"/>
            <a:t>definition</a:t>
          </a:r>
          <a:r>
            <a:rPr lang="en-US" sz="2400" kern="1200" dirty="0"/>
            <a:t> of standards</a:t>
          </a:r>
        </a:p>
      </dsp:txBody>
      <dsp:txXfrm>
        <a:off x="1831995" y="1344122"/>
        <a:ext cx="3147056" cy="1335114"/>
      </dsp:txXfrm>
    </dsp:sp>
    <dsp:sp modelId="{24D0F2EC-F278-4A27-985C-2720490D0240}">
      <dsp:nvSpPr>
        <dsp:cNvPr id="0" name=""/>
        <dsp:cNvSpPr/>
      </dsp:nvSpPr>
      <dsp:spPr>
        <a:xfrm>
          <a:off x="5527402" y="1344122"/>
          <a:ext cx="1335114" cy="133511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176B0F-089E-4B0D-8502-27EC0EA223DC}">
      <dsp:nvSpPr>
        <dsp:cNvPr id="0" name=""/>
        <dsp:cNvSpPr/>
      </dsp:nvSpPr>
      <dsp:spPr>
        <a:xfrm>
          <a:off x="5807776" y="1624496"/>
          <a:ext cx="774366" cy="7743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0FAE17-10DE-4CFB-9256-08D336874ACC}">
      <dsp:nvSpPr>
        <dsp:cNvPr id="0" name=""/>
        <dsp:cNvSpPr/>
      </dsp:nvSpPr>
      <dsp:spPr>
        <a:xfrm>
          <a:off x="7148613" y="1344122"/>
          <a:ext cx="3147056" cy="1335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t>Results distribution </a:t>
          </a:r>
          <a:r>
            <a:rPr lang="en-US" sz="2400" kern="1200" dirty="0"/>
            <a:t>expectations</a:t>
          </a:r>
        </a:p>
      </dsp:txBody>
      <dsp:txXfrm>
        <a:off x="7148613" y="1344122"/>
        <a:ext cx="3147056" cy="13351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ACD599-D54C-0649-B3E2-24728772660F}">
      <dsp:nvSpPr>
        <dsp:cNvPr id="0" name=""/>
        <dsp:cNvSpPr/>
      </dsp:nvSpPr>
      <dsp:spPr>
        <a:xfrm>
          <a:off x="0" y="36934"/>
          <a:ext cx="3037581" cy="1822549"/>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Multiple approaches</a:t>
          </a:r>
        </a:p>
      </dsp:txBody>
      <dsp:txXfrm>
        <a:off x="0" y="36934"/>
        <a:ext cx="3037581" cy="1822549"/>
      </dsp:txXfrm>
    </dsp:sp>
    <dsp:sp modelId="{A115F860-6773-A74B-8888-0444598C994F}">
      <dsp:nvSpPr>
        <dsp:cNvPr id="0" name=""/>
        <dsp:cNvSpPr/>
      </dsp:nvSpPr>
      <dsp:spPr>
        <a:xfrm>
          <a:off x="3341340" y="36934"/>
          <a:ext cx="3037581" cy="1822549"/>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Assessment when ready</a:t>
          </a:r>
        </a:p>
      </dsp:txBody>
      <dsp:txXfrm>
        <a:off x="3341340" y="36934"/>
        <a:ext cx="3037581" cy="1822549"/>
      </dsp:txXfrm>
    </dsp:sp>
    <dsp:sp modelId="{CE6D5A86-86F4-A641-B617-99C0310B65E8}">
      <dsp:nvSpPr>
        <dsp:cNvPr id="0" name=""/>
        <dsp:cNvSpPr/>
      </dsp:nvSpPr>
      <dsp:spPr>
        <a:xfrm>
          <a:off x="6682680" y="36934"/>
          <a:ext cx="3037581" cy="1822549"/>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Different learning and assessment environment</a:t>
          </a:r>
        </a:p>
      </dsp:txBody>
      <dsp:txXfrm>
        <a:off x="6682680" y="36934"/>
        <a:ext cx="3037581" cy="1822549"/>
      </dsp:txXfrm>
    </dsp:sp>
    <dsp:sp modelId="{A1CCF902-F6BB-E24E-B1BF-5F62F1D390EF}">
      <dsp:nvSpPr>
        <dsp:cNvPr id="0" name=""/>
        <dsp:cNvSpPr/>
      </dsp:nvSpPr>
      <dsp:spPr>
        <a:xfrm>
          <a:off x="0" y="2163241"/>
          <a:ext cx="3037581" cy="1822549"/>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Inter-rater reliability</a:t>
          </a:r>
        </a:p>
      </dsp:txBody>
      <dsp:txXfrm>
        <a:off x="0" y="2163241"/>
        <a:ext cx="3037581" cy="1822549"/>
      </dsp:txXfrm>
    </dsp:sp>
    <dsp:sp modelId="{C7E9BAB9-31A4-F942-B5EF-95631B309019}">
      <dsp:nvSpPr>
        <dsp:cNvPr id="0" name=""/>
        <dsp:cNvSpPr/>
      </dsp:nvSpPr>
      <dsp:spPr>
        <a:xfrm>
          <a:off x="3341340" y="2163241"/>
          <a:ext cx="3037581" cy="1822549"/>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Bureaucratic tick box</a:t>
          </a:r>
        </a:p>
      </dsp:txBody>
      <dsp:txXfrm>
        <a:off x="3341340" y="2163241"/>
        <a:ext cx="3037581" cy="1822549"/>
      </dsp:txXfrm>
    </dsp:sp>
    <dsp:sp modelId="{DB781353-084E-0840-A457-21AEA483C198}">
      <dsp:nvSpPr>
        <dsp:cNvPr id="0" name=""/>
        <dsp:cNvSpPr/>
      </dsp:nvSpPr>
      <dsp:spPr>
        <a:xfrm>
          <a:off x="6682680" y="2163241"/>
          <a:ext cx="3037581" cy="1822549"/>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Assessment replacing learning (Torrance) - transparency</a:t>
          </a:r>
        </a:p>
      </dsp:txBody>
      <dsp:txXfrm>
        <a:off x="6682680" y="2163241"/>
        <a:ext cx="3037581" cy="182254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EC85F661-CBCF-014C-B398-5C1A165E7377}" type="datetimeFigureOut">
              <a:rPr lang="en-US" smtClean="0"/>
              <a:t>3/15/24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00CCF6-CD75-FC49-A0CE-A5494EB20765}" type="slidenum">
              <a:rPr lang="en-US" smtClean="0"/>
              <a:t>‹#›</a:t>
            </a:fld>
            <a:endParaRPr lang="en-US"/>
          </a:p>
        </p:txBody>
      </p:sp>
    </p:spTree>
    <p:extLst>
      <p:ext uri="{BB962C8B-B14F-4D97-AF65-F5344CB8AC3E}">
        <p14:creationId xmlns:p14="http://schemas.microsoft.com/office/powerpoint/2010/main" val="2374435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00CCF6-CD75-FC49-A0CE-A5494EB207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306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B564AE-47DD-40B9-ACD9-BCD8413040F5}" type="slidenum">
              <a:rPr lang="en-US" smtClean="0"/>
              <a:pPr/>
              <a:t>4</a:t>
            </a:fld>
            <a:endParaRPr lang="en-US"/>
          </a:p>
        </p:txBody>
      </p:sp>
    </p:spTree>
    <p:extLst>
      <p:ext uri="{BB962C8B-B14F-4D97-AF65-F5344CB8AC3E}">
        <p14:creationId xmlns:p14="http://schemas.microsoft.com/office/powerpoint/2010/main" val="1434304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4400" spc="200" baseline="0"/>
            </a:lvl1pPr>
          </a:lstStyle>
          <a:p>
            <a:r>
              <a:rPr lang="en-GB"/>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600">
                <a:solidFill>
                  <a:schemeClr val="tx1">
                    <a:lumMod val="90000"/>
                    <a:lumOff val="10000"/>
                  </a:schemeClr>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42761770-C0D7-6845-9094-12F7AC995D4A}" type="datetimeFigureOut">
              <a:rPr lang="en-US" smtClean="0"/>
              <a:t>3/15/24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6694A-AA45-D84B-94FC-029AF816B80B}"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038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2761770-C0D7-6845-9094-12F7AC995D4A}" type="datetimeFigureOut">
              <a:rPr lang="en-US" smtClean="0"/>
              <a:t>3/15/24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6694A-AA45-D84B-94FC-029AF816B80B}" type="slidenum">
              <a:rPr lang="en-US" smtClean="0"/>
              <a:t>‹#›</a:t>
            </a:fld>
            <a:endParaRPr lang="en-US"/>
          </a:p>
        </p:txBody>
      </p:sp>
    </p:spTree>
    <p:extLst>
      <p:ext uri="{BB962C8B-B14F-4D97-AF65-F5344CB8AC3E}">
        <p14:creationId xmlns:p14="http://schemas.microsoft.com/office/powerpoint/2010/main" val="670566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762000"/>
            <a:ext cx="2628900" cy="5410200"/>
          </a:xfrm>
        </p:spPr>
        <p:txBody>
          <a:bodyPr vert="eaVert" lIns="45720" tIns="91440" rIns="45720" bIns="91440"/>
          <a:lstStyle/>
          <a:p>
            <a:r>
              <a:rPr lang="en-GB"/>
              <a:t>Click to edit Master title style</a:t>
            </a:r>
            <a:endParaRPr lang="en-US" dirty="0"/>
          </a:p>
        </p:txBody>
      </p:sp>
      <p:sp>
        <p:nvSpPr>
          <p:cNvPr id="3" name="Vertical Text Placeholder 2"/>
          <p:cNvSpPr>
            <a:spLocks noGrp="1"/>
          </p:cNvSpPr>
          <p:nvPr>
            <p:ph type="body" orient="vert" idx="1"/>
          </p:nvPr>
        </p:nvSpPr>
        <p:spPr>
          <a:xfrm>
            <a:off x="990602" y="762000"/>
            <a:ext cx="7581900" cy="54102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2761770-C0D7-6845-9094-12F7AC995D4A}" type="datetimeFigureOut">
              <a:rPr lang="en-US" smtClean="0"/>
              <a:t>3/15/24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6694A-AA45-D84B-94FC-029AF816B80B}"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707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4400" spc="200" baseline="0"/>
            </a:lvl1pPr>
          </a:lstStyle>
          <a:p>
            <a:r>
              <a:rPr lang="en-GB"/>
              <a:t>Click to edit Master title style</a:t>
            </a:r>
            <a:endParaRPr lang="en-US"/>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600">
                <a:solidFill>
                  <a:schemeClr val="tx1">
                    <a:lumMod val="90000"/>
                    <a:lumOff val="10000"/>
                  </a:schemeClr>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lgn="l">
              <a:defRPr/>
            </a:lvl1pPr>
          </a:lstStyle>
          <a:p>
            <a:fld id="{42761770-C0D7-6845-9094-12F7AC995D4A}" type="datetimeFigureOut">
              <a:rPr lang="en-US" smtClean="0"/>
              <a:t>3/15/24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6694A-AA45-D84B-94FC-029AF816B80B}"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696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2761770-C0D7-6845-9094-12F7AC995D4A}" type="datetimeFigureOut">
              <a:rPr lang="en-US" smtClean="0"/>
              <a:t>3/15/24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6694A-AA45-D84B-94FC-029AF816B80B}" type="slidenum">
              <a:rPr lang="en-US" smtClean="0"/>
              <a:t>‹#›</a:t>
            </a:fld>
            <a:endParaRPr lang="en-US"/>
          </a:p>
        </p:txBody>
      </p:sp>
    </p:spTree>
    <p:extLst>
      <p:ext uri="{BB962C8B-B14F-4D97-AF65-F5344CB8AC3E}">
        <p14:creationId xmlns:p14="http://schemas.microsoft.com/office/powerpoint/2010/main" val="2606839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4400" b="0" spc="200" baseline="0"/>
            </a:lvl1pPr>
          </a:lstStyle>
          <a:p>
            <a:r>
              <a:rPr lang="en-GB"/>
              <a:t>Click to edit Master title style</a:t>
            </a:r>
            <a:endParaRPr lang="en-US"/>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2761770-C0D7-6845-9094-12F7AC995D4A}" type="datetimeFigureOut">
              <a:rPr lang="en-US" smtClean="0"/>
              <a:t>3/15/24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6694A-AA45-D84B-94FC-029AF816B80B}"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6109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GB"/>
              <a:t>Click to edit Master title style</a:t>
            </a:r>
            <a:endParaRPr lang="en-US"/>
          </a:p>
        </p:txBody>
      </p:sp>
      <p:sp>
        <p:nvSpPr>
          <p:cNvPr id="3" name="Content Placeholder 2"/>
          <p:cNvSpPr>
            <a:spLocks noGrp="1"/>
          </p:cNvSpPr>
          <p:nvPr>
            <p:ph sz="half" idx="1"/>
          </p:nvPr>
        </p:nvSpPr>
        <p:spPr>
          <a:xfrm>
            <a:off x="1024128" y="2286000"/>
            <a:ext cx="475488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989320" y="2286000"/>
            <a:ext cx="475488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42761770-C0D7-6845-9094-12F7AC995D4A}" type="datetimeFigureOut">
              <a:rPr lang="en-US" smtClean="0"/>
              <a:t>3/15/24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B6694A-AA45-D84B-94FC-029AF816B80B}" type="slidenum">
              <a:rPr lang="en-US" smtClean="0"/>
              <a:t>‹#›</a:t>
            </a:fld>
            <a:endParaRPr lang="en-US"/>
          </a:p>
        </p:txBody>
      </p:sp>
    </p:spTree>
    <p:extLst>
      <p:ext uri="{BB962C8B-B14F-4D97-AF65-F5344CB8AC3E}">
        <p14:creationId xmlns:p14="http://schemas.microsoft.com/office/powerpoint/2010/main" val="4267694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GB"/>
              <a:t>Click to edit Master title style</a:t>
            </a:r>
            <a:endParaRPr lang="en-US"/>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200" b="0" cap="none" baseline="0">
                <a:solidFill>
                  <a:schemeClr val="accent2">
                    <a:lumMod val="75000"/>
                  </a:schemeClr>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2">
                    <a:lumMod val="75000"/>
                  </a:schemeClr>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en-GB"/>
              <a:t>Click to edit Master text styles</a:t>
            </a:r>
          </a:p>
        </p:txBody>
      </p:sp>
      <p:sp>
        <p:nvSpPr>
          <p:cNvPr id="6" name="Content Placeholder 5"/>
          <p:cNvSpPr>
            <a:spLocks noGrp="1"/>
          </p:cNvSpPr>
          <p:nvPr>
            <p:ph sz="quarter" idx="4"/>
          </p:nvPr>
        </p:nvSpPr>
        <p:spPr>
          <a:xfrm>
            <a:off x="5989320" y="2967788"/>
            <a:ext cx="4754880" cy="3341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2761770-C0D7-6845-9094-12F7AC995D4A}" type="datetimeFigureOut">
              <a:rPr lang="en-US" smtClean="0"/>
              <a:t>3/15/24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B6694A-AA45-D84B-94FC-029AF816B80B}" type="slidenum">
              <a:rPr lang="en-US" smtClean="0"/>
              <a:t>‹#›</a:t>
            </a:fld>
            <a:endParaRPr lang="en-US"/>
          </a:p>
        </p:txBody>
      </p:sp>
    </p:spTree>
    <p:extLst>
      <p:ext uri="{BB962C8B-B14F-4D97-AF65-F5344CB8AC3E}">
        <p14:creationId xmlns:p14="http://schemas.microsoft.com/office/powerpoint/2010/main" val="7926398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42761770-C0D7-6845-9094-12F7AC995D4A}" type="datetimeFigureOut">
              <a:rPr lang="en-US" smtClean="0"/>
              <a:t>3/15/24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B6694A-AA45-D84B-94FC-029AF816B80B}" type="slidenum">
              <a:rPr lang="en-US" smtClean="0"/>
              <a:t>‹#›</a:t>
            </a:fld>
            <a:endParaRPr lang="en-US"/>
          </a:p>
        </p:txBody>
      </p:sp>
    </p:spTree>
    <p:extLst>
      <p:ext uri="{BB962C8B-B14F-4D97-AF65-F5344CB8AC3E}">
        <p14:creationId xmlns:p14="http://schemas.microsoft.com/office/powerpoint/2010/main" val="206014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761770-C0D7-6845-9094-12F7AC995D4A}" type="datetimeFigureOut">
              <a:rPr lang="en-US" smtClean="0"/>
              <a:t>3/15/24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B6694A-AA45-D84B-94FC-029AF816B80B}" type="slidenum">
              <a:rPr lang="en-US" smtClean="0"/>
              <a:t>‹#›</a:t>
            </a:fld>
            <a:endParaRPr lang="en-US"/>
          </a:p>
        </p:txBody>
      </p:sp>
    </p:spTree>
    <p:extLst>
      <p:ext uri="{BB962C8B-B14F-4D97-AF65-F5344CB8AC3E}">
        <p14:creationId xmlns:p14="http://schemas.microsoft.com/office/powerpoint/2010/main" val="1703011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3600"/>
            </a:lvl1pPr>
          </a:lstStyle>
          <a:p>
            <a:r>
              <a:rPr lang="en-GB"/>
              <a:t>Click to edit Master title style</a:t>
            </a:r>
            <a:endParaRPr lang="en-US"/>
          </a:p>
        </p:txBody>
      </p:sp>
      <p:sp>
        <p:nvSpPr>
          <p:cNvPr id="3" name="Content Placeholder 2"/>
          <p:cNvSpPr>
            <a:spLocks noGrp="1"/>
          </p:cNvSpPr>
          <p:nvPr>
            <p:ph idx="1"/>
          </p:nvPr>
        </p:nvSpPr>
        <p:spPr>
          <a:xfrm>
            <a:off x="5715000" y="822960"/>
            <a:ext cx="5678424"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2761770-C0D7-6845-9094-12F7AC995D4A}" type="datetimeFigureOut">
              <a:rPr lang="en-US" smtClean="0"/>
              <a:t>3/15/24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B6694A-AA45-D84B-94FC-029AF816B80B}" type="slidenum">
              <a:rPr lang="en-US" smtClean="0"/>
              <a:t>‹#›</a:t>
            </a:fld>
            <a:endParaRPr lang="en-US"/>
          </a:p>
        </p:txBody>
      </p:sp>
    </p:spTree>
    <p:extLst>
      <p:ext uri="{BB962C8B-B14F-4D97-AF65-F5344CB8AC3E}">
        <p14:creationId xmlns:p14="http://schemas.microsoft.com/office/powerpoint/2010/main" val="1617464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2761770-C0D7-6845-9094-12F7AC995D4A}" type="datetimeFigureOut">
              <a:rPr lang="en-US" smtClean="0"/>
              <a:t>3/15/24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6694A-AA45-D84B-94FC-029AF816B80B}" type="slidenum">
              <a:rPr lang="en-US" smtClean="0"/>
              <a:t>‹#›</a:t>
            </a:fld>
            <a:endParaRPr lang="en-US"/>
          </a:p>
        </p:txBody>
      </p:sp>
    </p:spTree>
    <p:extLst>
      <p:ext uri="{BB962C8B-B14F-4D97-AF65-F5344CB8AC3E}">
        <p14:creationId xmlns:p14="http://schemas.microsoft.com/office/powerpoint/2010/main" val="533062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4400" spc="200" baseline="0"/>
            </a:lvl1pPr>
          </a:lstStyle>
          <a:p>
            <a:r>
              <a:rPr lang="en-GB"/>
              <a:t>Click to edit Master title style</a:t>
            </a:r>
            <a:endParaRPr lang="en-US"/>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42761770-C0D7-6845-9094-12F7AC995D4A}" type="datetimeFigureOut">
              <a:rPr lang="en-US" smtClean="0"/>
              <a:t>3/15/24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B6694A-AA45-D84B-94FC-029AF816B80B}" type="slidenum">
              <a:rPr lang="en-US" smtClean="0"/>
              <a:t>‹#›</a:t>
            </a:fld>
            <a:endParaRPr lang="en-US"/>
          </a:p>
        </p:txBody>
      </p:sp>
      <p:cxnSp>
        <p:nvCxnSpPr>
          <p:cNvPr id="9" name="Straight Connector 8"/>
          <p:cNvCxnSpPr/>
          <p:nvPr/>
        </p:nvCxnSpPr>
        <p:spPr>
          <a:xfrm flipV="1">
            <a:off x="8386843"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5676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2761770-C0D7-6845-9094-12F7AC995D4A}" type="datetimeFigureOut">
              <a:rPr lang="en-US" smtClean="0"/>
              <a:t>3/15/24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6694A-AA45-D84B-94FC-029AF816B80B}" type="slidenum">
              <a:rPr lang="en-US" smtClean="0"/>
              <a:t>‹#›</a:t>
            </a:fld>
            <a:endParaRPr lang="en-US"/>
          </a:p>
        </p:txBody>
      </p:sp>
    </p:spTree>
    <p:extLst>
      <p:ext uri="{BB962C8B-B14F-4D97-AF65-F5344CB8AC3E}">
        <p14:creationId xmlns:p14="http://schemas.microsoft.com/office/powerpoint/2010/main" val="1260752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762000"/>
            <a:ext cx="2628900" cy="5410200"/>
          </a:xfrm>
        </p:spPr>
        <p:txBody>
          <a:bodyPr vert="eaVert" lIns="45720" tIns="91440" rIns="45720" bIns="91440"/>
          <a:lstStyle/>
          <a:p>
            <a:r>
              <a:rPr lang="en-GB"/>
              <a:t>Click to edit Master title style</a:t>
            </a:r>
            <a:endParaRPr lang="en-US"/>
          </a:p>
        </p:txBody>
      </p:sp>
      <p:sp>
        <p:nvSpPr>
          <p:cNvPr id="3" name="Vertical Text Placeholder 2"/>
          <p:cNvSpPr>
            <a:spLocks noGrp="1"/>
          </p:cNvSpPr>
          <p:nvPr>
            <p:ph type="body" orient="vert" idx="1"/>
          </p:nvPr>
        </p:nvSpPr>
        <p:spPr>
          <a:xfrm>
            <a:off x="990602" y="762000"/>
            <a:ext cx="7581900" cy="54102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2761770-C0D7-6845-9094-12F7AC995D4A}" type="datetimeFigureOut">
              <a:rPr lang="en-US" smtClean="0"/>
              <a:t>3/15/24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6694A-AA45-D84B-94FC-029AF816B80B}"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0665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4400" b="0" spc="200" baseline="0"/>
            </a:lvl1pPr>
          </a:lstStyle>
          <a:p>
            <a:r>
              <a:rPr lang="en-GB"/>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2761770-C0D7-6845-9094-12F7AC995D4A}" type="datetimeFigureOut">
              <a:rPr lang="en-US" smtClean="0"/>
              <a:t>3/15/24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6694A-AA45-D84B-94FC-029AF816B80B}"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0893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GB"/>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2761770-C0D7-6845-9094-12F7AC995D4A}" type="datetimeFigureOut">
              <a:rPr lang="en-US" smtClean="0"/>
              <a:t>3/15/24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B6694A-AA45-D84B-94FC-029AF816B80B}" type="slidenum">
              <a:rPr lang="en-US" smtClean="0"/>
              <a:t>‹#›</a:t>
            </a:fld>
            <a:endParaRPr lang="en-US"/>
          </a:p>
        </p:txBody>
      </p:sp>
    </p:spTree>
    <p:extLst>
      <p:ext uri="{BB962C8B-B14F-4D97-AF65-F5344CB8AC3E}">
        <p14:creationId xmlns:p14="http://schemas.microsoft.com/office/powerpoint/2010/main" val="3145007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GB"/>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200" b="0" cap="none" baseline="0">
                <a:solidFill>
                  <a:schemeClr val="accent2">
                    <a:lumMod val="75000"/>
                  </a:schemeClr>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2">
                    <a:lumMod val="75000"/>
                  </a:schemeClr>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en-GB"/>
              <a:t>Click to edit Master text styles</a:t>
            </a:r>
          </a:p>
        </p:txBody>
      </p:sp>
      <p:sp>
        <p:nvSpPr>
          <p:cNvPr id="6" name="Content Placeholder 5"/>
          <p:cNvSpPr>
            <a:spLocks noGrp="1"/>
          </p:cNvSpPr>
          <p:nvPr>
            <p:ph sz="quarter" idx="4"/>
          </p:nvPr>
        </p:nvSpPr>
        <p:spPr>
          <a:xfrm>
            <a:off x="5989320" y="2967788"/>
            <a:ext cx="4754880" cy="3341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2761770-C0D7-6845-9094-12F7AC995D4A}" type="datetimeFigureOut">
              <a:rPr lang="en-US" smtClean="0"/>
              <a:t>3/15/24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B6694A-AA45-D84B-94FC-029AF816B80B}" type="slidenum">
              <a:rPr lang="en-US" smtClean="0"/>
              <a:t>‹#›</a:t>
            </a:fld>
            <a:endParaRPr lang="en-US"/>
          </a:p>
        </p:txBody>
      </p:sp>
    </p:spTree>
    <p:extLst>
      <p:ext uri="{BB962C8B-B14F-4D97-AF65-F5344CB8AC3E}">
        <p14:creationId xmlns:p14="http://schemas.microsoft.com/office/powerpoint/2010/main" val="1879573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2761770-C0D7-6845-9094-12F7AC995D4A}" type="datetimeFigureOut">
              <a:rPr lang="en-US" smtClean="0"/>
              <a:t>3/15/24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B6694A-AA45-D84B-94FC-029AF816B80B}" type="slidenum">
              <a:rPr lang="en-US" smtClean="0"/>
              <a:t>‹#›</a:t>
            </a:fld>
            <a:endParaRPr lang="en-US"/>
          </a:p>
        </p:txBody>
      </p:sp>
    </p:spTree>
    <p:extLst>
      <p:ext uri="{BB962C8B-B14F-4D97-AF65-F5344CB8AC3E}">
        <p14:creationId xmlns:p14="http://schemas.microsoft.com/office/powerpoint/2010/main" val="2557490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761770-C0D7-6845-9094-12F7AC995D4A}" type="datetimeFigureOut">
              <a:rPr lang="en-US" smtClean="0"/>
              <a:t>3/15/24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B6694A-AA45-D84B-94FC-029AF816B80B}" type="slidenum">
              <a:rPr lang="en-US" smtClean="0"/>
              <a:t>‹#›</a:t>
            </a:fld>
            <a:endParaRPr lang="en-US"/>
          </a:p>
        </p:txBody>
      </p:sp>
    </p:spTree>
    <p:extLst>
      <p:ext uri="{BB962C8B-B14F-4D97-AF65-F5344CB8AC3E}">
        <p14:creationId xmlns:p14="http://schemas.microsoft.com/office/powerpoint/2010/main" val="3716482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3600"/>
            </a:lvl1pPr>
          </a:lstStyle>
          <a:p>
            <a:r>
              <a:rPr lang="en-GB"/>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2761770-C0D7-6845-9094-12F7AC995D4A}" type="datetimeFigureOut">
              <a:rPr lang="en-US" smtClean="0"/>
              <a:t>3/15/24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B6694A-AA45-D84B-94FC-029AF816B80B}" type="slidenum">
              <a:rPr lang="en-US" smtClean="0"/>
              <a:t>‹#›</a:t>
            </a:fld>
            <a:endParaRPr lang="en-US"/>
          </a:p>
        </p:txBody>
      </p:sp>
    </p:spTree>
    <p:extLst>
      <p:ext uri="{BB962C8B-B14F-4D97-AF65-F5344CB8AC3E}">
        <p14:creationId xmlns:p14="http://schemas.microsoft.com/office/powerpoint/2010/main" val="2993515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4400" spc="200" baseline="0"/>
            </a:lvl1pPr>
          </a:lstStyle>
          <a:p>
            <a:r>
              <a:rPr lang="en-GB"/>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42761770-C0D7-6845-9094-12F7AC995D4A}" type="datetimeFigureOut">
              <a:rPr lang="en-US" smtClean="0"/>
              <a:t>3/15/24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B6694A-AA45-D84B-94FC-029AF816B80B}" type="slidenum">
              <a:rPr lang="en-US" smtClean="0"/>
              <a:t>‹#›</a:t>
            </a:fld>
            <a:endParaRPr lang="en-US"/>
          </a:p>
        </p:txBody>
      </p:sp>
      <p:cxnSp>
        <p:nvCxnSpPr>
          <p:cNvPr id="9" name="Straight Connector 8"/>
          <p:cNvCxnSpPr/>
          <p:nvPr/>
        </p:nvCxnSpPr>
        <p:spPr>
          <a:xfrm flipV="1">
            <a:off x="8386843"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0943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24129" y="2286000"/>
            <a:ext cx="9720073" cy="4023360"/>
          </a:xfrm>
          <a:prstGeom prst="rect">
            <a:avLst/>
          </a:prstGeom>
        </p:spPr>
        <p:txBody>
          <a:bodyPr vert="horz" lIns="45720" tIns="45720" rIns="4572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24130" y="6470704"/>
            <a:ext cx="2154143"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r>
              <a:rPr lang="en-US">
                <a:solidFill>
                  <a:prstClr val="black">
                    <a:tint val="75000"/>
                  </a:prstClr>
                </a:solidFill>
              </a:rPr>
              <a:t>September 10, 2018</a:t>
            </a:r>
            <a:endParaRPr lang="en-GB">
              <a:solidFill>
                <a:prstClr val="black">
                  <a:tint val="75000"/>
                </a:prstClr>
              </a:solidFill>
            </a:endParaRPr>
          </a:p>
        </p:txBody>
      </p:sp>
      <p:sp>
        <p:nvSpPr>
          <p:cNvPr id="5" name="Footer Placeholder 4"/>
          <p:cNvSpPr>
            <a:spLocks noGrp="1"/>
          </p:cNvSpPr>
          <p:nvPr>
            <p:ph type="ftr" sz="quarter" idx="3"/>
          </p:nvPr>
        </p:nvSpPr>
        <p:spPr>
          <a:xfrm>
            <a:off x="4842933" y="6470704"/>
            <a:ext cx="5901459"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r>
              <a:rPr lang="en-GB">
                <a:solidFill>
                  <a:prstClr val="black">
                    <a:tint val="75000"/>
                  </a:prstClr>
                </a:solidFill>
              </a:rPr>
              <a:t>Assessment of Practical Science: A policy history in England</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8C7AFB28-483D-40DD-BFF0-6CE73232EC51}" type="slidenum">
              <a:rPr lang="en-GB" smtClean="0">
                <a:solidFill>
                  <a:prstClr val="black">
                    <a:tint val="75000"/>
                  </a:prstClr>
                </a:solidFill>
              </a:rPr>
              <a:pPr/>
              <a:t>‹#›</a:t>
            </a:fld>
            <a:endParaRPr lang="en-GB">
              <a:solidFill>
                <a:prstClr val="black">
                  <a:tint val="75000"/>
                </a:prstClr>
              </a:solidFill>
            </a:endParaRPr>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495063"/>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sldNum="0" hdr="0"/>
  <p:txStyles>
    <p:title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p:titleStyle>
    <p:body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1024129" y="2286000"/>
            <a:ext cx="9720073" cy="4023360"/>
          </a:xfrm>
          <a:prstGeom prst="rect">
            <a:avLst/>
          </a:prstGeom>
        </p:spPr>
        <p:txBody>
          <a:bodyPr vert="horz" lIns="45720" tIns="45720" rIns="4572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1024130" y="6470704"/>
            <a:ext cx="2154143"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r>
              <a:rPr lang="en-US">
                <a:solidFill>
                  <a:prstClr val="black">
                    <a:tint val="75000"/>
                  </a:prstClr>
                </a:solidFill>
              </a:rPr>
              <a:t>September 10, 2018</a:t>
            </a:r>
            <a:endParaRPr lang="en-GB">
              <a:solidFill>
                <a:prstClr val="black">
                  <a:tint val="75000"/>
                </a:prstClr>
              </a:solidFill>
            </a:endParaRPr>
          </a:p>
        </p:txBody>
      </p:sp>
      <p:sp>
        <p:nvSpPr>
          <p:cNvPr id="5" name="Footer Placeholder 4"/>
          <p:cNvSpPr>
            <a:spLocks noGrp="1"/>
          </p:cNvSpPr>
          <p:nvPr>
            <p:ph type="ftr" sz="quarter" idx="3"/>
          </p:nvPr>
        </p:nvSpPr>
        <p:spPr>
          <a:xfrm>
            <a:off x="4842933" y="6470704"/>
            <a:ext cx="5901459"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r>
              <a:rPr lang="en-GB">
                <a:solidFill>
                  <a:prstClr val="black">
                    <a:tint val="75000"/>
                  </a:prstClr>
                </a:solidFill>
              </a:rPr>
              <a:t>Assessment of Practical Science: A policy history in England</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8C7AFB28-483D-40DD-BFF0-6CE73232EC51}" type="slidenum">
              <a:rPr lang="en-GB" smtClean="0">
                <a:solidFill>
                  <a:prstClr val="black">
                    <a:tint val="75000"/>
                  </a:prstClr>
                </a:solidFill>
              </a:rPr>
              <a:pPr/>
              <a:t>‹#›</a:t>
            </a:fld>
            <a:endParaRPr lang="en-GB">
              <a:solidFill>
                <a:prstClr val="black">
                  <a:tint val="75000"/>
                </a:prstClr>
              </a:solidFill>
            </a:endParaRPr>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8789739"/>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hf sldNum="0" hdr="0"/>
  <p:txStyles>
    <p:title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p:titleStyle>
    <p:body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www.education.ox.ac.uk/research/research-on-standards-in-gcses-in-wale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audio" Target="../media/media3.m4a"/><Relationship Id="rId7" Type="http://schemas.openxmlformats.org/officeDocument/2006/relationships/diagramQuickStyle" Target="../diagrams/quickStyle1.xml"/><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slideLayout" Target="../slideLayouts/slideLayout2.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5.png"/><Relationship Id="rId4" Type="http://schemas.openxmlformats.org/officeDocument/2006/relationships/diagramData" Target="../diagrams/data2.xml"/><Relationship Id="rId9" Type="http://schemas.openxmlformats.org/officeDocument/2006/relationships/image" Target="../media/image24.jpe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audio" Target="../media/media6.m4a"/><Relationship Id="rId7" Type="http://schemas.openxmlformats.org/officeDocument/2006/relationships/diagramQuickStyle" Target="../diagrams/quickStyle3.xml"/><Relationship Id="rId12" Type="http://schemas.openxmlformats.org/officeDocument/2006/relationships/image" Target="../media/image5.pn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diagramLayout" Target="../diagrams/layout3.xml"/><Relationship Id="rId11" Type="http://schemas.openxmlformats.org/officeDocument/2006/relationships/image" Target="../media/image29.emf"/><Relationship Id="rId5" Type="http://schemas.openxmlformats.org/officeDocument/2006/relationships/diagramData" Target="../diagrams/data3.xml"/><Relationship Id="rId10" Type="http://schemas.openxmlformats.org/officeDocument/2006/relationships/image" Target="../media/image24.jpeg"/><Relationship Id="rId4" Type="http://schemas.openxmlformats.org/officeDocument/2006/relationships/slideLayout" Target="../slideLayouts/slideLayout2.xml"/><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0" name="Rectangle 1049">
            <a:extLst>
              <a:ext uri="{FF2B5EF4-FFF2-40B4-BE49-F238E27FC236}">
                <a16:creationId xmlns:a16="http://schemas.microsoft.com/office/drawing/2014/main" id="{E7CFC73E-3E90-4B19-A7DF-7423745399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12192000" cy="22980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7539C108-ABAF-D54A-85F1-65BBE08E38A7}"/>
              </a:ext>
            </a:extLst>
          </p:cNvPr>
          <p:cNvSpPr>
            <a:spLocks noGrp="1"/>
          </p:cNvSpPr>
          <p:nvPr>
            <p:ph type="ctrTitle"/>
          </p:nvPr>
        </p:nvSpPr>
        <p:spPr>
          <a:xfrm>
            <a:off x="457200" y="4960137"/>
            <a:ext cx="7772400" cy="1463040"/>
          </a:xfrm>
        </p:spPr>
        <p:txBody>
          <a:bodyPr>
            <a:normAutofit/>
          </a:bodyPr>
          <a:lstStyle/>
          <a:p>
            <a:r>
              <a:rPr lang="en-US" sz="3600" dirty="0">
                <a:solidFill>
                  <a:srgbClr val="FFFFFF"/>
                </a:solidFill>
              </a:rPr>
              <a:t>Setting educational assessment standards</a:t>
            </a:r>
          </a:p>
        </p:txBody>
      </p:sp>
      <p:sp>
        <p:nvSpPr>
          <p:cNvPr id="3" name="Subtitle 2">
            <a:extLst>
              <a:ext uri="{FF2B5EF4-FFF2-40B4-BE49-F238E27FC236}">
                <a16:creationId xmlns:a16="http://schemas.microsoft.com/office/drawing/2014/main" id="{C1A9FB73-D647-AC4C-AF3F-15F0A0D6DE3D}"/>
              </a:ext>
            </a:extLst>
          </p:cNvPr>
          <p:cNvSpPr>
            <a:spLocks noGrp="1"/>
          </p:cNvSpPr>
          <p:nvPr>
            <p:ph type="subTitle" idx="1"/>
          </p:nvPr>
        </p:nvSpPr>
        <p:spPr>
          <a:xfrm>
            <a:off x="8610599" y="4960137"/>
            <a:ext cx="3124193" cy="1463040"/>
          </a:xfrm>
        </p:spPr>
        <p:txBody>
          <a:bodyPr>
            <a:normAutofit/>
          </a:bodyPr>
          <a:lstStyle/>
          <a:p>
            <a:r>
              <a:rPr lang="en-US" i="1" dirty="0">
                <a:solidFill>
                  <a:srgbClr val="FFFFFF"/>
                </a:solidFill>
              </a:rPr>
              <a:t>Research on Standards in GCSEs in Wales </a:t>
            </a:r>
            <a:r>
              <a:rPr lang="en-US" dirty="0">
                <a:solidFill>
                  <a:srgbClr val="FFFFFF"/>
                </a:solidFill>
              </a:rPr>
              <a:t>Project, funded by Qualifications Wales (2024)</a:t>
            </a:r>
          </a:p>
        </p:txBody>
      </p:sp>
      <p:sp useBgFill="1">
        <p:nvSpPr>
          <p:cNvPr id="1052" name="Rectangle 1051">
            <a:extLst>
              <a:ext uri="{FF2B5EF4-FFF2-40B4-BE49-F238E27FC236}">
                <a16:creationId xmlns:a16="http://schemas.microsoft.com/office/drawing/2014/main" id="{777C5034-4CD2-4D41-9F8C-C90A0B9EA5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pic>
        <p:nvPicPr>
          <p:cNvPr id="5" name="Picture 4">
            <a:extLst>
              <a:ext uri="{FF2B5EF4-FFF2-40B4-BE49-F238E27FC236}">
                <a16:creationId xmlns:a16="http://schemas.microsoft.com/office/drawing/2014/main" id="{43E88E60-4893-9CC0-1FBE-11D6E9787F7E}"/>
              </a:ext>
            </a:extLst>
          </p:cNvPr>
          <p:cNvPicPr>
            <a:picLocks noChangeAspect="1"/>
          </p:cNvPicPr>
          <p:nvPr/>
        </p:nvPicPr>
        <p:blipFill>
          <a:blip r:embed="rId5"/>
          <a:stretch>
            <a:fillRect/>
          </a:stretch>
        </p:blipFill>
        <p:spPr>
          <a:xfrm>
            <a:off x="6992933" y="1309756"/>
            <a:ext cx="3627481" cy="1802333"/>
          </a:xfrm>
          <a:prstGeom prst="rect">
            <a:avLst/>
          </a:prstGeom>
        </p:spPr>
      </p:pic>
      <p:cxnSp>
        <p:nvCxnSpPr>
          <p:cNvPr id="1054" name="Straight Connector 1053">
            <a:extLst>
              <a:ext uri="{FF2B5EF4-FFF2-40B4-BE49-F238E27FC236}">
                <a16:creationId xmlns:a16="http://schemas.microsoft.com/office/drawing/2014/main" id="{B5FB8C64-39D1-4D21-A1AE-7311CDAF9B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60141" y="822682"/>
            <a:ext cx="0" cy="292608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Logo, company name&#10;&#10;Description automatically generated">
            <a:extLst>
              <a:ext uri="{FF2B5EF4-FFF2-40B4-BE49-F238E27FC236}">
                <a16:creationId xmlns:a16="http://schemas.microsoft.com/office/drawing/2014/main" id="{E7EDFD5A-A050-5B55-F09E-E82ED20838B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831539" y="1241181"/>
            <a:ext cx="2177754" cy="2113702"/>
          </a:xfrm>
          <a:prstGeom prst="rect">
            <a:avLst/>
          </a:prstGeom>
          <a:noFill/>
          <a:extLst>
            <a:ext uri="{909E8E84-426E-40DD-AFC4-6F175D3DCCD1}">
              <a14:hiddenFill xmlns:a14="http://schemas.microsoft.com/office/drawing/2010/main">
                <a:solidFill>
                  <a:srgbClr val="FFFFFF"/>
                </a:solidFill>
              </a14:hiddenFill>
            </a:ext>
          </a:extLst>
        </p:spPr>
      </p:pic>
      <p:cxnSp>
        <p:nvCxnSpPr>
          <p:cNvPr id="1056" name="Straight Connector 1055">
            <a:extLst>
              <a:ext uri="{FF2B5EF4-FFF2-40B4-BE49-F238E27FC236}">
                <a16:creationId xmlns:a16="http://schemas.microsoft.com/office/drawing/2014/main" id="{92446F88-E03E-4F71-B62A-C8D25CA6EB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7" name="Audio 6">
            <a:extLst>
              <a:ext uri="{FF2B5EF4-FFF2-40B4-BE49-F238E27FC236}">
                <a16:creationId xmlns:a16="http://schemas.microsoft.com/office/drawing/2014/main" id="{2D5C2E04-F1A8-37BB-C43C-844DED05E3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59754592"/>
      </p:ext>
    </p:extLst>
  </p:cSld>
  <p:clrMapOvr>
    <a:masterClrMapping/>
  </p:clrMapOvr>
  <mc:AlternateContent xmlns:mc="http://schemas.openxmlformats.org/markup-compatibility/2006" xmlns:p14="http://schemas.microsoft.com/office/powerpoint/2010/main">
    <mc:Choice Requires="p14">
      <p:transition spd="slow" p14:dur="2000" advTm="19759"/>
    </mc:Choice>
    <mc:Fallback xmlns="">
      <p:transition spd="slow" advTm="19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5">
            <a:extLst>
              <a:ext uri="{FF2B5EF4-FFF2-40B4-BE49-F238E27FC236}">
                <a16:creationId xmlns:a16="http://schemas.microsoft.com/office/drawing/2014/main" id="{C51136FD-BBB2-4EB4-A240-3E21EECF7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99E5CFA4-E6EF-3321-57BA-E07A012CF867}"/>
              </a:ext>
            </a:extLst>
          </p:cNvPr>
          <p:cNvSpPr>
            <a:spLocks noGrp="1"/>
          </p:cNvSpPr>
          <p:nvPr>
            <p:ph type="title"/>
          </p:nvPr>
        </p:nvSpPr>
        <p:spPr>
          <a:xfrm>
            <a:off x="1024129" y="585216"/>
            <a:ext cx="3779085" cy="1499616"/>
          </a:xfrm>
        </p:spPr>
        <p:txBody>
          <a:bodyPr vert="horz" lIns="91440" tIns="45720" rIns="91440" bIns="45720" rtlCol="0" anchor="ctr">
            <a:normAutofit/>
          </a:bodyPr>
          <a:lstStyle/>
          <a:p>
            <a:pPr defTabSz="914400"/>
            <a:r>
              <a:rPr lang="en-US" sz="5000">
                <a:solidFill>
                  <a:srgbClr val="FFFFFF"/>
                </a:solidFill>
              </a:rPr>
              <a:t>FIND OUT MORE</a:t>
            </a:r>
          </a:p>
        </p:txBody>
      </p:sp>
      <p:cxnSp>
        <p:nvCxnSpPr>
          <p:cNvPr id="31" name="Straight Connector 27">
            <a:extLst>
              <a:ext uri="{FF2B5EF4-FFF2-40B4-BE49-F238E27FC236}">
                <a16:creationId xmlns:a16="http://schemas.microsoft.com/office/drawing/2014/main" id="{C6826B28-36B0-4CC1-8EC8-EF9B88B356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29731E0-7EB9-E108-9D20-3578FA1ED1F1}"/>
              </a:ext>
            </a:extLst>
          </p:cNvPr>
          <p:cNvSpPr txBox="1"/>
          <p:nvPr/>
        </p:nvSpPr>
        <p:spPr>
          <a:xfrm>
            <a:off x="1024130" y="2068490"/>
            <a:ext cx="3557297" cy="2169878"/>
          </a:xfrm>
          <a:prstGeom prst="rect">
            <a:avLst/>
          </a:prstGeom>
        </p:spPr>
        <p:txBody>
          <a:bodyPr vert="horz" lIns="45720" tIns="45720" rIns="45720" bIns="45720" rtlCol="0">
            <a:normAutofit/>
          </a:bodyPr>
          <a:lstStyle/>
          <a:p>
            <a:pPr marL="0" marR="0" lvl="0" indent="0" algn="l" defTabSz="914400" rtl="0" eaLnBrk="1" fontAlgn="auto" latinLnBrk="0" hangingPunct="1">
              <a:lnSpc>
                <a:spcPct val="90000"/>
              </a:lnSpc>
              <a:spcBef>
                <a:spcPts val="0"/>
              </a:spcBef>
              <a:spcAft>
                <a:spcPts val="600"/>
              </a:spcAft>
              <a:buClr>
                <a:srgbClr val="9CBEBD"/>
              </a:buClr>
              <a:buSzTx/>
              <a:buFontTx/>
              <a:buNone/>
              <a:tabLst/>
              <a:defRPr/>
            </a:pPr>
            <a:r>
              <a:rPr kumimoji="0" lang="en-US" sz="2000" b="0" i="0" u="none" strike="noStrike" kern="1200" cap="none" spc="0" normalizeH="0" baseline="0" noProof="0">
                <a:ln>
                  <a:noFill/>
                </a:ln>
                <a:solidFill>
                  <a:srgbClr val="FFFFFF"/>
                </a:solidFill>
                <a:effectLst/>
                <a:uLnTx/>
                <a:uFillTx/>
                <a:latin typeface="Tw Cen MT" panose="020B0602020104020603"/>
                <a:ea typeface="+mn-ea"/>
                <a:cs typeface="+mn-cs"/>
              </a:rPr>
              <a:t>Oxford University Centre for Educational Assessment (OUCEA)</a:t>
            </a:r>
          </a:p>
          <a:p>
            <a:pPr marL="0" marR="0" lvl="0" indent="0" algn="l" defTabSz="914400" rtl="0" eaLnBrk="1" fontAlgn="auto" latinLnBrk="0" hangingPunct="1">
              <a:lnSpc>
                <a:spcPct val="90000"/>
              </a:lnSpc>
              <a:spcBef>
                <a:spcPts val="0"/>
              </a:spcBef>
              <a:spcAft>
                <a:spcPts val="600"/>
              </a:spcAft>
              <a:buClr>
                <a:srgbClr val="9CBEBD"/>
              </a:buClr>
              <a:buSzTx/>
              <a:buFontTx/>
              <a:buNone/>
              <a:tabLst/>
              <a:defRPr/>
            </a:pPr>
            <a:endParaRPr kumimoji="0" lang="en-US" sz="2800" b="0" i="0" u="none" strike="noStrike" kern="1200" cap="none" spc="0" normalizeH="0" baseline="0" noProof="0">
              <a:ln>
                <a:noFill/>
              </a:ln>
              <a:solidFill>
                <a:srgbClr val="FFFFFF"/>
              </a:solidFill>
              <a:effectLst/>
              <a:uLnTx/>
              <a:uFillTx/>
              <a:latin typeface="Tw Cen MT" panose="020B0602020104020603"/>
              <a:ea typeface="+mn-ea"/>
              <a:cs typeface="+mn-cs"/>
            </a:endParaRPr>
          </a:p>
          <a:p>
            <a:pPr marL="0" marR="0" lvl="0" indent="0" algn="l" defTabSz="914400" rtl="0" eaLnBrk="1" fontAlgn="auto" latinLnBrk="0" hangingPunct="1">
              <a:lnSpc>
                <a:spcPct val="90000"/>
              </a:lnSpc>
              <a:spcBef>
                <a:spcPts val="0"/>
              </a:spcBef>
              <a:spcAft>
                <a:spcPts val="600"/>
              </a:spcAft>
              <a:buClr>
                <a:srgbClr val="9CBEBD"/>
              </a:buClr>
              <a:buSzTx/>
              <a:buFontTx/>
              <a:buNone/>
              <a:tabLst/>
              <a:defRPr/>
            </a:pPr>
            <a:r>
              <a:rPr kumimoji="0" lang="en-US" sz="1600" b="0" i="0" u="none" strike="noStrike" kern="1200" cap="none" spc="0" normalizeH="0" baseline="0" noProof="0">
                <a:ln>
                  <a:noFill/>
                </a:ln>
                <a:solidFill>
                  <a:srgbClr val="FFFFFF"/>
                </a:solidFill>
                <a:effectLst/>
                <a:uLnTx/>
                <a:uFillTx/>
                <a:latin typeface="Tw Cen MT" panose="020B0602020104020603"/>
                <a:ea typeface="+mn-ea"/>
                <a:cs typeface="+mn-cs"/>
                <a:hlinkClick r:id="rId4">
                  <a:extLst>
                    <a:ext uri="{A12FA001-AC4F-418D-AE19-62706E023703}">
                      <ahyp:hlinkClr xmlns:ahyp="http://schemas.microsoft.com/office/drawing/2018/hyperlinkcolor" val="tx"/>
                    </a:ext>
                  </a:extLst>
                </a:hlinkClick>
              </a:rPr>
              <a:t>https://www.education.ox.ac.uk/research/research-on-standards-in-gcses-in-wales/</a:t>
            </a:r>
            <a:endParaRPr kumimoji="0" lang="en-US" sz="1600" b="0" i="0" u="none" strike="noStrike" kern="1200" cap="none" spc="0" normalizeH="0" baseline="0" noProof="0">
              <a:ln>
                <a:noFill/>
              </a:ln>
              <a:solidFill>
                <a:srgbClr val="FFFFFF"/>
              </a:solidFill>
              <a:effectLst/>
              <a:uLnTx/>
              <a:uFillTx/>
              <a:latin typeface="Tw Cen MT" panose="020B0602020104020603"/>
              <a:ea typeface="+mn-ea"/>
              <a:cs typeface="+mn-cs"/>
            </a:endParaRPr>
          </a:p>
          <a:p>
            <a:pPr marL="0" marR="0" lvl="0" indent="0" algn="l" defTabSz="914400" rtl="0" eaLnBrk="1" fontAlgn="auto" latinLnBrk="0" hangingPunct="1">
              <a:lnSpc>
                <a:spcPct val="90000"/>
              </a:lnSpc>
              <a:spcBef>
                <a:spcPts val="0"/>
              </a:spcBef>
              <a:spcAft>
                <a:spcPts val="600"/>
              </a:spcAft>
              <a:buClr>
                <a:srgbClr val="9CBEBD"/>
              </a:buClr>
              <a:buSzTx/>
              <a:buFontTx/>
              <a:buNone/>
              <a:tabLst/>
              <a:defRPr/>
            </a:pPr>
            <a:endParaRPr kumimoji="0" lang="en-US" sz="1600" b="0" i="0" u="none" strike="noStrike" kern="1200" cap="none" spc="0" normalizeH="0" baseline="0" noProof="0">
              <a:ln>
                <a:noFill/>
              </a:ln>
              <a:solidFill>
                <a:srgbClr val="FFFFFF"/>
              </a:solidFill>
              <a:effectLst/>
              <a:uLnTx/>
              <a:uFillTx/>
              <a:latin typeface="Tw Cen MT" panose="020B0602020104020603"/>
              <a:ea typeface="+mn-ea"/>
              <a:cs typeface="+mn-cs"/>
            </a:endParaRPr>
          </a:p>
          <a:p>
            <a:pPr marL="0" marR="0" lvl="0" indent="0" algn="l" defTabSz="914400" rtl="0" eaLnBrk="1" fontAlgn="auto" latinLnBrk="0" hangingPunct="1">
              <a:lnSpc>
                <a:spcPct val="90000"/>
              </a:lnSpc>
              <a:spcBef>
                <a:spcPts val="0"/>
              </a:spcBef>
              <a:spcAft>
                <a:spcPts val="600"/>
              </a:spcAft>
              <a:buClr>
                <a:srgbClr val="9CBEBD"/>
              </a:buClr>
              <a:buSzTx/>
              <a:buFontTx/>
              <a:buNone/>
              <a:tabLst/>
              <a:defRPr/>
            </a:pPr>
            <a:endParaRPr kumimoji="0" lang="en-US" sz="1600" b="0" i="0" u="none" strike="noStrike" kern="1200" cap="none" spc="0" normalizeH="0" baseline="0" noProof="0">
              <a:ln>
                <a:noFill/>
              </a:ln>
              <a:solidFill>
                <a:srgbClr val="FFFFFF"/>
              </a:solidFill>
              <a:effectLst/>
              <a:uLnTx/>
              <a:uFillTx/>
              <a:latin typeface="Tw Cen MT" panose="020B0602020104020603"/>
              <a:ea typeface="+mn-ea"/>
              <a:cs typeface="+mn-cs"/>
            </a:endParaRPr>
          </a:p>
          <a:p>
            <a:pPr marL="0" marR="0" lvl="0" indent="0" algn="l" defTabSz="914400" rtl="0" eaLnBrk="1" fontAlgn="auto" latinLnBrk="0" hangingPunct="1">
              <a:lnSpc>
                <a:spcPct val="90000"/>
              </a:lnSpc>
              <a:spcBef>
                <a:spcPts val="0"/>
              </a:spcBef>
              <a:spcAft>
                <a:spcPts val="600"/>
              </a:spcAft>
              <a:buClr>
                <a:srgbClr val="9CBEBD"/>
              </a:buClr>
              <a:buSzTx/>
              <a:buFontTx/>
              <a:buNone/>
              <a:tabLst/>
              <a:defRPr/>
            </a:pPr>
            <a:endParaRPr kumimoji="0" lang="en-US" sz="1600" b="0" i="0" u="none" strike="noStrike" kern="1200" cap="none" spc="0" normalizeH="0" baseline="0" noProof="0">
              <a:ln>
                <a:noFill/>
              </a:ln>
              <a:solidFill>
                <a:srgbClr val="FFFFFF"/>
              </a:solidFill>
              <a:effectLst/>
              <a:uLnTx/>
              <a:uFillTx/>
              <a:latin typeface="Tw Cen MT" panose="020B0602020104020603"/>
              <a:ea typeface="+mn-ea"/>
              <a:cs typeface="+mn-cs"/>
            </a:endParaRPr>
          </a:p>
          <a:p>
            <a:pPr marL="0" marR="0" lvl="0" indent="0" algn="l" defTabSz="914400" rtl="0" eaLnBrk="1" fontAlgn="auto" latinLnBrk="0" hangingPunct="1">
              <a:lnSpc>
                <a:spcPct val="90000"/>
              </a:lnSpc>
              <a:spcBef>
                <a:spcPts val="0"/>
              </a:spcBef>
              <a:spcAft>
                <a:spcPts val="600"/>
              </a:spcAft>
              <a:buClr>
                <a:srgbClr val="9CBEBD"/>
              </a:buClr>
              <a:buSzTx/>
              <a:buFontTx/>
              <a:buNone/>
              <a:tabLst/>
              <a:defRPr/>
            </a:pPr>
            <a:endParaRPr kumimoji="0" lang="en-US" sz="1600" b="0" i="0" u="none" strike="noStrike" kern="1200" cap="none" spc="0" normalizeH="0" baseline="0" noProof="0">
              <a:ln>
                <a:noFill/>
              </a:ln>
              <a:solidFill>
                <a:srgbClr val="FFFFFF"/>
              </a:solidFill>
              <a:effectLst/>
              <a:uLnTx/>
              <a:uFillTx/>
              <a:latin typeface="Tw Cen MT" panose="020B0602020104020603"/>
              <a:ea typeface="+mn-ea"/>
              <a:cs typeface="+mn-cs"/>
            </a:endParaRPr>
          </a:p>
          <a:p>
            <a:pPr marL="0" marR="0" lvl="0" indent="0" algn="l" defTabSz="914400" rtl="0" eaLnBrk="1" fontAlgn="auto" latinLnBrk="0" hangingPunct="1">
              <a:lnSpc>
                <a:spcPct val="90000"/>
              </a:lnSpc>
              <a:spcBef>
                <a:spcPts val="0"/>
              </a:spcBef>
              <a:spcAft>
                <a:spcPts val="600"/>
              </a:spcAft>
              <a:buClr>
                <a:srgbClr val="9CBEBD"/>
              </a:buClr>
              <a:buSzTx/>
              <a:buFontTx/>
              <a:buNone/>
              <a:tabLst/>
              <a:defRPr/>
            </a:pPr>
            <a:endParaRPr kumimoji="0" lang="en-US" sz="1600" b="0" i="0" u="none" strike="noStrike" kern="1200" cap="none" spc="0" normalizeH="0" baseline="0" noProof="0">
              <a:ln>
                <a:noFill/>
              </a:ln>
              <a:solidFill>
                <a:srgbClr val="FFFFFF"/>
              </a:solidFill>
              <a:effectLst/>
              <a:uLnTx/>
              <a:uFillTx/>
              <a:latin typeface="Tw Cen MT" panose="020B0602020104020603"/>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90000"/>
              </a:lnSpc>
              <a:spcBef>
                <a:spcPts val="0"/>
              </a:spcBef>
              <a:spcAft>
                <a:spcPts val="600"/>
              </a:spcAft>
              <a:buClr>
                <a:srgbClr val="9CBEBD"/>
              </a:buClr>
              <a:buSzTx/>
              <a:buFontTx/>
              <a:buNone/>
              <a:tabLst/>
              <a:defRPr/>
            </a:pPr>
            <a:endParaRPr kumimoji="0" lang="en-US" sz="1600" b="0" i="0" u="none" strike="noStrike" kern="1200" cap="none" spc="0" normalizeH="0" baseline="0" noProof="0">
              <a:ln>
                <a:noFill/>
              </a:ln>
              <a:solidFill>
                <a:srgbClr val="FFFFFF"/>
              </a:solidFill>
              <a:effectLst/>
              <a:uLnTx/>
              <a:uFillTx/>
              <a:latin typeface="Tw Cen MT" panose="020B0602020104020603"/>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90000"/>
              </a:lnSpc>
              <a:spcBef>
                <a:spcPts val="0"/>
              </a:spcBef>
              <a:spcAft>
                <a:spcPts val="600"/>
              </a:spcAft>
              <a:buClr>
                <a:srgbClr val="9CBEBD"/>
              </a:buClr>
              <a:buSzTx/>
              <a:buFontTx/>
              <a:buNone/>
              <a:tabLst/>
              <a:defRPr/>
            </a:pPr>
            <a:endParaRPr kumimoji="0" lang="en-US" sz="1600" b="0" i="0" u="none" strike="noStrike" kern="1200" cap="none" spc="0" normalizeH="0" baseline="0" noProof="0">
              <a:ln>
                <a:noFill/>
              </a:ln>
              <a:solidFill>
                <a:srgbClr val="FFFFFF"/>
              </a:solidFill>
              <a:effectLst/>
              <a:uLnTx/>
              <a:uFillTx/>
              <a:latin typeface="Tw Cen MT" panose="020B0602020104020603"/>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90000"/>
              </a:lnSpc>
              <a:spcBef>
                <a:spcPts val="0"/>
              </a:spcBef>
              <a:spcAft>
                <a:spcPts val="600"/>
              </a:spcAft>
              <a:buClr>
                <a:srgbClr val="9CBEBD"/>
              </a:buClr>
              <a:buSzTx/>
              <a:buFontTx/>
              <a:buNone/>
              <a:tabLst/>
              <a:defRPr/>
            </a:pPr>
            <a:endParaRPr kumimoji="0" lang="en-US" sz="16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pic>
        <p:nvPicPr>
          <p:cNvPr id="11" name="Picture 10" descr="A screenshot of a website&#10;&#10;Description automatically generated with low confidence">
            <a:extLst>
              <a:ext uri="{FF2B5EF4-FFF2-40B4-BE49-F238E27FC236}">
                <a16:creationId xmlns:a16="http://schemas.microsoft.com/office/drawing/2014/main" id="{59BB9BD6-081E-F3CE-489D-99760CD34CAC}"/>
              </a:ext>
            </a:extLst>
          </p:cNvPr>
          <p:cNvPicPr>
            <a:picLocks noChangeAspect="1"/>
          </p:cNvPicPr>
          <p:nvPr/>
        </p:nvPicPr>
        <p:blipFill rotWithShape="1">
          <a:blip r:embed="rId5"/>
          <a:srcRect l="301" r="15336" b="2"/>
          <a:stretch/>
        </p:blipFill>
        <p:spPr>
          <a:xfrm>
            <a:off x="6096000" y="640080"/>
            <a:ext cx="5455921" cy="5577840"/>
          </a:xfrm>
          <a:prstGeom prst="rect">
            <a:avLst/>
          </a:prstGeom>
        </p:spPr>
      </p:pic>
      <p:pic>
        <p:nvPicPr>
          <p:cNvPr id="6" name="Picture 5" descr="A blurry image of a person and person&#10;&#10;Description automatically generated with medium confidence">
            <a:extLst>
              <a:ext uri="{FF2B5EF4-FFF2-40B4-BE49-F238E27FC236}">
                <a16:creationId xmlns:a16="http://schemas.microsoft.com/office/drawing/2014/main" id="{9459D830-E106-F06D-D980-CE7C2BD89225}"/>
              </a:ext>
            </a:extLst>
          </p:cNvPr>
          <p:cNvPicPr>
            <a:picLocks noChangeAspect="1"/>
          </p:cNvPicPr>
          <p:nvPr/>
        </p:nvPicPr>
        <p:blipFill>
          <a:blip r:embed="rId6"/>
          <a:stretch>
            <a:fillRect/>
          </a:stretch>
        </p:blipFill>
        <p:spPr>
          <a:xfrm>
            <a:off x="0" y="5646458"/>
            <a:ext cx="5468539" cy="1192352"/>
          </a:xfrm>
          <a:prstGeom prst="rect">
            <a:avLst/>
          </a:prstGeom>
        </p:spPr>
      </p:pic>
      <p:sp>
        <p:nvSpPr>
          <p:cNvPr id="8" name="TextBox 7">
            <a:extLst>
              <a:ext uri="{FF2B5EF4-FFF2-40B4-BE49-F238E27FC236}">
                <a16:creationId xmlns:a16="http://schemas.microsoft.com/office/drawing/2014/main" id="{8EA1220A-ABBE-C9B0-D843-AF5948448F1F}"/>
              </a:ext>
            </a:extLst>
          </p:cNvPr>
          <p:cNvSpPr txBox="1"/>
          <p:nvPr/>
        </p:nvSpPr>
        <p:spPr>
          <a:xfrm>
            <a:off x="527902" y="5879366"/>
            <a:ext cx="118782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Tw Cen MT" panose="020B0602020104020603"/>
                <a:ea typeface="+mn-ea"/>
                <a:cs typeface="+mn-cs"/>
              </a:rPr>
              <a:t>Home of the</a:t>
            </a:r>
          </a:p>
        </p:txBody>
      </p:sp>
      <p:pic>
        <p:nvPicPr>
          <p:cNvPr id="15" name="Audio 14">
            <a:extLst>
              <a:ext uri="{FF2B5EF4-FFF2-40B4-BE49-F238E27FC236}">
                <a16:creationId xmlns:a16="http://schemas.microsoft.com/office/drawing/2014/main" id="{C1E3F9A2-9F77-2C8A-462A-494DC609A7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594339234"/>
      </p:ext>
    </p:extLst>
  </p:cSld>
  <p:clrMapOvr>
    <a:masterClrMapping/>
  </p:clrMapOvr>
  <mc:AlternateContent xmlns:mc="http://schemas.openxmlformats.org/markup-compatibility/2006" xmlns:p14="http://schemas.microsoft.com/office/powerpoint/2010/main">
    <mc:Choice Requires="p14">
      <p:transition spd="slow" p14:dur="2000" advTm="12389"/>
    </mc:Choice>
    <mc:Fallback xmlns="">
      <p:transition spd="slow" advTm="12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10" presetClass="entr" presetSubtype="0" fill="hold" grpId="0" nodeType="withEffect">
                                  <p:stCondLst>
                                    <p:cond delay="10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5"/>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89">
            <a:extLst>
              <a:ext uri="{FF2B5EF4-FFF2-40B4-BE49-F238E27FC236}">
                <a16:creationId xmlns:a16="http://schemas.microsoft.com/office/drawing/2014/main" id="{07E70124-488E-49F0-8F05-2EDBF868DA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0" name="Straight Connector 91">
            <a:extLst>
              <a:ext uri="{FF2B5EF4-FFF2-40B4-BE49-F238E27FC236}">
                <a16:creationId xmlns:a16="http://schemas.microsoft.com/office/drawing/2014/main" id="{D8E3522A-5205-4551-A330-900E5EA039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1" name="Rectangle 93">
            <a:extLst>
              <a:ext uri="{FF2B5EF4-FFF2-40B4-BE49-F238E27FC236}">
                <a16:creationId xmlns:a16="http://schemas.microsoft.com/office/drawing/2014/main" id="{862B8E1B-C5AD-45E0-9B96-275CEE868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12192000" cy="22980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65DF56D3-F781-B9B8-F806-DB78A648C031}"/>
              </a:ext>
            </a:extLst>
          </p:cNvPr>
          <p:cNvSpPr>
            <a:spLocks noGrp="1"/>
          </p:cNvSpPr>
          <p:nvPr>
            <p:ph type="title"/>
          </p:nvPr>
        </p:nvSpPr>
        <p:spPr>
          <a:xfrm>
            <a:off x="0" y="4960137"/>
            <a:ext cx="8229600" cy="1463040"/>
          </a:xfrm>
        </p:spPr>
        <p:txBody>
          <a:bodyPr vert="horz" lIns="91440" tIns="45720" rIns="91440" bIns="45720" rtlCol="0" anchor="ctr">
            <a:noAutofit/>
          </a:bodyPr>
          <a:lstStyle/>
          <a:p>
            <a:pPr algn="r" defTabSz="914400"/>
            <a:r>
              <a:rPr lang="en-US" sz="3600" spc="200" dirty="0">
                <a:solidFill>
                  <a:srgbClr val="FFFFFF"/>
                </a:solidFill>
              </a:rPr>
              <a:t>Setting educational assessment </a:t>
            </a:r>
            <a:r>
              <a:rPr lang="en-GB" sz="1400" b="0" i="0" dirty="0">
                <a:solidFill>
                  <a:srgbClr val="000000"/>
                </a:solidFill>
                <a:effectLst/>
                <a:latin typeface="Times"/>
              </a:rPr>
              <a:t> </a:t>
            </a:r>
            <a:r>
              <a:rPr lang="en-US" sz="3600" spc="200" dirty="0">
                <a:solidFill>
                  <a:srgbClr val="FFFFFF"/>
                </a:solidFill>
              </a:rPr>
              <a:t>standards</a:t>
            </a:r>
          </a:p>
        </p:txBody>
      </p:sp>
      <p:sp>
        <p:nvSpPr>
          <p:cNvPr id="142" name="Rectangle 95">
            <a:extLst>
              <a:ext uri="{FF2B5EF4-FFF2-40B4-BE49-F238E27FC236}">
                <a16:creationId xmlns:a16="http://schemas.microsoft.com/office/drawing/2014/main" id="{EDE58062-3E01-442B-886A-31ABD6DE7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pic>
        <p:nvPicPr>
          <p:cNvPr id="6" name="Picture 5" descr="A picture containing text, computer, person, screenshot&#10;&#10;Description automatically generated">
            <a:extLst>
              <a:ext uri="{FF2B5EF4-FFF2-40B4-BE49-F238E27FC236}">
                <a16:creationId xmlns:a16="http://schemas.microsoft.com/office/drawing/2014/main" id="{D8B8EB6D-3E98-8AD8-3DA5-22EEEF643A5F}"/>
              </a:ext>
            </a:extLst>
          </p:cNvPr>
          <p:cNvPicPr>
            <a:picLocks noChangeAspect="1"/>
          </p:cNvPicPr>
          <p:nvPr/>
        </p:nvPicPr>
        <p:blipFill rotWithShape="1">
          <a:blip r:embed="rId4"/>
          <a:srcRect t="42135" r="4726" b="9869"/>
          <a:stretch/>
        </p:blipFill>
        <p:spPr>
          <a:xfrm>
            <a:off x="484632" y="1491107"/>
            <a:ext cx="2681481" cy="1589229"/>
          </a:xfrm>
          <a:prstGeom prst="rect">
            <a:avLst/>
          </a:prstGeom>
        </p:spPr>
      </p:pic>
      <p:cxnSp>
        <p:nvCxnSpPr>
          <p:cNvPr id="143" name="Straight Connector 97">
            <a:extLst>
              <a:ext uri="{FF2B5EF4-FFF2-40B4-BE49-F238E27FC236}">
                <a16:creationId xmlns:a16="http://schemas.microsoft.com/office/drawing/2014/main" id="{6021565A-E214-41D8-8F6B-011E631142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46548" y="822682"/>
            <a:ext cx="0" cy="292608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descr="Angled shot of pen on a graph">
            <a:extLst>
              <a:ext uri="{FF2B5EF4-FFF2-40B4-BE49-F238E27FC236}">
                <a16:creationId xmlns:a16="http://schemas.microsoft.com/office/drawing/2014/main" id="{08B572C6-42CA-BFBE-E029-56DB0098E00D}"/>
              </a:ext>
            </a:extLst>
          </p:cNvPr>
          <p:cNvPicPr>
            <a:picLocks noChangeAspect="1"/>
          </p:cNvPicPr>
          <p:nvPr/>
        </p:nvPicPr>
        <p:blipFill>
          <a:blip r:embed="rId5"/>
          <a:stretch>
            <a:fillRect/>
          </a:stretch>
        </p:blipFill>
        <p:spPr>
          <a:xfrm>
            <a:off x="3314171" y="1390778"/>
            <a:ext cx="2681483" cy="1789889"/>
          </a:xfrm>
          <a:prstGeom prst="rect">
            <a:avLst/>
          </a:prstGeom>
        </p:spPr>
      </p:pic>
      <p:cxnSp>
        <p:nvCxnSpPr>
          <p:cNvPr id="144" name="Straight Connector 99">
            <a:extLst>
              <a:ext uri="{FF2B5EF4-FFF2-40B4-BE49-F238E27FC236}">
                <a16:creationId xmlns:a16="http://schemas.microsoft.com/office/drawing/2014/main" id="{ECF84E9B-39A6-40F5-9DC0-1916C9EF1E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6089" y="822682"/>
            <a:ext cx="0" cy="292608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A high angle view of students sitting at desks&#10;&#10;Description automatically generated with low confidence">
            <a:extLst>
              <a:ext uri="{FF2B5EF4-FFF2-40B4-BE49-F238E27FC236}">
                <a16:creationId xmlns:a16="http://schemas.microsoft.com/office/drawing/2014/main" id="{118CB39D-AB1B-B06F-70C3-653AC71D752D}"/>
              </a:ext>
            </a:extLst>
          </p:cNvPr>
          <p:cNvPicPr>
            <a:picLocks noChangeAspect="1"/>
          </p:cNvPicPr>
          <p:nvPr/>
        </p:nvPicPr>
        <p:blipFill>
          <a:blip r:embed="rId6"/>
          <a:stretch>
            <a:fillRect/>
          </a:stretch>
        </p:blipFill>
        <p:spPr>
          <a:xfrm>
            <a:off x="6143712" y="1446301"/>
            <a:ext cx="2681483" cy="1678841"/>
          </a:xfrm>
          <a:prstGeom prst="rect">
            <a:avLst/>
          </a:prstGeom>
        </p:spPr>
      </p:pic>
      <p:cxnSp>
        <p:nvCxnSpPr>
          <p:cNvPr id="145" name="Straight Connector 101">
            <a:extLst>
              <a:ext uri="{FF2B5EF4-FFF2-40B4-BE49-F238E27FC236}">
                <a16:creationId xmlns:a16="http://schemas.microsoft.com/office/drawing/2014/main" id="{1F23C13D-5093-4D88-99C5-A11B43BF90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05630" y="822682"/>
            <a:ext cx="0" cy="292608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descr="A hand holding a pen and shading circles on a sheet">
            <a:extLst>
              <a:ext uri="{FF2B5EF4-FFF2-40B4-BE49-F238E27FC236}">
                <a16:creationId xmlns:a16="http://schemas.microsoft.com/office/drawing/2014/main" id="{62D6CBF3-6C85-A099-E9B5-D916DB9071AE}"/>
              </a:ext>
            </a:extLst>
          </p:cNvPr>
          <p:cNvPicPr>
            <a:picLocks noChangeAspect="1"/>
          </p:cNvPicPr>
          <p:nvPr/>
        </p:nvPicPr>
        <p:blipFill>
          <a:blip r:embed="rId7"/>
          <a:stretch>
            <a:fillRect/>
          </a:stretch>
        </p:blipFill>
        <p:spPr>
          <a:xfrm flipH="1">
            <a:off x="8986064" y="1501272"/>
            <a:ext cx="2693392" cy="1568900"/>
          </a:xfrm>
          <a:prstGeom prst="rect">
            <a:avLst/>
          </a:prstGeom>
        </p:spPr>
      </p:pic>
      <p:cxnSp>
        <p:nvCxnSpPr>
          <p:cNvPr id="146" name="Straight Connector 103">
            <a:extLst>
              <a:ext uri="{FF2B5EF4-FFF2-40B4-BE49-F238E27FC236}">
                <a16:creationId xmlns:a16="http://schemas.microsoft.com/office/drawing/2014/main" id="{3E227DF8-9B5C-4D70-88CD-0B363E7679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FC7B9EC-B2E2-083E-3D1C-A94B9BE5F766}"/>
              </a:ext>
            </a:extLst>
          </p:cNvPr>
          <p:cNvCxnSpPr/>
          <p:nvPr/>
        </p:nvCxnSpPr>
        <p:spPr>
          <a:xfrm>
            <a:off x="8386842" y="4843463"/>
            <a:ext cx="0" cy="1785937"/>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0A2904D6-F34E-1BA7-22FB-0BF34505A98A}"/>
              </a:ext>
            </a:extLst>
          </p:cNvPr>
          <p:cNvSpPr txBox="1">
            <a:spLocks/>
          </p:cNvSpPr>
          <p:nvPr/>
        </p:nvSpPr>
        <p:spPr>
          <a:xfrm>
            <a:off x="8479056" y="5098332"/>
            <a:ext cx="3200400" cy="1463040"/>
          </a:xfrm>
          <a:prstGeom prst="rect">
            <a:avLst/>
          </a:prstGeom>
        </p:spPr>
        <p:txBody>
          <a:bodyPr vert="horz" lIns="45720" tIns="45720" rIns="45720" bIns="45720" rtlCol="0">
            <a:normAutofit lnSpcReduction="10000"/>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r>
              <a:rPr lang="en-US" sz="2400" dirty="0">
                <a:solidFill>
                  <a:schemeClr val="bg1"/>
                </a:solidFill>
              </a:rPr>
              <a:t>Jo-Anne Baird</a:t>
            </a:r>
          </a:p>
          <a:p>
            <a:r>
              <a:rPr lang="en-US" sz="2400" dirty="0">
                <a:solidFill>
                  <a:schemeClr val="bg1"/>
                </a:solidFill>
              </a:rPr>
              <a:t>Oxford University Centre for Educational Assessment</a:t>
            </a:r>
          </a:p>
        </p:txBody>
      </p:sp>
      <p:pic>
        <p:nvPicPr>
          <p:cNvPr id="14" name="Audio 13">
            <a:extLst>
              <a:ext uri="{FF2B5EF4-FFF2-40B4-BE49-F238E27FC236}">
                <a16:creationId xmlns:a16="http://schemas.microsoft.com/office/drawing/2014/main" id="{29CAEA22-ACC4-F35A-4645-E8DD95B30D7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43612857"/>
      </p:ext>
    </p:extLst>
  </p:cSld>
  <p:clrMapOvr>
    <a:masterClrMapping/>
  </p:clrMapOvr>
  <mc:AlternateContent xmlns:mc="http://schemas.openxmlformats.org/markup-compatibility/2006" xmlns:p14="http://schemas.microsoft.com/office/powerpoint/2010/main">
    <mc:Choice Requires="p14">
      <p:transition spd="slow" p14:dur="2000" advTm="23648"/>
    </mc:Choice>
    <mc:Fallback xmlns="">
      <p:transition spd="slow" advTm="23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7443C-AD9F-A0D7-C542-3B5326B198C3}"/>
              </a:ext>
            </a:extLst>
          </p:cNvPr>
          <p:cNvSpPr>
            <a:spLocks noGrp="1"/>
          </p:cNvSpPr>
          <p:nvPr>
            <p:ph type="title"/>
          </p:nvPr>
        </p:nvSpPr>
        <p:spPr/>
        <p:txBody>
          <a:bodyPr/>
          <a:lstStyle/>
          <a:p>
            <a:r>
              <a:rPr lang="en-US" dirty="0">
                <a:solidFill>
                  <a:srgbClr val="002060"/>
                </a:solidFill>
              </a:rPr>
              <a:t>In This lecture SERIES we consider</a:t>
            </a:r>
          </a:p>
        </p:txBody>
      </p:sp>
      <p:graphicFrame>
        <p:nvGraphicFramePr>
          <p:cNvPr id="12" name="Content Placeholder 2">
            <a:extLst>
              <a:ext uri="{FF2B5EF4-FFF2-40B4-BE49-F238E27FC236}">
                <a16:creationId xmlns:a16="http://schemas.microsoft.com/office/drawing/2014/main" id="{DAF83821-87D0-1E08-C3D6-968B98004089}"/>
              </a:ext>
            </a:extLst>
          </p:cNvPr>
          <p:cNvGraphicFramePr>
            <a:graphicFrameLocks noGrp="1"/>
          </p:cNvGraphicFramePr>
          <p:nvPr>
            <p:ph idx="1"/>
          </p:nvPr>
        </p:nvGraphicFramePr>
        <p:xfrm>
          <a:off x="1024128" y="1892808"/>
          <a:ext cx="9555480" cy="46085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Rectangle 2">
            <a:extLst>
              <a:ext uri="{FF2B5EF4-FFF2-40B4-BE49-F238E27FC236}">
                <a16:creationId xmlns:a16="http://schemas.microsoft.com/office/drawing/2014/main" id="{812849B2-B1A3-6BB7-560E-93850C5BD905}"/>
              </a:ext>
            </a:extLst>
          </p:cNvPr>
          <p:cNvSpPr/>
          <p:nvPr/>
        </p:nvSpPr>
        <p:spPr>
          <a:xfrm>
            <a:off x="1024129" y="2368295"/>
            <a:ext cx="3146090" cy="36584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Audio 7">
            <a:extLst>
              <a:ext uri="{FF2B5EF4-FFF2-40B4-BE49-F238E27FC236}">
                <a16:creationId xmlns:a16="http://schemas.microsoft.com/office/drawing/2014/main" id="{28F3C4F3-7812-F057-551C-6D0A802D64A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947083160"/>
      </p:ext>
    </p:extLst>
  </p:cSld>
  <p:clrMapOvr>
    <a:masterClrMapping/>
  </p:clrMapOvr>
  <mc:AlternateContent xmlns:mc="http://schemas.openxmlformats.org/markup-compatibility/2006" xmlns:p14="http://schemas.microsoft.com/office/powerpoint/2010/main">
    <mc:Choice Requires="p14">
      <p:transition spd="slow" p14:dur="2000" advTm="44089"/>
    </mc:Choice>
    <mc:Fallback xmlns="">
      <p:transition spd="slow" advTm="44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314A70A-2974-46E2-BF4B-2C6335A6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4128" y="4952954"/>
            <a:ext cx="9720072" cy="1499616"/>
          </a:xfrm>
        </p:spPr>
        <p:txBody>
          <a:bodyPr>
            <a:normAutofit/>
          </a:bodyPr>
          <a:lstStyle/>
          <a:p>
            <a:r>
              <a:rPr lang="en-US" dirty="0">
                <a:solidFill>
                  <a:srgbClr val="002060"/>
                </a:solidFill>
              </a:rPr>
              <a:t>Three paradigms of assessment</a:t>
            </a:r>
          </a:p>
        </p:txBody>
      </p:sp>
      <p:cxnSp>
        <p:nvCxnSpPr>
          <p:cNvPr id="24" name="Straight Connector 23">
            <a:extLst>
              <a:ext uri="{FF2B5EF4-FFF2-40B4-BE49-F238E27FC236}">
                <a16:creationId xmlns:a16="http://schemas.microsoft.com/office/drawing/2014/main" id="{8E5681ED-8D38-489E-BF75-8BFBC350AF4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5262137"/>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bwMode="auto">
          <a:xfrm>
            <a:off x="4365021" y="1204319"/>
            <a:ext cx="2036911" cy="1917093"/>
          </a:xfrm>
          <a:prstGeom prst="ellips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000" dirty="0">
              <a:latin typeface="Arial" charset="0"/>
              <a:ea typeface="ＭＳ Ｐゴシック" pitchFamily="1" charset="-128"/>
            </a:endParaRPr>
          </a:p>
        </p:txBody>
      </p:sp>
      <p:sp>
        <p:nvSpPr>
          <p:cNvPr id="10" name="Oval 9"/>
          <p:cNvSpPr/>
          <p:nvPr/>
        </p:nvSpPr>
        <p:spPr bwMode="auto">
          <a:xfrm>
            <a:off x="5742931" y="1204319"/>
            <a:ext cx="2036911" cy="1917093"/>
          </a:xfrm>
          <a:prstGeom prst="ellipse">
            <a:avLst/>
          </a:prstGeom>
          <a:solidFill>
            <a:schemeClr val="accent1">
              <a:alpha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dirty="0">
              <a:solidFill>
                <a:srgbClr val="FFC3E7"/>
              </a:solidFill>
              <a:latin typeface="Arial" charset="0"/>
              <a:ea typeface="ＭＳ Ｐゴシック" pitchFamily="1" charset="-128"/>
            </a:endParaRPr>
          </a:p>
        </p:txBody>
      </p:sp>
      <p:sp>
        <p:nvSpPr>
          <p:cNvPr id="11" name="Oval 10"/>
          <p:cNvSpPr/>
          <p:nvPr/>
        </p:nvSpPr>
        <p:spPr bwMode="auto">
          <a:xfrm>
            <a:off x="4904203" y="2342593"/>
            <a:ext cx="2036911" cy="1917093"/>
          </a:xfrm>
          <a:prstGeom prst="ellipse">
            <a:avLst/>
          </a:prstGeom>
          <a:solidFill>
            <a:schemeClr val="accent1">
              <a:alpha val="64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dirty="0">
              <a:solidFill>
                <a:srgbClr val="000000"/>
              </a:solidFill>
              <a:highlight>
                <a:srgbClr val="FFC3E7"/>
              </a:highlight>
              <a:latin typeface="Arial" charset="0"/>
              <a:ea typeface="ＭＳ Ｐゴシック" pitchFamily="1" charset="-128"/>
            </a:endParaRPr>
          </a:p>
        </p:txBody>
      </p:sp>
      <p:sp>
        <p:nvSpPr>
          <p:cNvPr id="12" name="TextBox 11"/>
          <p:cNvSpPr txBox="1"/>
          <p:nvPr/>
        </p:nvSpPr>
        <p:spPr>
          <a:xfrm>
            <a:off x="4522220" y="1937163"/>
            <a:ext cx="1467068" cy="322268"/>
          </a:xfrm>
          <a:prstGeom prst="rect">
            <a:avLst/>
          </a:prstGeom>
          <a:noFill/>
        </p:spPr>
        <p:txBody>
          <a:bodyPr wrap="none" rtlCol="0">
            <a:spAutoFit/>
          </a:bodyPr>
          <a:lstStyle/>
          <a:p>
            <a:pPr defTabSz="379476">
              <a:spcAft>
                <a:spcPts val="600"/>
              </a:spcAft>
            </a:pPr>
            <a:r>
              <a:rPr lang="en-US" sz="1494" dirty="0"/>
              <a:t>Outcomes-based</a:t>
            </a:r>
            <a:endParaRPr lang="en-US" dirty="0"/>
          </a:p>
        </p:txBody>
      </p:sp>
      <p:sp>
        <p:nvSpPr>
          <p:cNvPr id="13" name="TextBox 12"/>
          <p:cNvSpPr txBox="1"/>
          <p:nvPr/>
        </p:nvSpPr>
        <p:spPr>
          <a:xfrm>
            <a:off x="5282685" y="3389918"/>
            <a:ext cx="1413207" cy="322268"/>
          </a:xfrm>
          <a:prstGeom prst="rect">
            <a:avLst/>
          </a:prstGeom>
          <a:noFill/>
        </p:spPr>
        <p:txBody>
          <a:bodyPr wrap="none" rtlCol="0">
            <a:spAutoFit/>
          </a:bodyPr>
          <a:lstStyle/>
          <a:p>
            <a:pPr defTabSz="379476">
              <a:spcAft>
                <a:spcPts val="600"/>
              </a:spcAft>
            </a:pPr>
            <a:r>
              <a:rPr lang="en-US" sz="1494" kern="1200" dirty="0">
                <a:solidFill>
                  <a:srgbClr val="000000"/>
                </a:solidFill>
                <a:latin typeface="+mn-lt"/>
                <a:ea typeface="+mn-ea"/>
                <a:cs typeface="+mn-cs"/>
              </a:rPr>
              <a:t>Construct-based</a:t>
            </a:r>
            <a:endParaRPr lang="en-US" dirty="0">
              <a:solidFill>
                <a:srgbClr val="000000"/>
              </a:solidFill>
            </a:endParaRPr>
          </a:p>
        </p:txBody>
      </p:sp>
      <p:sp>
        <p:nvSpPr>
          <p:cNvPr id="14" name="TextBox 13"/>
          <p:cNvSpPr txBox="1"/>
          <p:nvPr/>
        </p:nvSpPr>
        <p:spPr>
          <a:xfrm>
            <a:off x="6240517" y="1958173"/>
            <a:ext cx="1505540" cy="322268"/>
          </a:xfrm>
          <a:prstGeom prst="rect">
            <a:avLst/>
          </a:prstGeom>
          <a:noFill/>
        </p:spPr>
        <p:txBody>
          <a:bodyPr wrap="none" rtlCol="0">
            <a:spAutoFit/>
          </a:bodyPr>
          <a:lstStyle/>
          <a:p>
            <a:pPr defTabSz="379476">
              <a:spcAft>
                <a:spcPts val="600"/>
              </a:spcAft>
            </a:pPr>
            <a:r>
              <a:rPr lang="en-US" sz="1494" kern="1200" dirty="0">
                <a:solidFill>
                  <a:schemeClr val="tx1"/>
                </a:solidFill>
                <a:latin typeface="+mn-lt"/>
                <a:ea typeface="+mn-ea"/>
                <a:cs typeface="+mn-cs"/>
              </a:rPr>
              <a:t>Curriculum-based</a:t>
            </a:r>
            <a:endParaRPr lang="en-US" dirty="0"/>
          </a:p>
        </p:txBody>
      </p:sp>
      <p:sp>
        <p:nvSpPr>
          <p:cNvPr id="15" name="TextBox 14"/>
          <p:cNvSpPr txBox="1"/>
          <p:nvPr/>
        </p:nvSpPr>
        <p:spPr>
          <a:xfrm>
            <a:off x="2267346" y="1532757"/>
            <a:ext cx="2037481" cy="629147"/>
          </a:xfrm>
          <a:prstGeom prst="rect">
            <a:avLst/>
          </a:prstGeom>
          <a:noFill/>
        </p:spPr>
        <p:txBody>
          <a:bodyPr wrap="none" rtlCol="0">
            <a:spAutoFit/>
          </a:bodyPr>
          <a:lstStyle/>
          <a:p>
            <a:pPr defTabSz="379476">
              <a:spcAft>
                <a:spcPts val="600"/>
              </a:spcAft>
            </a:pPr>
            <a:r>
              <a:rPr lang="en-US" sz="1494" i="1" kern="1200" dirty="0">
                <a:solidFill>
                  <a:schemeClr val="tx1"/>
                </a:solidFill>
                <a:latin typeface="+mn-lt"/>
                <a:ea typeface="+mn-ea"/>
                <a:cs typeface="+mn-cs"/>
              </a:rPr>
              <a:t>Apprenticeships</a:t>
            </a:r>
          </a:p>
          <a:p>
            <a:pPr defTabSz="379476">
              <a:spcAft>
                <a:spcPts val="600"/>
              </a:spcAft>
            </a:pPr>
            <a:r>
              <a:rPr lang="en-US" sz="1494" i="1" dirty="0"/>
              <a:t>Vocational qualifications</a:t>
            </a:r>
            <a:endParaRPr lang="en-US" i="1" dirty="0"/>
          </a:p>
        </p:txBody>
      </p:sp>
      <p:sp>
        <p:nvSpPr>
          <p:cNvPr id="16" name="TextBox 15"/>
          <p:cNvSpPr txBox="1"/>
          <p:nvPr/>
        </p:nvSpPr>
        <p:spPr>
          <a:xfrm>
            <a:off x="8158817" y="1804733"/>
            <a:ext cx="1784206" cy="936025"/>
          </a:xfrm>
          <a:prstGeom prst="rect">
            <a:avLst/>
          </a:prstGeom>
          <a:noFill/>
        </p:spPr>
        <p:txBody>
          <a:bodyPr wrap="none" rtlCol="0">
            <a:spAutoFit/>
          </a:bodyPr>
          <a:lstStyle/>
          <a:p>
            <a:pPr defTabSz="379476">
              <a:spcAft>
                <a:spcPts val="600"/>
              </a:spcAft>
            </a:pPr>
            <a:r>
              <a:rPr lang="en-US" sz="1494" i="1" kern="1200" dirty="0">
                <a:solidFill>
                  <a:schemeClr val="tx1"/>
                </a:solidFill>
                <a:latin typeface="+mn-lt"/>
                <a:ea typeface="+mn-ea"/>
                <a:cs typeface="+mn-cs"/>
              </a:rPr>
              <a:t>Examinations</a:t>
            </a:r>
          </a:p>
          <a:p>
            <a:pPr defTabSz="379476">
              <a:spcAft>
                <a:spcPts val="600"/>
              </a:spcAft>
            </a:pPr>
            <a:r>
              <a:rPr lang="en-US" sz="1494" i="1" kern="1200" dirty="0">
                <a:solidFill>
                  <a:schemeClr val="tx1"/>
                </a:solidFill>
                <a:latin typeface="+mn-lt"/>
                <a:ea typeface="+mn-ea"/>
                <a:cs typeface="+mn-cs"/>
              </a:rPr>
              <a:t>Classroom assessment</a:t>
            </a:r>
          </a:p>
          <a:p>
            <a:pPr defTabSz="379476">
              <a:spcAft>
                <a:spcPts val="600"/>
              </a:spcAft>
            </a:pPr>
            <a:r>
              <a:rPr lang="en-US" sz="1494" i="1" dirty="0"/>
              <a:t>GCSEs</a:t>
            </a:r>
            <a:endParaRPr lang="en-US" i="1" dirty="0"/>
          </a:p>
        </p:txBody>
      </p:sp>
      <p:sp>
        <p:nvSpPr>
          <p:cNvPr id="17" name="TextBox 16"/>
          <p:cNvSpPr txBox="1"/>
          <p:nvPr/>
        </p:nvSpPr>
        <p:spPr>
          <a:xfrm>
            <a:off x="6761387" y="3840322"/>
            <a:ext cx="1413528" cy="936025"/>
          </a:xfrm>
          <a:prstGeom prst="rect">
            <a:avLst/>
          </a:prstGeom>
          <a:noFill/>
        </p:spPr>
        <p:txBody>
          <a:bodyPr wrap="none" rtlCol="0">
            <a:spAutoFit/>
          </a:bodyPr>
          <a:lstStyle/>
          <a:p>
            <a:pPr defTabSz="379476">
              <a:spcAft>
                <a:spcPts val="600"/>
              </a:spcAft>
            </a:pPr>
            <a:r>
              <a:rPr lang="en-US" sz="1494" i="1" kern="1200" dirty="0">
                <a:solidFill>
                  <a:schemeClr val="tx1"/>
                </a:solidFill>
                <a:latin typeface="+mn-lt"/>
                <a:ea typeface="+mn-ea"/>
                <a:cs typeface="+mn-cs"/>
              </a:rPr>
              <a:t>Intelligence tests</a:t>
            </a:r>
          </a:p>
          <a:p>
            <a:pPr defTabSz="379476">
              <a:spcAft>
                <a:spcPts val="600"/>
              </a:spcAft>
            </a:pPr>
            <a:r>
              <a:rPr lang="en-US" sz="1494" i="1" kern="1200" dirty="0">
                <a:solidFill>
                  <a:schemeClr val="tx1"/>
                </a:solidFill>
                <a:latin typeface="+mn-lt"/>
                <a:ea typeface="+mn-ea"/>
                <a:cs typeface="+mn-cs"/>
              </a:rPr>
              <a:t>Personality tests</a:t>
            </a:r>
          </a:p>
          <a:p>
            <a:pPr defTabSz="379476">
              <a:spcAft>
                <a:spcPts val="600"/>
              </a:spcAft>
            </a:pPr>
            <a:r>
              <a:rPr lang="en-US" sz="1494" i="1" kern="1200" dirty="0">
                <a:solidFill>
                  <a:schemeClr val="tx1"/>
                </a:solidFill>
                <a:latin typeface="+mn-lt"/>
                <a:ea typeface="+mn-ea"/>
                <a:cs typeface="+mn-cs"/>
              </a:rPr>
              <a:t>psychometrics</a:t>
            </a:r>
            <a:endParaRPr lang="en-US" i="1" dirty="0"/>
          </a:p>
        </p:txBody>
      </p:sp>
      <p:sp>
        <p:nvSpPr>
          <p:cNvPr id="5" name="TextBox 4">
            <a:extLst>
              <a:ext uri="{FF2B5EF4-FFF2-40B4-BE49-F238E27FC236}">
                <a16:creationId xmlns:a16="http://schemas.microsoft.com/office/drawing/2014/main" id="{E54E29B0-8C3F-59D9-41EC-79F73673ED82}"/>
              </a:ext>
            </a:extLst>
          </p:cNvPr>
          <p:cNvSpPr txBox="1"/>
          <p:nvPr/>
        </p:nvSpPr>
        <p:spPr>
          <a:xfrm>
            <a:off x="5742931" y="6381245"/>
            <a:ext cx="6099048" cy="338554"/>
          </a:xfrm>
          <a:prstGeom prst="rect">
            <a:avLst/>
          </a:prstGeom>
          <a:noFill/>
        </p:spPr>
        <p:txBody>
          <a:bodyPr wrap="square">
            <a:spAutoFit/>
          </a:bodyPr>
          <a:lstStyle/>
          <a:p>
            <a:pPr marL="457200" indent="-457200"/>
            <a:r>
              <a:rPr lang="en-GB" sz="800" kern="1400" dirty="0">
                <a:effectLst/>
                <a:latin typeface="Cambria" panose="02040503050406030204" pitchFamily="18" charset="0"/>
                <a:ea typeface="Times New Roman" panose="02020603050405020304" pitchFamily="18" charset="0"/>
                <a:cs typeface="Arial" panose="020B0604020202020204" pitchFamily="34" charset="0"/>
              </a:rPr>
              <a:t>Baird, J. and </a:t>
            </a:r>
            <a:r>
              <a:rPr lang="en-GB" sz="800" kern="1400" dirty="0" err="1">
                <a:effectLst/>
                <a:latin typeface="Cambria" panose="02040503050406030204" pitchFamily="18" charset="0"/>
                <a:ea typeface="Times New Roman" panose="02020603050405020304" pitchFamily="18" charset="0"/>
                <a:cs typeface="Arial" panose="020B0604020202020204" pitchFamily="34" charset="0"/>
              </a:rPr>
              <a:t>Opposs</a:t>
            </a:r>
            <a:r>
              <a:rPr lang="en-GB" sz="800" kern="1400" dirty="0">
                <a:effectLst/>
                <a:latin typeface="Cambria" panose="02040503050406030204" pitchFamily="18" charset="0"/>
                <a:ea typeface="Times New Roman" panose="02020603050405020304" pitchFamily="18" charset="0"/>
                <a:cs typeface="Arial" panose="020B0604020202020204" pitchFamily="34" charset="0"/>
              </a:rPr>
              <a:t>, D. (2018).  Chapter 1 - The Standard Setting Project: assessment paradigms.  In Baird, J., Isaacs, T., </a:t>
            </a:r>
            <a:r>
              <a:rPr lang="en-GB" sz="800" kern="1400" dirty="0" err="1">
                <a:effectLst/>
                <a:latin typeface="Cambria" panose="02040503050406030204" pitchFamily="18" charset="0"/>
                <a:ea typeface="Times New Roman" panose="02020603050405020304" pitchFamily="18" charset="0"/>
                <a:cs typeface="Arial" panose="020B0604020202020204" pitchFamily="34" charset="0"/>
              </a:rPr>
              <a:t>Opposs</a:t>
            </a:r>
            <a:r>
              <a:rPr lang="en-GB" sz="800" kern="1400" dirty="0">
                <a:effectLst/>
                <a:latin typeface="Cambria" panose="02040503050406030204" pitchFamily="18" charset="0"/>
                <a:ea typeface="Times New Roman" panose="02020603050405020304" pitchFamily="18" charset="0"/>
                <a:cs typeface="Arial" panose="020B0604020202020204" pitchFamily="34" charset="0"/>
              </a:rPr>
              <a:t>, D. and Gray, L. (Editors) </a:t>
            </a:r>
            <a:r>
              <a:rPr lang="en-GB" sz="800" i="1" kern="1400" dirty="0">
                <a:effectLst/>
                <a:latin typeface="Cambria" panose="02040503050406030204" pitchFamily="18" charset="0"/>
                <a:ea typeface="Times New Roman" panose="02020603050405020304" pitchFamily="18" charset="0"/>
                <a:cs typeface="Arial" panose="020B0604020202020204" pitchFamily="34" charset="0"/>
              </a:rPr>
              <a:t>Examination standards: How measures and meanings differ around the world.</a:t>
            </a:r>
            <a:r>
              <a:rPr lang="en-GB" sz="800" kern="1400" dirty="0">
                <a:effectLst/>
                <a:latin typeface="Cambria" panose="02040503050406030204" pitchFamily="18" charset="0"/>
                <a:ea typeface="Times New Roman" panose="02020603050405020304" pitchFamily="18" charset="0"/>
                <a:cs typeface="Arial" panose="020B0604020202020204" pitchFamily="34" charset="0"/>
              </a:rPr>
              <a:t>.  UCL IOE Press.  2 – 25.</a:t>
            </a:r>
            <a:endParaRPr lang="en-GB" sz="800" dirty="0">
              <a:effectLst/>
              <a:latin typeface="Times New Roman" panose="02020603050405020304" pitchFamily="18" charset="0"/>
              <a:ea typeface="Times New Roman" panose="02020603050405020304" pitchFamily="18" charset="0"/>
            </a:endParaRPr>
          </a:p>
        </p:txBody>
      </p:sp>
      <p:pic>
        <p:nvPicPr>
          <p:cNvPr id="40" name="Audio 39">
            <a:extLst>
              <a:ext uri="{FF2B5EF4-FFF2-40B4-BE49-F238E27FC236}">
                <a16:creationId xmlns:a16="http://schemas.microsoft.com/office/drawing/2014/main" id="{9FAD29F8-5257-83E9-2278-7395DA5883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726888511"/>
      </p:ext>
    </p:extLst>
  </p:cSld>
  <p:clrMapOvr>
    <a:masterClrMapping/>
  </p:clrMapOvr>
  <mc:AlternateContent xmlns:mc="http://schemas.openxmlformats.org/markup-compatibility/2006" xmlns:p14="http://schemas.microsoft.com/office/powerpoint/2010/main">
    <mc:Choice Requires="p14">
      <p:transition spd="slow" p14:dur="2000" advTm="125293"/>
    </mc:Choice>
    <mc:Fallback xmlns="">
      <p:transition spd="slow" advTm="125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38C98-2104-1EEC-D6F5-F1E8FD0311A9}"/>
              </a:ext>
            </a:extLst>
          </p:cNvPr>
          <p:cNvSpPr>
            <a:spLocks noGrp="1"/>
          </p:cNvSpPr>
          <p:nvPr>
            <p:ph type="title"/>
          </p:nvPr>
        </p:nvSpPr>
        <p:spPr/>
        <p:txBody>
          <a:bodyPr/>
          <a:lstStyle/>
          <a:p>
            <a:r>
              <a:rPr lang="en-US" dirty="0">
                <a:solidFill>
                  <a:srgbClr val="002060"/>
                </a:solidFill>
              </a:rPr>
              <a:t>Outcomes-based assessment</a:t>
            </a:r>
          </a:p>
        </p:txBody>
      </p:sp>
      <p:graphicFrame>
        <p:nvGraphicFramePr>
          <p:cNvPr id="10" name="Content Placeholder 2">
            <a:extLst>
              <a:ext uri="{FF2B5EF4-FFF2-40B4-BE49-F238E27FC236}">
                <a16:creationId xmlns:a16="http://schemas.microsoft.com/office/drawing/2014/main" id="{A40E1D7B-0666-CBF6-5984-91AC651ADDC2}"/>
              </a:ext>
            </a:extLst>
          </p:cNvPr>
          <p:cNvGraphicFramePr>
            <a:graphicFrameLocks noGrp="1"/>
          </p:cNvGraphicFramePr>
          <p:nvPr>
            <p:ph idx="1"/>
            <p:extLst>
              <p:ext uri="{D42A27DB-BD31-4B8C-83A1-F6EECF244321}">
                <p14:modId xmlns:p14="http://schemas.microsoft.com/office/powerpoint/2010/main" val="2060632157"/>
              </p:ext>
            </p:extLst>
          </p:nvPr>
        </p:nvGraphicFramePr>
        <p:xfrm>
          <a:off x="1499616" y="2249424"/>
          <a:ext cx="9556311" cy="42896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a:extLst>
              <a:ext uri="{FF2B5EF4-FFF2-40B4-BE49-F238E27FC236}">
                <a16:creationId xmlns:a16="http://schemas.microsoft.com/office/drawing/2014/main" id="{79F5FF40-270C-6209-1C92-A40E0A156338}"/>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16568" y="318900"/>
            <a:ext cx="2596896" cy="1409316"/>
          </a:xfrm>
          <a:prstGeom prst="rect">
            <a:avLst/>
          </a:prstGeom>
          <a:noFill/>
          <a:ln>
            <a:noFill/>
          </a:ln>
        </p:spPr>
      </p:pic>
      <p:pic>
        <p:nvPicPr>
          <p:cNvPr id="38" name="Audio 37">
            <a:extLst>
              <a:ext uri="{FF2B5EF4-FFF2-40B4-BE49-F238E27FC236}">
                <a16:creationId xmlns:a16="http://schemas.microsoft.com/office/drawing/2014/main" id="{00D6AF93-00B5-1C39-92F8-B73A42B9868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192454796"/>
      </p:ext>
    </p:extLst>
  </p:cSld>
  <p:clrMapOvr>
    <a:masterClrMapping/>
  </p:clrMapOvr>
  <mc:AlternateContent xmlns:mc="http://schemas.openxmlformats.org/markup-compatibility/2006" xmlns:p14="http://schemas.microsoft.com/office/powerpoint/2010/main">
    <mc:Choice Requires="p14">
      <p:transition spd="slow" p14:dur="2000" advTm="62378"/>
    </mc:Choice>
    <mc:Fallback xmlns="">
      <p:transition spd="slow" advTm="62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985C0-99D7-FC5E-A57D-994954088A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F50407-47EF-37A5-376E-CA3B4F087CCB}"/>
              </a:ext>
            </a:extLst>
          </p:cNvPr>
          <p:cNvSpPr>
            <a:spLocks noGrp="1"/>
          </p:cNvSpPr>
          <p:nvPr>
            <p:ph type="title"/>
          </p:nvPr>
        </p:nvSpPr>
        <p:spPr/>
        <p:txBody>
          <a:bodyPr/>
          <a:lstStyle/>
          <a:p>
            <a:r>
              <a:rPr lang="en-US" dirty="0">
                <a:solidFill>
                  <a:srgbClr val="002060"/>
                </a:solidFill>
              </a:rPr>
              <a:t>Outcomes-based assessment</a:t>
            </a:r>
          </a:p>
        </p:txBody>
      </p:sp>
      <p:graphicFrame>
        <p:nvGraphicFramePr>
          <p:cNvPr id="10" name="Content Placeholder 2">
            <a:extLst>
              <a:ext uri="{FF2B5EF4-FFF2-40B4-BE49-F238E27FC236}">
                <a16:creationId xmlns:a16="http://schemas.microsoft.com/office/drawing/2014/main" id="{CDA6FDE7-BF50-F49E-F165-9701015E6FA3}"/>
              </a:ext>
            </a:extLst>
          </p:cNvPr>
          <p:cNvGraphicFramePr>
            <a:graphicFrameLocks noGrp="1"/>
          </p:cNvGraphicFramePr>
          <p:nvPr>
            <p:ph idx="1"/>
            <p:extLst>
              <p:ext uri="{D42A27DB-BD31-4B8C-83A1-F6EECF244321}">
                <p14:modId xmlns:p14="http://schemas.microsoft.com/office/powerpoint/2010/main" val="2497444137"/>
              </p:ext>
            </p:extLst>
          </p:nvPr>
        </p:nvGraphicFramePr>
        <p:xfrm>
          <a:off x="914400" y="868680"/>
          <a:ext cx="10506455" cy="40233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5">
            <a:extLst>
              <a:ext uri="{FF2B5EF4-FFF2-40B4-BE49-F238E27FC236}">
                <a16:creationId xmlns:a16="http://schemas.microsoft.com/office/drawing/2014/main" id="{D24FB914-6A37-FDA5-7140-35937F9300F7}"/>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32520" y="547238"/>
            <a:ext cx="2615184" cy="1290706"/>
          </a:xfrm>
          <a:prstGeom prst="rect">
            <a:avLst/>
          </a:prstGeom>
          <a:noFill/>
          <a:ln>
            <a:noFill/>
          </a:ln>
        </p:spPr>
      </p:pic>
      <p:sp>
        <p:nvSpPr>
          <p:cNvPr id="3" name="TextBox 2">
            <a:extLst>
              <a:ext uri="{FF2B5EF4-FFF2-40B4-BE49-F238E27FC236}">
                <a16:creationId xmlns:a16="http://schemas.microsoft.com/office/drawing/2014/main" id="{E5755405-BE12-7BAA-6CB5-612A4DA8B77E}"/>
              </a:ext>
            </a:extLst>
          </p:cNvPr>
          <p:cNvSpPr txBox="1"/>
          <p:nvPr/>
        </p:nvSpPr>
        <p:spPr>
          <a:xfrm>
            <a:off x="1289074" y="3849839"/>
            <a:ext cx="4206240" cy="1477328"/>
          </a:xfrm>
          <a:prstGeom prst="rect">
            <a:avLst/>
          </a:prstGeom>
          <a:noFill/>
        </p:spPr>
        <p:txBody>
          <a:bodyPr wrap="square" rtlCol="0">
            <a:spAutoFit/>
          </a:bodyPr>
          <a:lstStyle/>
          <a:p>
            <a:r>
              <a:rPr lang="en-US" b="1" dirty="0"/>
              <a:t>Criterion referencing</a:t>
            </a:r>
          </a:p>
          <a:p>
            <a:r>
              <a:rPr lang="en-US" dirty="0"/>
              <a:t>Grades that tell us whether the candidates met pre-determined performance criteria</a:t>
            </a:r>
          </a:p>
          <a:p>
            <a:endParaRPr lang="en-US" dirty="0"/>
          </a:p>
          <a:p>
            <a:r>
              <a:rPr lang="en-US" dirty="0"/>
              <a:t>Emphasis on qualitative information</a:t>
            </a:r>
          </a:p>
        </p:txBody>
      </p:sp>
      <p:pic>
        <p:nvPicPr>
          <p:cNvPr id="4" name="Content Placeholder 6">
            <a:extLst>
              <a:ext uri="{FF2B5EF4-FFF2-40B4-BE49-F238E27FC236}">
                <a16:creationId xmlns:a16="http://schemas.microsoft.com/office/drawing/2014/main" id="{A06557D1-9D8E-865C-4447-B896C975670F}"/>
              </a:ext>
            </a:extLst>
          </p:cNvPr>
          <p:cNvPicPr>
            <a:picLocks/>
          </p:cNvPicPr>
          <p:nvPr/>
        </p:nvPicPr>
        <p:blipFill>
          <a:blip r:embed="rId11"/>
          <a:stretch>
            <a:fillRect/>
          </a:stretch>
        </p:blipFill>
        <p:spPr>
          <a:xfrm>
            <a:off x="6089674" y="3503554"/>
            <a:ext cx="5925541" cy="2769230"/>
          </a:xfrm>
          <a:prstGeom prst="rect">
            <a:avLst/>
          </a:prstGeom>
        </p:spPr>
      </p:pic>
      <p:sp>
        <p:nvSpPr>
          <p:cNvPr id="5" name="Rectangle 4">
            <a:extLst>
              <a:ext uri="{FF2B5EF4-FFF2-40B4-BE49-F238E27FC236}">
                <a16:creationId xmlns:a16="http://schemas.microsoft.com/office/drawing/2014/main" id="{D5A62677-6AAF-6E67-EDD4-92B791A44C8A}"/>
              </a:ext>
            </a:extLst>
          </p:cNvPr>
          <p:cNvSpPr/>
          <p:nvPr/>
        </p:nvSpPr>
        <p:spPr>
          <a:xfrm>
            <a:off x="7080168" y="6310762"/>
            <a:ext cx="4203528" cy="338554"/>
          </a:xfrm>
          <a:prstGeom prst="rect">
            <a:avLst/>
          </a:prstGeom>
        </p:spPr>
        <p:txBody>
          <a:bodyPr wrap="square">
            <a:spAutoFit/>
          </a:bodyPr>
          <a:lstStyle/>
          <a:p>
            <a:pPr marL="0" marR="0">
              <a:spcBef>
                <a:spcPts val="0"/>
              </a:spcBef>
              <a:spcAft>
                <a:spcPts val="0"/>
              </a:spcAft>
            </a:pPr>
            <a:r>
              <a:rPr lang="en-US" sz="800" dirty="0">
                <a:latin typeface="Calibri" charset="0"/>
                <a:ea typeface="Calibri" charset="0"/>
                <a:cs typeface="Times New Roman" charset="0"/>
              </a:rPr>
              <a:t>Blank, W. E. (1982). The competency-based approach to education and training. </a:t>
            </a:r>
            <a:r>
              <a:rPr lang="en-US" sz="800" u="sng" dirty="0">
                <a:latin typeface="Calibri" charset="0"/>
                <a:ea typeface="Calibri" charset="0"/>
                <a:cs typeface="Times New Roman" charset="0"/>
              </a:rPr>
              <a:t>Handbook for Developing Competency-Based Training Programs</a:t>
            </a:r>
            <a:r>
              <a:rPr lang="en-US" sz="800" dirty="0">
                <a:latin typeface="Calibri" charset="0"/>
                <a:ea typeface="Calibri" charset="0"/>
                <a:cs typeface="Times New Roman" charset="0"/>
              </a:rPr>
              <a:t>. Englewood Cliffs, NJ, Prentice-Hall</a:t>
            </a:r>
            <a:r>
              <a:rPr lang="en-US" sz="800" b="1" dirty="0">
                <a:latin typeface="Calibri" charset="0"/>
                <a:ea typeface="Calibri" charset="0"/>
                <a:cs typeface="Times New Roman" charset="0"/>
              </a:rPr>
              <a:t>: </a:t>
            </a:r>
            <a:r>
              <a:rPr lang="en-US" sz="800" dirty="0">
                <a:latin typeface="Calibri" charset="0"/>
                <a:ea typeface="Calibri" charset="0"/>
                <a:cs typeface="Times New Roman" charset="0"/>
              </a:rPr>
              <a:t>3 - 27.</a:t>
            </a:r>
            <a:endParaRPr lang="en-GB" sz="800" dirty="0">
              <a:effectLst/>
              <a:latin typeface="Calibri" charset="0"/>
              <a:ea typeface="Calibri" charset="0"/>
              <a:cs typeface="Times New Roman" charset="0"/>
            </a:endParaRPr>
          </a:p>
        </p:txBody>
      </p:sp>
      <p:pic>
        <p:nvPicPr>
          <p:cNvPr id="24" name="Audio 23">
            <a:extLst>
              <a:ext uri="{FF2B5EF4-FFF2-40B4-BE49-F238E27FC236}">
                <a16:creationId xmlns:a16="http://schemas.microsoft.com/office/drawing/2014/main" id="{973C22A7-C21B-CA37-7D0E-C729D8FF86F1}"/>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211379145"/>
      </p:ext>
    </p:extLst>
  </p:cSld>
  <p:clrMapOvr>
    <a:masterClrMapping/>
  </p:clrMapOvr>
  <mc:AlternateContent xmlns:mc="http://schemas.openxmlformats.org/markup-compatibility/2006" xmlns:p14="http://schemas.microsoft.com/office/powerpoint/2010/main">
    <mc:Choice Requires="p14">
      <p:transition spd="slow" p14:dur="2000" advTm="160543"/>
    </mc:Choice>
    <mc:Fallback xmlns="">
      <p:transition spd="slow" advTm="160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500736-3F9A-415A-E2CD-712CA56C66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2C365B-320A-F6C5-3F72-4433495B7D6F}"/>
              </a:ext>
            </a:extLst>
          </p:cNvPr>
          <p:cNvSpPr>
            <a:spLocks noGrp="1"/>
          </p:cNvSpPr>
          <p:nvPr>
            <p:ph type="title"/>
          </p:nvPr>
        </p:nvSpPr>
        <p:spPr>
          <a:xfrm>
            <a:off x="1024128" y="585216"/>
            <a:ext cx="9720072" cy="1499616"/>
          </a:xfrm>
        </p:spPr>
        <p:txBody>
          <a:bodyPr>
            <a:normAutofit/>
          </a:bodyPr>
          <a:lstStyle/>
          <a:p>
            <a:r>
              <a:rPr lang="en-US" dirty="0">
                <a:solidFill>
                  <a:srgbClr val="002060"/>
                </a:solidFill>
              </a:rPr>
              <a:t>Outcomes-based assessment example</a:t>
            </a:r>
          </a:p>
        </p:txBody>
      </p:sp>
      <p:sp>
        <p:nvSpPr>
          <p:cNvPr id="4" name="Content Placeholder 3">
            <a:extLst>
              <a:ext uri="{FF2B5EF4-FFF2-40B4-BE49-F238E27FC236}">
                <a16:creationId xmlns:a16="http://schemas.microsoft.com/office/drawing/2014/main" id="{BACA37C3-D94C-5AF7-2B06-B1680B600951}"/>
              </a:ext>
            </a:extLst>
          </p:cNvPr>
          <p:cNvSpPr>
            <a:spLocks noGrp="1"/>
          </p:cNvSpPr>
          <p:nvPr>
            <p:ph idx="1"/>
          </p:nvPr>
        </p:nvSpPr>
        <p:spPr>
          <a:xfrm>
            <a:off x="775855" y="1832125"/>
            <a:ext cx="10861964" cy="4845766"/>
          </a:xfrm>
        </p:spPr>
        <p:txBody>
          <a:bodyPr>
            <a:noAutofit/>
          </a:bodyPr>
          <a:lstStyle/>
          <a:p>
            <a:pPr marL="0" indent="0">
              <a:spcBef>
                <a:spcPts val="0"/>
              </a:spcBef>
              <a:buNone/>
            </a:pPr>
            <a:r>
              <a:rPr lang="en-US" sz="1600" dirty="0"/>
              <a:t>K/505/9403 </a:t>
            </a:r>
            <a:r>
              <a:rPr lang="en-US" sz="1600" b="1" dirty="0"/>
              <a:t>Understand and carry out pipe fabrication work for domestic pluming systems</a:t>
            </a:r>
          </a:p>
          <a:p>
            <a:pPr marL="0" indent="0">
              <a:spcBef>
                <a:spcPts val="0"/>
              </a:spcBef>
              <a:buNone/>
            </a:pPr>
            <a:r>
              <a:rPr lang="en-GB" sz="1600" dirty="0"/>
              <a:t>The combination unit provides learning in the essential job knowledge and basic skills required to safely fabricate copper pipe for use in domestic plumbing systems. The unit is designed to cover work that is applicable to new-build domestic construction sites and refurbishment work in occupied and unoccupied domestic properties. Upon completion of the unit the learners will:</a:t>
            </a:r>
          </a:p>
          <a:p>
            <a:pPr lvl="1">
              <a:spcBef>
                <a:spcPts val="0"/>
              </a:spcBef>
              <a:buFont typeface="Arial" panose="020B0604020202020204" pitchFamily="34" charset="0"/>
              <a:buChar char="•"/>
            </a:pPr>
            <a:r>
              <a:rPr lang="en-GB" sz="1200" dirty="0"/>
              <a:t>Be able to apply Health and Safety procedures during completion of work activities </a:t>
            </a:r>
          </a:p>
          <a:p>
            <a:pPr lvl="1">
              <a:spcBef>
                <a:spcPts val="0"/>
              </a:spcBef>
              <a:buFont typeface="Arial" panose="020B0604020202020204" pitchFamily="34" charset="0"/>
              <a:buChar char="•"/>
            </a:pPr>
            <a:r>
              <a:rPr lang="en-GB" sz="1200" dirty="0"/>
              <a:t>Know the hand tools that are used for copper pipe fabrication work </a:t>
            </a:r>
          </a:p>
          <a:p>
            <a:pPr lvl="1">
              <a:spcBef>
                <a:spcPts val="0"/>
              </a:spcBef>
              <a:buFont typeface="Arial" panose="020B0604020202020204" pitchFamily="34" charset="0"/>
              <a:buChar char="•"/>
            </a:pPr>
            <a:r>
              <a:rPr lang="en-GB" sz="1200" dirty="0"/>
              <a:t>Be able to safely use hand tools to carry out copper pipe fabrication work </a:t>
            </a:r>
          </a:p>
          <a:p>
            <a:pPr lvl="1">
              <a:spcBef>
                <a:spcPts val="0"/>
              </a:spcBef>
              <a:buFont typeface="Arial" panose="020B0604020202020204" pitchFamily="34" charset="0"/>
              <a:buChar char="•"/>
            </a:pPr>
            <a:r>
              <a:rPr lang="en-GB" sz="1200" dirty="0"/>
              <a:t>Know the materials and components used for copper pipe fabrications </a:t>
            </a:r>
          </a:p>
          <a:p>
            <a:pPr lvl="1">
              <a:spcBef>
                <a:spcPts val="0"/>
              </a:spcBef>
              <a:buFont typeface="Arial" panose="020B0604020202020204" pitchFamily="34" charset="0"/>
              <a:buChar char="•"/>
            </a:pPr>
            <a:r>
              <a:rPr lang="en-GB" sz="1200" dirty="0"/>
              <a:t>Know the procedures for completing basic copper pipe fabrication processes </a:t>
            </a:r>
          </a:p>
          <a:p>
            <a:pPr lvl="1">
              <a:spcBef>
                <a:spcPts val="0"/>
              </a:spcBef>
              <a:buFont typeface="Arial" panose="020B0604020202020204" pitchFamily="34" charset="0"/>
              <a:buChar char="•"/>
            </a:pPr>
            <a:r>
              <a:rPr lang="en-GB" sz="1200" dirty="0"/>
              <a:t>Be able to carry out basic copper pipe fabrication processes </a:t>
            </a:r>
          </a:p>
          <a:p>
            <a:pPr marL="0" indent="0">
              <a:spcBef>
                <a:spcPts val="0"/>
              </a:spcBef>
              <a:buNone/>
            </a:pPr>
            <a:r>
              <a:rPr lang="en-GB" sz="1600" dirty="0"/>
              <a:t>….</a:t>
            </a:r>
          </a:p>
          <a:p>
            <a:pPr marL="0" indent="0">
              <a:spcBef>
                <a:spcPts val="0"/>
              </a:spcBef>
              <a:buNone/>
            </a:pPr>
            <a:r>
              <a:rPr lang="en-GB" sz="1600" b="1" dirty="0"/>
              <a:t>Learning Outcome 2 - Know the hand tools that are used for copper pipe fabrication work </a:t>
            </a:r>
          </a:p>
          <a:p>
            <a:pPr marL="0" indent="0">
              <a:spcBef>
                <a:spcPts val="0"/>
              </a:spcBef>
              <a:buNone/>
            </a:pPr>
            <a:r>
              <a:rPr lang="en-GB" sz="1600" dirty="0"/>
              <a:t>Assessment Criteria </a:t>
            </a:r>
          </a:p>
          <a:p>
            <a:pPr marL="0" indent="0">
              <a:spcBef>
                <a:spcPts val="0"/>
              </a:spcBef>
              <a:buNone/>
            </a:pPr>
            <a:r>
              <a:rPr lang="en-GB" sz="1600" dirty="0"/>
              <a:t>2.1 List the hand tools that are used for the following copper pipe fabrication work activities: </a:t>
            </a:r>
          </a:p>
          <a:p>
            <a:pPr marL="516636" lvl="1" indent="-342900">
              <a:spcBef>
                <a:spcPts val="0"/>
              </a:spcBef>
              <a:buAutoNum type="alphaLcPeriod"/>
            </a:pPr>
            <a:r>
              <a:rPr lang="en-GB" sz="1200" dirty="0"/>
              <a:t>Measuring and marking out </a:t>
            </a:r>
          </a:p>
          <a:p>
            <a:pPr marL="516636" lvl="1" indent="-342900">
              <a:spcBef>
                <a:spcPts val="0"/>
              </a:spcBef>
              <a:buAutoNum type="alphaLcPeriod"/>
            </a:pPr>
            <a:r>
              <a:rPr lang="en-GB" sz="1200" dirty="0"/>
              <a:t>Cutting and de-burring </a:t>
            </a:r>
          </a:p>
          <a:p>
            <a:pPr marL="516636" lvl="1" indent="-342900">
              <a:spcBef>
                <a:spcPts val="0"/>
              </a:spcBef>
              <a:buAutoNum type="alphaLcPeriod"/>
            </a:pPr>
            <a:r>
              <a:rPr lang="en-GB" sz="1200" dirty="0"/>
              <a:t>Bending </a:t>
            </a:r>
          </a:p>
          <a:p>
            <a:pPr marL="516636" lvl="1" indent="-342900">
              <a:spcBef>
                <a:spcPts val="0"/>
              </a:spcBef>
              <a:buAutoNum type="alphaLcPeriod"/>
            </a:pPr>
            <a:r>
              <a:rPr lang="en-GB" sz="1200" dirty="0"/>
              <a:t>Jointing by mechanical means </a:t>
            </a:r>
          </a:p>
          <a:p>
            <a:pPr marL="516636" lvl="1" indent="-342900">
              <a:spcBef>
                <a:spcPts val="0"/>
              </a:spcBef>
              <a:buAutoNum type="alphaLcPeriod"/>
            </a:pPr>
            <a:r>
              <a:rPr lang="en-GB" sz="1200" dirty="0"/>
              <a:t>Jointing by use of heating equipment </a:t>
            </a:r>
          </a:p>
          <a:p>
            <a:pPr marL="0" indent="0">
              <a:spcBef>
                <a:spcPts val="0"/>
              </a:spcBef>
              <a:buNone/>
            </a:pPr>
            <a:r>
              <a:rPr lang="en-GB" sz="1600" dirty="0"/>
              <a:t>2.2 State how to safely use and look after hand tools that are required for copper pipe fabrication work</a:t>
            </a:r>
            <a:endParaRPr lang="en-US" sz="1600" dirty="0"/>
          </a:p>
        </p:txBody>
      </p:sp>
      <p:pic>
        <p:nvPicPr>
          <p:cNvPr id="1026" name="Picture 2" descr="Why Copper Is Used In Plumbing | S &amp; D ...">
            <a:extLst>
              <a:ext uri="{FF2B5EF4-FFF2-40B4-BE49-F238E27FC236}">
                <a16:creationId xmlns:a16="http://schemas.microsoft.com/office/drawing/2014/main" id="{D56D28F2-3E26-713E-11EF-00008214A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018" y="3429000"/>
            <a:ext cx="2369127" cy="1774558"/>
          </a:xfrm>
          <a:prstGeom prst="rect">
            <a:avLst/>
          </a:prstGeom>
          <a:noFill/>
          <a:extLst>
            <a:ext uri="{909E8E84-426E-40DD-AFC4-6F175D3DCCD1}">
              <a14:hiddenFill xmlns:a14="http://schemas.microsoft.com/office/drawing/2010/main">
                <a:solidFill>
                  <a:srgbClr val="FFFFFF"/>
                </a:solidFill>
              </a14:hiddenFill>
            </a:ext>
          </a:extLst>
        </p:spPr>
      </p:pic>
      <p:pic>
        <p:nvPicPr>
          <p:cNvPr id="18" name="Audio 17">
            <a:extLst>
              <a:ext uri="{FF2B5EF4-FFF2-40B4-BE49-F238E27FC236}">
                <a16:creationId xmlns:a16="http://schemas.microsoft.com/office/drawing/2014/main" id="{2CCEF901-7B08-A17C-7F49-14F088C714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009655622"/>
      </p:ext>
    </p:extLst>
  </p:cSld>
  <p:clrMapOvr>
    <a:masterClrMapping/>
  </p:clrMapOvr>
  <mc:AlternateContent xmlns:mc="http://schemas.openxmlformats.org/markup-compatibility/2006" xmlns:p14="http://schemas.microsoft.com/office/powerpoint/2010/main">
    <mc:Choice Requires="p14">
      <p:transition spd="slow" p14:dur="2000" advTm="31753"/>
    </mc:Choice>
    <mc:Fallback xmlns="">
      <p:transition spd="slow" advTm="31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1FB19-1554-94B0-CDE9-3FB9494EED24}"/>
              </a:ext>
            </a:extLst>
          </p:cNvPr>
          <p:cNvSpPr>
            <a:spLocks noGrp="1"/>
          </p:cNvSpPr>
          <p:nvPr>
            <p:ph type="title"/>
          </p:nvPr>
        </p:nvSpPr>
        <p:spPr>
          <a:xfrm>
            <a:off x="1024128" y="585216"/>
            <a:ext cx="9720072" cy="1499616"/>
          </a:xfrm>
        </p:spPr>
        <p:txBody>
          <a:bodyPr>
            <a:normAutofit/>
          </a:bodyPr>
          <a:lstStyle/>
          <a:p>
            <a:r>
              <a:rPr lang="en-US" dirty="0"/>
              <a:t>Debates on </a:t>
            </a:r>
            <a:r>
              <a:rPr lang="en-US" dirty="0">
                <a:solidFill>
                  <a:srgbClr val="002060"/>
                </a:solidFill>
              </a:rPr>
              <a:t>outcomes-based</a:t>
            </a:r>
            <a:r>
              <a:rPr lang="en-US" dirty="0"/>
              <a:t> assessment</a:t>
            </a:r>
          </a:p>
        </p:txBody>
      </p:sp>
      <p:graphicFrame>
        <p:nvGraphicFramePr>
          <p:cNvPr id="5" name="Content Placeholder 2">
            <a:extLst>
              <a:ext uri="{FF2B5EF4-FFF2-40B4-BE49-F238E27FC236}">
                <a16:creationId xmlns:a16="http://schemas.microsoft.com/office/drawing/2014/main" id="{AD7F66DC-6D83-AA9B-F08F-3D79205D16B8}"/>
              </a:ext>
            </a:extLst>
          </p:cNvPr>
          <p:cNvGraphicFramePr>
            <a:graphicFrameLocks noGrp="1"/>
          </p:cNvGraphicFramePr>
          <p:nvPr>
            <p:ph idx="1"/>
            <p:extLst>
              <p:ext uri="{D42A27DB-BD31-4B8C-83A1-F6EECF244321}">
                <p14:modId xmlns:p14="http://schemas.microsoft.com/office/powerpoint/2010/main" val="3153265675"/>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1" name="Audio 30">
            <a:extLst>
              <a:ext uri="{FF2B5EF4-FFF2-40B4-BE49-F238E27FC236}">
                <a16:creationId xmlns:a16="http://schemas.microsoft.com/office/drawing/2014/main" id="{84AF3234-838D-BF2F-5AD5-ACCF000AED8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667831117"/>
      </p:ext>
    </p:extLst>
  </p:cSld>
  <p:clrMapOvr>
    <a:masterClrMapping/>
  </p:clrMapOvr>
  <mc:AlternateContent xmlns:mc="http://schemas.openxmlformats.org/markup-compatibility/2006" xmlns:p14="http://schemas.microsoft.com/office/powerpoint/2010/main">
    <mc:Choice Requires="p14">
      <p:transition spd="slow" p14:dur="2000" advTm="140482"/>
    </mc:Choice>
    <mc:Fallback xmlns="">
      <p:transition spd="slow" advTm="140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935DEB2-C258-A159-6BF0-6AAB12C26789}"/>
            </a:ext>
          </a:extLst>
        </p:cNvPr>
        <p:cNvGrpSpPr/>
        <p:nvPr/>
      </p:nvGrpSpPr>
      <p:grpSpPr>
        <a:xfrm>
          <a:off x="0" y="0"/>
          <a:ext cx="0" cy="0"/>
          <a:chOff x="0" y="0"/>
          <a:chExt cx="0" cy="0"/>
        </a:xfrm>
      </p:grpSpPr>
      <p:sp useBgFill="1">
        <p:nvSpPr>
          <p:cNvPr id="2059" name="Rectangle 2058">
            <a:extLst>
              <a:ext uri="{FF2B5EF4-FFF2-40B4-BE49-F238E27FC236}">
                <a16:creationId xmlns:a16="http://schemas.microsoft.com/office/drawing/2014/main" id="{7A06B8F0-F135-493F-9B95-C6B433070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61" name="Rectangle 2060">
            <a:extLst>
              <a:ext uri="{FF2B5EF4-FFF2-40B4-BE49-F238E27FC236}">
                <a16:creationId xmlns:a16="http://schemas.microsoft.com/office/drawing/2014/main" id="{0E8F9D5A-3893-44AE-9C24-B91F1B0D0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Rectangle 2062">
            <a:extLst>
              <a:ext uri="{FF2B5EF4-FFF2-40B4-BE49-F238E27FC236}">
                <a16:creationId xmlns:a16="http://schemas.microsoft.com/office/drawing/2014/main" id="{FA372449-4575-4282-8807-814002D329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978" y="484632"/>
            <a:ext cx="4012684" cy="58856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Rectangle 2064">
            <a:extLst>
              <a:ext uri="{FF2B5EF4-FFF2-40B4-BE49-F238E27FC236}">
                <a16:creationId xmlns:a16="http://schemas.microsoft.com/office/drawing/2014/main" id="{359FD017-CEF8-4CCC-BBF4-3125AAAC0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4150596"/>
            <a:ext cx="7038171" cy="22196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D64750-E3E0-4B1C-1392-484074AA271F}"/>
              </a:ext>
            </a:extLst>
          </p:cNvPr>
          <p:cNvSpPr>
            <a:spLocks noGrp="1"/>
          </p:cNvSpPr>
          <p:nvPr>
            <p:ph type="title"/>
          </p:nvPr>
        </p:nvSpPr>
        <p:spPr>
          <a:xfrm>
            <a:off x="5441455" y="4391025"/>
            <a:ext cx="5928956" cy="1738808"/>
          </a:xfrm>
        </p:spPr>
        <p:txBody>
          <a:bodyPr>
            <a:normAutofit/>
          </a:bodyPr>
          <a:lstStyle/>
          <a:p>
            <a:r>
              <a:rPr lang="en-US" dirty="0">
                <a:solidFill>
                  <a:srgbClr val="FFFFFF"/>
                </a:solidFill>
              </a:rPr>
              <a:t>Additional references used in this lecture</a:t>
            </a:r>
          </a:p>
        </p:txBody>
      </p:sp>
      <p:sp>
        <p:nvSpPr>
          <p:cNvPr id="3" name="Content Placeholder 2">
            <a:extLst>
              <a:ext uri="{FF2B5EF4-FFF2-40B4-BE49-F238E27FC236}">
                <a16:creationId xmlns:a16="http://schemas.microsoft.com/office/drawing/2014/main" id="{46D18FCD-ADAD-4C88-9D69-641ECA72C205}"/>
              </a:ext>
            </a:extLst>
          </p:cNvPr>
          <p:cNvSpPr>
            <a:spLocks noGrp="1"/>
          </p:cNvSpPr>
          <p:nvPr>
            <p:ph idx="1"/>
          </p:nvPr>
        </p:nvSpPr>
        <p:spPr>
          <a:xfrm>
            <a:off x="818357" y="804997"/>
            <a:ext cx="3310909" cy="5324835"/>
          </a:xfrm>
        </p:spPr>
        <p:txBody>
          <a:bodyPr anchor="ctr">
            <a:normAutofit/>
          </a:bodyPr>
          <a:lstStyle/>
          <a:p>
            <a:r>
              <a:rPr lang="en-GB" sz="1700" dirty="0" err="1">
                <a:solidFill>
                  <a:schemeClr val="tx1">
                    <a:lumMod val="95000"/>
                    <a:lumOff val="5000"/>
                  </a:schemeClr>
                </a:solidFill>
              </a:rPr>
              <a:t>Cizek</a:t>
            </a:r>
            <a:r>
              <a:rPr lang="en-GB" sz="1700" dirty="0">
                <a:solidFill>
                  <a:schemeClr val="tx1">
                    <a:lumMod val="95000"/>
                    <a:lumOff val="5000"/>
                  </a:schemeClr>
                </a:solidFill>
              </a:rPr>
              <a:t>, G., &amp; Bunch, M. (2007). </a:t>
            </a:r>
            <a:r>
              <a:rPr lang="en-GB" sz="1700" i="1" dirty="0">
                <a:solidFill>
                  <a:schemeClr val="tx1">
                    <a:lumMod val="95000"/>
                    <a:lumOff val="5000"/>
                  </a:schemeClr>
                </a:solidFill>
              </a:rPr>
              <a:t>Standard Setting</a:t>
            </a:r>
            <a:r>
              <a:rPr lang="en-GB" sz="1700" dirty="0">
                <a:solidFill>
                  <a:schemeClr val="tx1">
                    <a:lumMod val="95000"/>
                    <a:lumOff val="5000"/>
                  </a:schemeClr>
                </a:solidFill>
              </a:rPr>
              <a:t>. SAGE Publications. https://</a:t>
            </a:r>
            <a:r>
              <a:rPr lang="en-GB" sz="1700" dirty="0" err="1">
                <a:solidFill>
                  <a:schemeClr val="tx1">
                    <a:lumMod val="95000"/>
                    <a:lumOff val="5000"/>
                  </a:schemeClr>
                </a:solidFill>
              </a:rPr>
              <a:t>doi.org</a:t>
            </a:r>
            <a:r>
              <a:rPr lang="en-GB" sz="1700" dirty="0">
                <a:solidFill>
                  <a:schemeClr val="tx1">
                    <a:lumMod val="95000"/>
                    <a:lumOff val="5000"/>
                  </a:schemeClr>
                </a:solidFill>
              </a:rPr>
              <a:t>/10.4135/9781412985918 </a:t>
            </a:r>
          </a:p>
          <a:p>
            <a:r>
              <a:rPr lang="en-GB" sz="1700" dirty="0">
                <a:solidFill>
                  <a:schemeClr val="tx1">
                    <a:lumMod val="95000"/>
                    <a:lumOff val="5000"/>
                  </a:schemeClr>
                </a:solidFill>
              </a:rPr>
              <a:t>Baird, J., Isaacs, T., </a:t>
            </a:r>
            <a:r>
              <a:rPr lang="en-GB" sz="1700" dirty="0" err="1">
                <a:solidFill>
                  <a:schemeClr val="tx1">
                    <a:lumMod val="95000"/>
                    <a:lumOff val="5000"/>
                  </a:schemeClr>
                </a:solidFill>
              </a:rPr>
              <a:t>Opposs</a:t>
            </a:r>
            <a:r>
              <a:rPr lang="en-GB" sz="1700" dirty="0">
                <a:solidFill>
                  <a:schemeClr val="tx1">
                    <a:lumMod val="95000"/>
                    <a:lumOff val="5000"/>
                  </a:schemeClr>
                </a:solidFill>
              </a:rPr>
              <a:t>, D. &amp; Gray, L. (2018). </a:t>
            </a:r>
            <a:r>
              <a:rPr lang="en-GB" sz="1700" i="1" dirty="0">
                <a:solidFill>
                  <a:schemeClr val="tx1">
                    <a:lumMod val="95000"/>
                    <a:lumOff val="5000"/>
                  </a:schemeClr>
                </a:solidFill>
              </a:rPr>
              <a:t>Examination Standards: How Measures and Meanings Differ Around the World</a:t>
            </a:r>
            <a:r>
              <a:rPr lang="en-GB" sz="1700" dirty="0">
                <a:solidFill>
                  <a:schemeClr val="tx1">
                    <a:lumMod val="95000"/>
                    <a:lumOff val="5000"/>
                  </a:schemeClr>
                </a:solidFill>
              </a:rPr>
              <a:t>. UCL IOE Press. </a:t>
            </a:r>
          </a:p>
          <a:p>
            <a:r>
              <a:rPr lang="en-US" sz="1700" dirty="0" err="1">
                <a:solidFill>
                  <a:schemeClr val="tx1">
                    <a:lumMod val="95000"/>
                    <a:lumOff val="5000"/>
                  </a:schemeClr>
                </a:solidFill>
              </a:rPr>
              <a:t>Tashakkori</a:t>
            </a:r>
            <a:r>
              <a:rPr lang="en-US" sz="1700" dirty="0">
                <a:solidFill>
                  <a:schemeClr val="tx1">
                    <a:lumMod val="95000"/>
                    <a:lumOff val="5000"/>
                  </a:schemeClr>
                </a:solidFill>
              </a:rPr>
              <a:t>, A. and Teddlie, C. (Editors) (2010) </a:t>
            </a:r>
            <a:r>
              <a:rPr lang="en-US" sz="1700" i="1" dirty="0">
                <a:solidFill>
                  <a:schemeClr val="tx1">
                    <a:lumMod val="95000"/>
                    <a:lumOff val="5000"/>
                  </a:schemeClr>
                </a:solidFill>
              </a:rPr>
              <a:t>SAGE Handbook of Mixed Methods in Social and </a:t>
            </a:r>
            <a:r>
              <a:rPr lang="en-US" sz="1700" i="1" dirty="0" err="1">
                <a:solidFill>
                  <a:schemeClr val="tx1">
                    <a:lumMod val="95000"/>
                    <a:lumOff val="5000"/>
                  </a:schemeClr>
                </a:solidFill>
              </a:rPr>
              <a:t>Behavioural</a:t>
            </a:r>
            <a:r>
              <a:rPr lang="en-US" sz="1700" i="1" dirty="0">
                <a:solidFill>
                  <a:schemeClr val="tx1">
                    <a:lumMod val="95000"/>
                    <a:lumOff val="5000"/>
                  </a:schemeClr>
                </a:solidFill>
              </a:rPr>
              <a:t> Research</a:t>
            </a:r>
            <a:r>
              <a:rPr lang="en-US" sz="1700" dirty="0">
                <a:solidFill>
                  <a:schemeClr val="tx1">
                    <a:lumMod val="95000"/>
                    <a:lumOff val="5000"/>
                  </a:schemeClr>
                </a:solidFill>
              </a:rPr>
              <a:t>.  2</a:t>
            </a:r>
            <a:r>
              <a:rPr lang="en-US" sz="1700" baseline="30000" dirty="0">
                <a:solidFill>
                  <a:schemeClr val="tx1">
                    <a:lumMod val="95000"/>
                    <a:lumOff val="5000"/>
                  </a:schemeClr>
                </a:solidFill>
              </a:rPr>
              <a:t>nd</a:t>
            </a:r>
            <a:r>
              <a:rPr lang="en-US" sz="1700" dirty="0">
                <a:solidFill>
                  <a:schemeClr val="tx1">
                    <a:lumMod val="95000"/>
                    <a:lumOff val="5000"/>
                  </a:schemeClr>
                </a:solidFill>
              </a:rPr>
              <a:t> Edition.  Thousand Oaks, California: Sage Publications.</a:t>
            </a:r>
          </a:p>
        </p:txBody>
      </p:sp>
      <p:pic>
        <p:nvPicPr>
          <p:cNvPr id="2052" name="Picture 4" descr="Standard Setting">
            <a:extLst>
              <a:ext uri="{FF2B5EF4-FFF2-40B4-BE49-F238E27FC236}">
                <a16:creationId xmlns:a16="http://schemas.microsoft.com/office/drawing/2014/main" id="{8E7DC14B-77DB-F688-38CC-9E7022A8613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67680" y="804997"/>
            <a:ext cx="2012854" cy="301928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 book with people around a table&#10;&#10;Description automatically generated">
            <a:extLst>
              <a:ext uri="{FF2B5EF4-FFF2-40B4-BE49-F238E27FC236}">
                <a16:creationId xmlns:a16="http://schemas.microsoft.com/office/drawing/2014/main" id="{B1FBF645-77B2-BC4D-91C0-2E143A96304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053570" y="821556"/>
            <a:ext cx="2239623" cy="298616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39BA464D-6D6D-25B7-1DAA-C3E09514E85D}"/>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514496" y="804998"/>
            <a:ext cx="2116319" cy="3019282"/>
          </a:xfrm>
          <a:prstGeom prst="rect">
            <a:avLst/>
          </a:prstGeom>
          <a:noFill/>
          <a:extLst>
            <a:ext uri="{909E8E84-426E-40DD-AFC4-6F175D3DCCD1}">
              <a14:hiddenFill xmlns:a14="http://schemas.microsoft.com/office/drawing/2010/main">
                <a:solidFill>
                  <a:srgbClr val="FFFFFF"/>
                </a:solidFill>
              </a14:hiddenFill>
            </a:ext>
          </a:extLst>
        </p:spPr>
      </p:pic>
      <p:cxnSp>
        <p:nvCxnSpPr>
          <p:cNvPr id="2067" name="Straight Connector 2066">
            <a:extLst>
              <a:ext uri="{FF2B5EF4-FFF2-40B4-BE49-F238E27FC236}">
                <a16:creationId xmlns:a16="http://schemas.microsoft.com/office/drawing/2014/main" id="{088280B8-EF2C-4153-8943-1D71B90906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179326" y="480322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pic>
        <p:nvPicPr>
          <p:cNvPr id="6" name="Audio 5">
            <a:extLst>
              <a:ext uri="{FF2B5EF4-FFF2-40B4-BE49-F238E27FC236}">
                <a16:creationId xmlns:a16="http://schemas.microsoft.com/office/drawing/2014/main" id="{3204CA9E-68E4-074C-272A-35B99B1124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84003053"/>
      </p:ext>
    </p:extLst>
  </p:cSld>
  <p:clrMapOvr>
    <a:masterClrMapping/>
  </p:clrMapOvr>
  <mc:AlternateContent xmlns:mc="http://schemas.openxmlformats.org/markup-compatibility/2006" xmlns:p14="http://schemas.microsoft.com/office/powerpoint/2010/main">
    <mc:Choice Requires="p14">
      <p:transition spd="slow" p14:dur="2000" advTm="20188"/>
    </mc:Choice>
    <mc:Fallback xmlns="">
      <p:transition spd="slow" advTm="20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3.7"/>
</p:tagLst>
</file>

<file path=ppt/tags/tag2.xml><?xml version="1.0" encoding="utf-8"?>
<p:tagLst xmlns:a="http://schemas.openxmlformats.org/drawingml/2006/main" xmlns:r="http://schemas.openxmlformats.org/officeDocument/2006/relationships" xmlns:p="http://schemas.openxmlformats.org/presentationml/2006/main">
  <p:tag name="TIMING" val="|49.9"/>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2_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a6f8d68c-4c0c-4f32-bae9-ac311fdbe6d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43A50DE75D555418ECE69F977ACF568" ma:contentTypeVersion="14" ma:contentTypeDescription="Create a new document." ma:contentTypeScope="" ma:versionID="0df4c3db80b7ab4a5040b61ab582d653">
  <xsd:schema xmlns:xsd="http://www.w3.org/2001/XMLSchema" xmlns:xs="http://www.w3.org/2001/XMLSchema" xmlns:p="http://schemas.microsoft.com/office/2006/metadata/properties" xmlns:ns3="a6f8d68c-4c0c-4f32-bae9-ac311fdbe6d4" xmlns:ns4="1f543aa1-1e15-4a9a-bdad-8319f97aff55" targetNamespace="http://schemas.microsoft.com/office/2006/metadata/properties" ma:root="true" ma:fieldsID="ff50506f09c3e906a2b9bcb01d4c3d3c" ns3:_="" ns4:_="">
    <xsd:import namespace="a6f8d68c-4c0c-4f32-bae9-ac311fdbe6d4"/>
    <xsd:import namespace="1f543aa1-1e15-4a9a-bdad-8319f97aff5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f8d68c-4c0c-4f32-bae9-ac311fdbe6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f543aa1-1e15-4a9a-bdad-8319f97aff5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531DDC-8B2E-45B2-80C0-A8AA9F24F949}">
  <ds:schemaRefs>
    <ds:schemaRef ds:uri="http://schemas.microsoft.com/office/2006/metadata/properties"/>
    <ds:schemaRef ds:uri="http://schemas.microsoft.com/office/2006/documentManagement/types"/>
    <ds:schemaRef ds:uri="a6f8d68c-4c0c-4f32-bae9-ac311fdbe6d4"/>
    <ds:schemaRef ds:uri="http://schemas.microsoft.com/office/infopath/2007/PartnerControls"/>
    <ds:schemaRef ds:uri="http://www.w3.org/XML/1998/namespace"/>
    <ds:schemaRef ds:uri="http://purl.org/dc/elements/1.1/"/>
    <ds:schemaRef ds:uri="http://purl.org/dc/dcmitype/"/>
    <ds:schemaRef ds:uri="http://schemas.openxmlformats.org/package/2006/metadata/core-properties"/>
    <ds:schemaRef ds:uri="1f543aa1-1e15-4a9a-bdad-8319f97aff55"/>
    <ds:schemaRef ds:uri="http://purl.org/dc/terms/"/>
  </ds:schemaRefs>
</ds:datastoreItem>
</file>

<file path=customXml/itemProps2.xml><?xml version="1.0" encoding="utf-8"?>
<ds:datastoreItem xmlns:ds="http://schemas.openxmlformats.org/officeDocument/2006/customXml" ds:itemID="{46CC2421-819F-4468-9BD0-036999109488}">
  <ds:schemaRefs>
    <ds:schemaRef ds:uri="http://schemas.microsoft.com/sharepoint/v3/contenttype/forms"/>
  </ds:schemaRefs>
</ds:datastoreItem>
</file>

<file path=customXml/itemProps3.xml><?xml version="1.0" encoding="utf-8"?>
<ds:datastoreItem xmlns:ds="http://schemas.openxmlformats.org/officeDocument/2006/customXml" ds:itemID="{90ED993A-D8E9-471C-AFBB-2E6CA36FA9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f8d68c-4c0c-4f32-bae9-ac311fdbe6d4"/>
    <ds:schemaRef ds:uri="1f543aa1-1e15-4a9a-bdad-8319f97aff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2098</TotalTime>
  <Words>624</Words>
  <Application>Microsoft Macintosh PowerPoint</Application>
  <PresentationFormat>Widescreen</PresentationFormat>
  <Paragraphs>78</Paragraphs>
  <Slides>10</Slides>
  <Notes>2</Notes>
  <HiddenSlides>0</HiddenSlides>
  <MMClips>10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vt:i4>
      </vt:variant>
    </vt:vector>
  </HeadingPairs>
  <TitlesOfParts>
    <vt:vector size="20" baseType="lpstr">
      <vt:lpstr>Arial</vt:lpstr>
      <vt:lpstr>Calibri</vt:lpstr>
      <vt:lpstr>Cambria</vt:lpstr>
      <vt:lpstr>Times</vt:lpstr>
      <vt:lpstr>Times New Roman</vt:lpstr>
      <vt:lpstr>Tw Cen MT</vt:lpstr>
      <vt:lpstr>Tw Cen MT Condensed</vt:lpstr>
      <vt:lpstr>Wingdings 3</vt:lpstr>
      <vt:lpstr>1_Integral</vt:lpstr>
      <vt:lpstr>2_Integral</vt:lpstr>
      <vt:lpstr>Setting educational assessment standards</vt:lpstr>
      <vt:lpstr>Setting educational assessment  standards</vt:lpstr>
      <vt:lpstr>In This lecture SERIES we consider</vt:lpstr>
      <vt:lpstr>Three paradigms of assessment</vt:lpstr>
      <vt:lpstr>Outcomes-based assessment</vt:lpstr>
      <vt:lpstr>Outcomes-based assessment</vt:lpstr>
      <vt:lpstr>Outcomes-based assessment example</vt:lpstr>
      <vt:lpstr>Debates on outcomes-based assessment</vt:lpstr>
      <vt:lpstr>Additional references used in this lecture</vt:lpstr>
      <vt:lpstr>FIND OUT MORE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dc:title>
  <dc:creator>Jo-Anne Baird</dc:creator>
  <cp:lastModifiedBy> </cp:lastModifiedBy>
  <cp:revision>78</cp:revision>
  <cp:lastPrinted>2024-02-06T13:43:03Z</cp:lastPrinted>
  <dcterms:created xsi:type="dcterms:W3CDTF">2022-02-09T13:19:30Z</dcterms:created>
  <dcterms:modified xsi:type="dcterms:W3CDTF">2024-03-15T13:46:05Z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0x010100643A50DE75D555418ECE69F977ACF568</vt:lpwstr>
  </property>
</Properties>
</file>